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96" y="1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130426"/>
            <a:ext cx="9144000" cy="14700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Georgi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3886200"/>
            <a:ext cx="82296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77369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5000">
        <p14:prism isContent="1" isInverted="1"/>
      </p:transition>
    </mc:Choice>
    <mc:Fallback xmlns="">
      <p:transition spd="slow"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0" y="198438"/>
            <a:ext cx="10261600" cy="487362"/>
          </a:xfrm>
          <a:prstGeom prst="rect">
            <a:avLst/>
          </a:prstGeom>
        </p:spPr>
        <p:txBody>
          <a:bodyPr vert="horz"/>
          <a:lstStyle>
            <a:lvl1pPr algn="l">
              <a:defRPr sz="2200" cap="all" baseline="0">
                <a:solidFill>
                  <a:schemeClr val="bg1"/>
                </a:solidFill>
                <a:latin typeface="Georgia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320800" y="1143000"/>
            <a:ext cx="10261600" cy="5181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74782"/>
                </a:solidFill>
                <a:latin typeface="Georgia"/>
              </a:defRPr>
            </a:lvl1pPr>
            <a:lvl2pPr>
              <a:defRPr>
                <a:latin typeface="Georgia"/>
              </a:defRPr>
            </a:lvl2pPr>
            <a:lvl3pPr>
              <a:defRPr>
                <a:latin typeface="Georgia"/>
              </a:defRPr>
            </a:lvl3pPr>
            <a:lvl4pPr>
              <a:defRPr>
                <a:latin typeface="Georgia"/>
              </a:defRPr>
            </a:lvl4pPr>
            <a:lvl5pPr>
              <a:defRPr>
                <a:latin typeface="Georgia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333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5000">
        <p14:prism isContent="1" isInverted="1"/>
      </p:transition>
    </mc:Choice>
    <mc:Fallback xmlns="">
      <p:transition spd="slow" advTm="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25240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 advTm="5000">
        <p14:prism isContent="1" isInverted="1"/>
      </p:transition>
    </mc:Choice>
    <mc:Fallback xmlns="">
      <p:transition spd="slow" advTm="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422400" y="1143000"/>
            <a:ext cx="5029200" cy="50292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Georgia" panose="02040502050405020303" pitchFamily="18" charset="0"/>
              </a:defRPr>
            </a:lvl1pPr>
            <a:lvl2pPr>
              <a:defRPr b="0" i="0">
                <a:latin typeface="Georgia" panose="02040502050405020303" pitchFamily="18" charset="0"/>
              </a:defRPr>
            </a:lvl2pPr>
            <a:lvl3pPr>
              <a:defRPr b="0" i="0">
                <a:latin typeface="Georgia" panose="02040502050405020303" pitchFamily="18" charset="0"/>
              </a:defRPr>
            </a:lvl3pPr>
            <a:lvl4pPr>
              <a:defRPr b="0" i="0">
                <a:latin typeface="Georgia" panose="02040502050405020303" pitchFamily="18" charset="0"/>
              </a:defRPr>
            </a:lvl4pPr>
            <a:lvl5pPr>
              <a:defRPr b="0" i="0">
                <a:latin typeface="Georgia" panose="02040502050405020303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sz="quarter" idx="14"/>
          </p:nvPr>
        </p:nvSpPr>
        <p:spPr>
          <a:xfrm>
            <a:off x="6705600" y="1143000"/>
            <a:ext cx="5029200" cy="43434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Georgia" panose="02040502050405020303" pitchFamily="18" charset="0"/>
              </a:defRPr>
            </a:lvl1pPr>
            <a:lvl2pPr>
              <a:defRPr b="0" i="0">
                <a:latin typeface="Georgia" panose="02040502050405020303" pitchFamily="18" charset="0"/>
              </a:defRPr>
            </a:lvl2pPr>
            <a:lvl3pPr>
              <a:defRPr b="0" i="0">
                <a:latin typeface="Georgia" panose="02040502050405020303" pitchFamily="18" charset="0"/>
              </a:defRPr>
            </a:lvl3pPr>
            <a:lvl4pPr>
              <a:defRPr b="0" i="0">
                <a:latin typeface="Georgia" panose="02040502050405020303" pitchFamily="18" charset="0"/>
              </a:defRPr>
            </a:lvl4pPr>
            <a:lvl5pPr>
              <a:defRPr b="0" i="0">
                <a:latin typeface="Georgia" panose="02040502050405020303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320800" y="198438"/>
            <a:ext cx="10261600" cy="487362"/>
          </a:xfrm>
          <a:prstGeom prst="rect">
            <a:avLst/>
          </a:prstGeom>
        </p:spPr>
        <p:txBody>
          <a:bodyPr vert="horz"/>
          <a:lstStyle>
            <a:lvl1pPr algn="l">
              <a:defRPr sz="2200" cap="all" baseline="0">
                <a:solidFill>
                  <a:schemeClr val="bg1"/>
                </a:solidFill>
                <a:latin typeface="Georgi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62449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5000">
        <p14:prism isContent="1" isInverted="1"/>
      </p:transition>
    </mc:Choice>
    <mc:Fallback xmlns="">
      <p:transition spd="slow" advTm="5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4"/>
          <p:cNvSpPr>
            <a:spLocks noGrp="1"/>
          </p:cNvSpPr>
          <p:nvPr>
            <p:ph sz="quarter" idx="13"/>
          </p:nvPr>
        </p:nvSpPr>
        <p:spPr>
          <a:xfrm>
            <a:off x="1320800" y="1143000"/>
            <a:ext cx="4775200" cy="51054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Georgia" panose="02040502050405020303" pitchFamily="18" charset="0"/>
              </a:defRPr>
            </a:lvl1pPr>
            <a:lvl2pPr>
              <a:defRPr b="0" i="0">
                <a:latin typeface="Georgia" panose="02040502050405020303" pitchFamily="18" charset="0"/>
              </a:defRPr>
            </a:lvl2pPr>
            <a:lvl3pPr>
              <a:defRPr b="0" i="0">
                <a:latin typeface="Georgia" panose="02040502050405020303" pitchFamily="18" charset="0"/>
              </a:defRPr>
            </a:lvl3pPr>
            <a:lvl4pPr>
              <a:defRPr b="0" i="0">
                <a:latin typeface="Georgia" panose="02040502050405020303" pitchFamily="18" charset="0"/>
              </a:defRPr>
            </a:lvl4pPr>
            <a:lvl5pPr>
              <a:defRPr b="0" i="0">
                <a:latin typeface="Georgia" panose="02040502050405020303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99200" y="5562600"/>
            <a:ext cx="2336800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rgbClr val="174782"/>
                </a:solidFill>
              </a:defRPr>
            </a:lvl1pPr>
            <a:lvl2pPr>
              <a:defRPr sz="1400">
                <a:solidFill>
                  <a:srgbClr val="174782"/>
                </a:solidFill>
              </a:defRPr>
            </a:lvl2pPr>
            <a:lvl3pPr>
              <a:defRPr sz="1400">
                <a:solidFill>
                  <a:srgbClr val="174782"/>
                </a:solidFill>
              </a:defRPr>
            </a:lvl3pPr>
            <a:lvl4pPr>
              <a:defRPr sz="1400">
                <a:solidFill>
                  <a:srgbClr val="174782"/>
                </a:solidFill>
              </a:defRPr>
            </a:lvl4pPr>
            <a:lvl5pPr>
              <a:defRPr sz="1400">
                <a:solidFill>
                  <a:srgbClr val="174782"/>
                </a:solidFill>
              </a:defRPr>
            </a:lvl5pPr>
          </a:lstStyle>
          <a:p>
            <a:pPr lvl="0"/>
            <a:r>
              <a:rPr lang="en-US" dirty="0"/>
              <a:t>Image caption 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6299200" y="1143000"/>
            <a:ext cx="5181600" cy="4343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320800" y="198438"/>
            <a:ext cx="10261600" cy="487362"/>
          </a:xfrm>
          <a:prstGeom prst="rect">
            <a:avLst/>
          </a:prstGeom>
        </p:spPr>
        <p:txBody>
          <a:bodyPr vert="horz"/>
          <a:lstStyle>
            <a:lvl1pPr algn="l">
              <a:defRPr sz="2200" cap="all" baseline="0">
                <a:solidFill>
                  <a:schemeClr val="bg1"/>
                </a:solidFill>
                <a:latin typeface="Georgia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80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5000">
        <p14:prism isContent="1" isInverted="1"/>
      </p:transition>
    </mc:Choice>
    <mc:Fallback xmlns="">
      <p:transition spd="slow" advTm="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4"/>
          <p:cNvSpPr>
            <a:spLocks noGrp="1"/>
          </p:cNvSpPr>
          <p:nvPr>
            <p:ph sz="quarter" idx="13"/>
          </p:nvPr>
        </p:nvSpPr>
        <p:spPr>
          <a:xfrm>
            <a:off x="1219200" y="4038600"/>
            <a:ext cx="10363200" cy="23622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Georgia" panose="02040502050405020303" pitchFamily="18" charset="0"/>
              </a:defRPr>
            </a:lvl1pPr>
            <a:lvl2pPr>
              <a:defRPr b="0" i="0">
                <a:latin typeface="Georgia" panose="02040502050405020303" pitchFamily="18" charset="0"/>
              </a:defRPr>
            </a:lvl2pPr>
            <a:lvl3pPr>
              <a:defRPr b="0" i="0">
                <a:latin typeface="Georgia" panose="02040502050405020303" pitchFamily="18" charset="0"/>
              </a:defRPr>
            </a:lvl3pPr>
            <a:lvl4pPr>
              <a:defRPr b="0" i="0">
                <a:latin typeface="Georgia" panose="02040502050405020303" pitchFamily="18" charset="0"/>
              </a:defRPr>
            </a:lvl4pPr>
            <a:lvl5pPr>
              <a:defRPr b="0" i="0">
                <a:latin typeface="Georgia" panose="02040502050405020303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Picture Placeholder 20"/>
          <p:cNvSpPr>
            <a:spLocks noGrp="1"/>
          </p:cNvSpPr>
          <p:nvPr>
            <p:ph type="pic" sz="quarter" idx="17"/>
          </p:nvPr>
        </p:nvSpPr>
        <p:spPr>
          <a:xfrm>
            <a:off x="1219200" y="1066800"/>
            <a:ext cx="4978400" cy="28956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8"/>
          </p:nvPr>
        </p:nvSpPr>
        <p:spPr>
          <a:xfrm>
            <a:off x="6400800" y="1066800"/>
            <a:ext cx="5181600" cy="28956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320800" y="198438"/>
            <a:ext cx="10261600" cy="487362"/>
          </a:xfrm>
          <a:prstGeom prst="rect">
            <a:avLst/>
          </a:prstGeom>
        </p:spPr>
        <p:txBody>
          <a:bodyPr vert="horz"/>
          <a:lstStyle>
            <a:lvl1pPr algn="l">
              <a:defRPr sz="2200" cap="all" baseline="0">
                <a:solidFill>
                  <a:schemeClr val="bg1"/>
                </a:solidFill>
                <a:latin typeface="Georgia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1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5000">
        <p14:prism isContent="1" isInverted="1"/>
      </p:transition>
    </mc:Choice>
    <mc:Fallback xmlns="">
      <p:transition spd="slow" advTm="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219200" y="4038600"/>
            <a:ext cx="10363200" cy="23622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Georgia" panose="02040502050405020303" pitchFamily="18" charset="0"/>
              </a:defRPr>
            </a:lvl1pPr>
            <a:lvl2pPr>
              <a:defRPr b="0" i="0">
                <a:latin typeface="Georgia" panose="02040502050405020303" pitchFamily="18" charset="0"/>
              </a:defRPr>
            </a:lvl2pPr>
            <a:lvl3pPr>
              <a:defRPr b="0" i="0">
                <a:latin typeface="Georgia" panose="02040502050405020303" pitchFamily="18" charset="0"/>
              </a:defRPr>
            </a:lvl3pPr>
            <a:lvl4pPr>
              <a:defRPr b="0" i="0">
                <a:latin typeface="Georgia" panose="02040502050405020303" pitchFamily="18" charset="0"/>
              </a:defRPr>
            </a:lvl4pPr>
            <a:lvl5pPr>
              <a:defRPr b="0" i="0">
                <a:latin typeface="Georgia" panose="02040502050405020303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7"/>
          </p:nvPr>
        </p:nvSpPr>
        <p:spPr>
          <a:xfrm>
            <a:off x="1219200" y="1066800"/>
            <a:ext cx="3352800" cy="28956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2" name="Picture Placeholder 20"/>
          <p:cNvSpPr>
            <a:spLocks noGrp="1"/>
          </p:cNvSpPr>
          <p:nvPr>
            <p:ph type="pic" sz="quarter" idx="18"/>
          </p:nvPr>
        </p:nvSpPr>
        <p:spPr>
          <a:xfrm>
            <a:off x="4724400" y="1066800"/>
            <a:ext cx="3352800" cy="28956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3" name="Picture Placeholder 20"/>
          <p:cNvSpPr>
            <a:spLocks noGrp="1"/>
          </p:cNvSpPr>
          <p:nvPr>
            <p:ph type="pic" sz="quarter" idx="19"/>
          </p:nvPr>
        </p:nvSpPr>
        <p:spPr>
          <a:xfrm>
            <a:off x="8229600" y="1066800"/>
            <a:ext cx="3352800" cy="28956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320800" y="198438"/>
            <a:ext cx="10261600" cy="487362"/>
          </a:xfrm>
          <a:prstGeom prst="rect">
            <a:avLst/>
          </a:prstGeom>
        </p:spPr>
        <p:txBody>
          <a:bodyPr vert="horz"/>
          <a:lstStyle>
            <a:lvl1pPr algn="l">
              <a:defRPr sz="2200" cap="all" baseline="0">
                <a:solidFill>
                  <a:schemeClr val="bg1"/>
                </a:solidFill>
                <a:latin typeface="Georgia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210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5000">
        <p14:prism isContent="1" isInverted="1"/>
      </p:transition>
    </mc:Choice>
    <mc:Fallback xmlns="">
      <p:transition spd="slow" advTm="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16000" y="1371600"/>
            <a:ext cx="10261600" cy="5029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50522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5000">
        <p14:prism isContent="1" isInverted="1"/>
      </p:transition>
    </mc:Choice>
    <mc:Fallback xmlns="">
      <p:transition spd="slow" advTm="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267AB-BE35-4362-8EC5-81CAFC8ED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6765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5000">
        <p14:prism isContent="1" isInverted="1"/>
      </p:transition>
    </mc:Choice>
    <mc:Fallback xmlns="">
      <p:transition spd="slow" advTm="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4029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mc:AlternateContent xmlns:mc="http://schemas.openxmlformats.org/markup-compatibility/2006" xmlns:p14="http://schemas.microsoft.com/office/powerpoint/2010/main">
    <mc:Choice Requires="p14">
      <p:transition spd="slow" p14:dur="1600" advTm="5000">
        <p14:prism isContent="1" isInverted="1"/>
      </p:transition>
    </mc:Choice>
    <mc:Fallback xmlns="">
      <p:transition spd="slow" advTm="5000">
        <p:fade/>
      </p:transition>
    </mc:Fallback>
  </mc:AlternateContent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-128"/>
          <a:cs typeface="ヒラギノ角ゴ Pro W3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-128"/>
          <a:cs typeface="ヒラギノ角ゴ Pro W3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-128"/>
          <a:cs typeface="ヒラギノ角ゴ Pro W3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-128"/>
          <a:cs typeface="ヒラギノ角ゴ Pro W3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stagram.com/stopasianhate/?hl=en" TargetMode="External"/><Relationship Id="rId13" Type="http://schemas.openxmlformats.org/officeDocument/2006/relationships/hyperlink" Target="https://www.standagainsthatred.org/report" TargetMode="External"/><Relationship Id="rId18" Type="http://schemas.openxmlformats.org/officeDocument/2006/relationships/hyperlink" Target="https://charity.gofundme.com/o/en/campaign/community-action-fund" TargetMode="External"/><Relationship Id="rId3" Type="http://schemas.openxmlformats.org/officeDocument/2006/relationships/hyperlink" Target="https://smithsonianapa.org/" TargetMode="External"/><Relationship Id="rId7" Type="http://schemas.openxmlformats.org/officeDocument/2006/relationships/hyperlink" Target="https://stopaapihate.org/" TargetMode="External"/><Relationship Id="rId12" Type="http://schemas.openxmlformats.org/officeDocument/2006/relationships/hyperlink" Target="https://www.napaba.org/page/HateCrimeResources" TargetMode="External"/><Relationship Id="rId17" Type="http://schemas.openxmlformats.org/officeDocument/2006/relationships/hyperlink" Target="https://www.gofundme.com/f/support-aapi-community-fund?utm_campaign=p_cp_url&amp;utm_medium=os&amp;utm_source=customer" TargetMode="External"/><Relationship Id="rId2" Type="http://schemas.openxmlformats.org/officeDocument/2006/relationships/hyperlink" Target="https://www.va.gov/ORMDI/DiversityInclusion/AAPI.asp" TargetMode="External"/><Relationship Id="rId16" Type="http://schemas.openxmlformats.org/officeDocument/2006/relationships/hyperlink" Target="https://www.asianmhc.org/apisaa#massachusetts" TargetMode="External"/><Relationship Id="rId20" Type="http://schemas.openxmlformats.org/officeDocument/2006/relationships/hyperlink" Target="https://www.taaf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dvancingjustice-aajc.org/" TargetMode="External"/><Relationship Id="rId11" Type="http://schemas.openxmlformats.org/officeDocument/2006/relationships/hyperlink" Target="http://www.riag.ri.gov/CivilDivision/OfficeoftheCivilRightsAdvocate.php" TargetMode="External"/><Relationship Id="rId5" Type="http://schemas.openxmlformats.org/officeDocument/2006/relationships/hyperlink" Target="https://www.apiavote.org/" TargetMode="External"/><Relationship Id="rId15" Type="http://schemas.openxmlformats.org/officeDocument/2006/relationships/hyperlink" Target="https://www.ihollaback.org/guide-bystander-intervention/" TargetMode="External"/><Relationship Id="rId10" Type="http://schemas.openxmlformats.org/officeDocument/2006/relationships/hyperlink" Target="https://portal.ct.gov/AG/Common/Complaint-Form-Landing-page" TargetMode="External"/><Relationship Id="rId19" Type="http://schemas.openxmlformats.org/officeDocument/2006/relationships/hyperlink" Target="https://interland3.donorperfect.net/weblink/WebLink.aspx?name=E102192&amp;id=1" TargetMode="External"/><Relationship Id="rId4" Type="http://schemas.openxmlformats.org/officeDocument/2006/relationships/hyperlink" Target="https://fapac.org/" TargetMode="External"/><Relationship Id="rId9" Type="http://schemas.openxmlformats.org/officeDocument/2006/relationships/hyperlink" Target="https://www.mass.gov/how-to/file-a-civil-rights-complaint" TargetMode="External"/><Relationship Id="rId14" Type="http://schemas.openxmlformats.org/officeDocument/2006/relationships/hyperlink" Target="https://www.napawf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2D14B-1B71-45C9-B2C6-38C1D9261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action: AAPI Resources</a:t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C97AC4-B153-4384-8BCE-080B210A5CAA}"/>
              </a:ext>
            </a:extLst>
          </p:cNvPr>
          <p:cNvSpPr/>
          <p:nvPr/>
        </p:nvSpPr>
        <p:spPr>
          <a:xfrm>
            <a:off x="2133600" y="685800"/>
            <a:ext cx="8077200" cy="6182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07000"/>
              </a:lnSpc>
              <a:spcAft>
                <a:spcPts val="800"/>
              </a:spcAft>
            </a:pPr>
            <a:endParaRPr lang="en-US" sz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u="sng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VA Office of Resolution Management, Diversity &amp; Inclusion (ORMDI) AAPI SEP</a:t>
            </a:r>
            <a:endParaRPr lang="en-US" sz="1200" dirty="0">
              <a:solidFill>
                <a:srgbClr val="41414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u="sng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Smithsonian Asian Pacific American Center</a:t>
            </a:r>
            <a:endParaRPr lang="en-US" sz="1200" dirty="0">
              <a:solidFill>
                <a:srgbClr val="41414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u="sng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The Federal Asian Pacific American Council</a:t>
            </a:r>
            <a:r>
              <a:rPr lang="en-US" sz="1200" u="sng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u="sng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Asian and Pacific Islander American Vote</a:t>
            </a:r>
            <a:r>
              <a:rPr lang="en-US" sz="1200" u="sng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u="sng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Asian Americans Advancing Justice | AAJC </a:t>
            </a:r>
            <a:endParaRPr lang="en-US" sz="1200" u="sng" dirty="0">
              <a:solidFill>
                <a:srgbClr val="414141"/>
              </a:solidFill>
              <a:latin typeface="Helvetica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1200" b="1" spc="25" dirty="0">
                <a:solidFill>
                  <a:srgbClr val="4A4A4A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Reporting Hate Incidents, Volunteering and Donating </a:t>
            </a:r>
            <a:endParaRPr lang="en-US" sz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see a hate crime in progress, dial 911</a:t>
            </a:r>
            <a:endParaRPr lang="en-US" sz="1200" dirty="0">
              <a:solidFill>
                <a:srgbClr val="41414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u="sng" dirty="0">
                <a:solidFill>
                  <a:srgbClr val="0066CC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Stop AAPI Hate</a:t>
            </a:r>
            <a:r>
              <a:rPr lang="en-US" sz="1200" u="sng" dirty="0">
                <a:solidFill>
                  <a:srgbClr val="0066CC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1200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Instagram: </a:t>
            </a:r>
            <a:r>
              <a:rPr lang="en-US" sz="1200" u="sng" dirty="0">
                <a:solidFill>
                  <a:srgbClr val="0066CC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#StopAsianHate events, resources</a:t>
            </a:r>
            <a:endParaRPr lang="en-US" sz="1200" dirty="0">
              <a:solidFill>
                <a:srgbClr val="41414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u="sng" dirty="0">
                <a:solidFill>
                  <a:srgbClr val="0066CC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File a civil rights complaint</a:t>
            </a:r>
            <a:r>
              <a:rPr lang="en-US" sz="1200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with the </a:t>
            </a:r>
            <a:r>
              <a:rPr lang="en-US" sz="1200" u="sng" dirty="0">
                <a:solidFill>
                  <a:srgbClr val="0066CC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Mass. Attorney General's office online</a:t>
            </a:r>
            <a:r>
              <a:rPr lang="en-US" sz="1200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or by calling 1-800-994-3228; with </a:t>
            </a:r>
            <a:r>
              <a:rPr lang="en-US" sz="1200" u="sng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Connecticut</a:t>
            </a:r>
            <a:r>
              <a:rPr lang="en-US" sz="1200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AGO 860-258-5800, with </a:t>
            </a:r>
            <a:r>
              <a:rPr lang="en-US" sz="1200" u="sng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1"/>
              </a:rPr>
              <a:t>Rhode Island AG</a:t>
            </a:r>
            <a:r>
              <a:rPr lang="en-US" sz="1200" u="sng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sz="1200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(401) 274-4400.</a:t>
            </a:r>
            <a:endParaRPr lang="en-US" sz="1200" dirty="0">
              <a:solidFill>
                <a:srgbClr val="41414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u="sng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2"/>
              </a:rPr>
              <a:t>The National Asian Pacific American Bar Association Hate Crimes Resources</a:t>
            </a:r>
            <a:endParaRPr lang="en-US" sz="1200" dirty="0">
              <a:solidFill>
                <a:srgbClr val="41414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Asian Americans Advancing Justice: </a:t>
            </a:r>
            <a:r>
              <a:rPr lang="en-US" sz="1200" u="sng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3"/>
              </a:rPr>
              <a:t>Stand Against Hatred</a:t>
            </a:r>
            <a:r>
              <a:rPr lang="en-US" sz="1200" u="sng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u="sng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4"/>
              </a:rPr>
              <a:t>The National Asian American Women’s Forum</a:t>
            </a:r>
            <a:endParaRPr lang="en-US" sz="1200" dirty="0">
              <a:solidFill>
                <a:srgbClr val="41414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u="sng" dirty="0">
                <a:solidFill>
                  <a:srgbClr val="0066CC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5"/>
              </a:rPr>
              <a:t>Hollaback! </a:t>
            </a:r>
            <a:r>
              <a:rPr lang="en-US" sz="1200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Bystander Intervention Guide</a:t>
            </a:r>
            <a:endParaRPr lang="en-US" sz="1200" dirty="0">
              <a:solidFill>
                <a:srgbClr val="41414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u="sng" dirty="0">
                <a:solidFill>
                  <a:srgbClr val="0066CC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6"/>
              </a:rPr>
              <a:t>Asian Mental Health Collective</a:t>
            </a:r>
            <a:endParaRPr lang="en-US" sz="1200" dirty="0">
              <a:solidFill>
                <a:srgbClr val="41414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u="sng" dirty="0">
                <a:solidFill>
                  <a:srgbClr val="0066CC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7"/>
              </a:rPr>
              <a:t>Support the AAPI Community Fund</a:t>
            </a:r>
            <a:endParaRPr lang="en-US" sz="1200" dirty="0">
              <a:solidFill>
                <a:srgbClr val="41414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spc="40" dirty="0">
                <a:solidFill>
                  <a:srgbClr val="E90606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8"/>
              </a:rPr>
              <a:t>CommUNITY Action Fund</a:t>
            </a:r>
            <a:endParaRPr lang="en-US" sz="1200" dirty="0">
              <a:solidFill>
                <a:srgbClr val="41414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u="sng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9"/>
              </a:rPr>
              <a:t>Asian American Legal Defense and Education Fund</a:t>
            </a:r>
            <a:r>
              <a:rPr lang="en-US" sz="1200" u="sng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u="sng" dirty="0">
                <a:solidFill>
                  <a:srgbClr val="414141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0"/>
              </a:rPr>
              <a:t>The Asian American Foundation (TAAF) </a:t>
            </a:r>
            <a:endParaRPr lang="en-US" sz="1200" u="sng" dirty="0">
              <a:solidFill>
                <a:srgbClr val="414141"/>
              </a:solidFill>
              <a:latin typeface="Helvetica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429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5000">
        <p14:prism isContent="1" isInverted="1"/>
      </p:transition>
    </mc:Choice>
    <mc:Fallback xmlns="">
      <p:transition spd="slow" advTm="5000">
        <p:fade/>
      </p:transition>
    </mc:Fallback>
  </mc:AlternateContent>
</p:sld>
</file>

<file path=ppt/theme/theme1.xml><?xml version="1.0" encoding="utf-8"?>
<a:theme xmlns:a="http://schemas.openxmlformats.org/drawingml/2006/main" name="WRIISC-PDHS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161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Helvetica</vt:lpstr>
      <vt:lpstr>Symbol</vt:lpstr>
      <vt:lpstr>WRIISC-PDHS_template</vt:lpstr>
      <vt:lpstr>Call to action: AAPI Resources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Martin, John A.</dc:creator>
  <cp:lastModifiedBy>Hernandez, Robert</cp:lastModifiedBy>
  <cp:revision>2</cp:revision>
  <dcterms:created xsi:type="dcterms:W3CDTF">2021-05-10T18:49:26Z</dcterms:created>
  <dcterms:modified xsi:type="dcterms:W3CDTF">2021-05-11T12:14:32Z</dcterms:modified>
</cp:coreProperties>
</file>