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4"/>
  </p:sldMasterIdLst>
  <p:notesMasterIdLst>
    <p:notesMasterId r:id="rId17"/>
  </p:notesMasterIdLst>
  <p:handoutMasterIdLst>
    <p:handoutMasterId r:id="rId18"/>
  </p:handoutMasterIdLst>
  <p:sldIdLst>
    <p:sldId id="280" r:id="rId5"/>
    <p:sldId id="282" r:id="rId6"/>
    <p:sldId id="291" r:id="rId7"/>
    <p:sldId id="259" r:id="rId8"/>
    <p:sldId id="287" r:id="rId9"/>
    <p:sldId id="294" r:id="rId10"/>
    <p:sldId id="288" r:id="rId11"/>
    <p:sldId id="292" r:id="rId12"/>
    <p:sldId id="296" r:id="rId13"/>
    <p:sldId id="277" r:id="rId14"/>
    <p:sldId id="289" r:id="rId15"/>
    <p:sldId id="1254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3510" userDrawn="1">
          <p15:clr>
            <a:srgbClr val="A4A3A4"/>
          </p15:clr>
        </p15:guide>
        <p15:guide id="3" orient="horz" pos="2897" userDrawn="1">
          <p15:clr>
            <a:srgbClr val="A4A3A4"/>
          </p15:clr>
        </p15:guide>
        <p15:guide id="4" orient="horz" pos="4101" userDrawn="1">
          <p15:clr>
            <a:srgbClr val="A4A3A4"/>
          </p15:clr>
        </p15:guide>
        <p15:guide id="5" orient="horz" pos="1921" userDrawn="1">
          <p15:clr>
            <a:srgbClr val="A4A3A4"/>
          </p15:clr>
        </p15:guide>
        <p15:guide id="6" orient="horz" pos="2004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orient="horz" pos="1021" userDrawn="1">
          <p15:clr>
            <a:srgbClr val="A4A3A4"/>
          </p15:clr>
        </p15:guide>
        <p15:guide id="9" orient="horz" pos="3908" userDrawn="1">
          <p15:clr>
            <a:srgbClr val="A4A3A4"/>
          </p15:clr>
        </p15:guide>
        <p15:guide id="10" orient="horz" pos="2820" userDrawn="1">
          <p15:clr>
            <a:srgbClr val="A4A3A4"/>
          </p15:clr>
        </p15:guide>
        <p15:guide id="11" pos="7393" userDrawn="1">
          <p15:clr>
            <a:srgbClr val="A4A3A4"/>
          </p15:clr>
        </p15:guide>
        <p15:guide id="12" pos="2584" userDrawn="1">
          <p15:clr>
            <a:srgbClr val="A4A3A4"/>
          </p15:clr>
        </p15:guide>
        <p15:guide id="13" pos="4981" userDrawn="1">
          <p15:clr>
            <a:srgbClr val="A4A3A4"/>
          </p15:clr>
        </p15:guide>
        <p15:guide id="14" pos="5091" userDrawn="1">
          <p15:clr>
            <a:srgbClr val="A4A3A4"/>
          </p15:clr>
        </p15:guide>
        <p15:guide id="15" pos="281" userDrawn="1">
          <p15:clr>
            <a:srgbClr val="A4A3A4"/>
          </p15:clr>
        </p15:guide>
        <p15:guide id="16" pos="6297" userDrawn="1">
          <p15:clr>
            <a:srgbClr val="A4A3A4"/>
          </p15:clr>
        </p15:guide>
        <p15:guide id="17" pos="6188" userDrawn="1">
          <p15:clr>
            <a:srgbClr val="A4A3A4"/>
          </p15:clr>
        </p15:guide>
        <p15:guide id="18" pos="1487" userDrawn="1">
          <p15:clr>
            <a:srgbClr val="A4A3A4"/>
          </p15:clr>
        </p15:guide>
        <p15:guide id="19" pos="1376" userDrawn="1">
          <p15:clr>
            <a:srgbClr val="A4A3A4"/>
          </p15:clr>
        </p15:guide>
        <p15:guide id="20" pos="3885" userDrawn="1">
          <p15:clr>
            <a:srgbClr val="A4A3A4"/>
          </p15:clr>
        </p15:guide>
        <p15:guide id="21" pos="3781" userDrawn="1">
          <p15:clr>
            <a:srgbClr val="A4A3A4"/>
          </p15:clr>
        </p15:guide>
        <p15:guide id="22" pos="26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well, Katherine [USA]" initials="MK[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4F9"/>
    <a:srgbClr val="0083BE"/>
    <a:srgbClr val="D0DDEB"/>
    <a:srgbClr val="D8E9F7"/>
    <a:srgbClr val="01416D"/>
    <a:srgbClr val="0082BD"/>
    <a:srgbClr val="CBDAE9"/>
    <a:srgbClr val="E4F2F9"/>
    <a:srgbClr val="003F72"/>
    <a:srgbClr val="004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4" autoAdjust="0"/>
    <p:restoredTop sz="84218" autoAdjust="0"/>
  </p:normalViewPr>
  <p:slideViewPr>
    <p:cSldViewPr snapToGrid="0" snapToObjects="1">
      <p:cViewPr varScale="1">
        <p:scale>
          <a:sx n="96" d="100"/>
          <a:sy n="96" d="100"/>
        </p:scale>
        <p:origin x="1056" y="84"/>
      </p:cViewPr>
      <p:guideLst>
        <p:guide orient="horz" pos="210"/>
        <p:guide orient="horz" pos="3510"/>
        <p:guide orient="horz" pos="2897"/>
        <p:guide orient="horz" pos="4101"/>
        <p:guide orient="horz" pos="1921"/>
        <p:guide orient="horz" pos="2004"/>
        <p:guide orient="horz" pos="1104"/>
        <p:guide orient="horz" pos="1021"/>
        <p:guide orient="horz" pos="3908"/>
        <p:guide orient="horz" pos="2820"/>
        <p:guide pos="7393"/>
        <p:guide pos="2584"/>
        <p:guide pos="4981"/>
        <p:guide pos="5091"/>
        <p:guide pos="281"/>
        <p:guide pos="6297"/>
        <p:guide pos="6188"/>
        <p:guide pos="1487"/>
        <p:guide pos="1376"/>
        <p:guide pos="3885"/>
        <p:guide pos="3781"/>
        <p:guide pos="26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able to walk up to someone's desk, also people were feeling disconnected from the culture of the organization with new hires coming 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9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stats of what e</a:t>
            </a:r>
          </a:p>
          <a:p>
            <a:r>
              <a:rPr lang="en-US" sz="1200" b="0" i="0" u="none" strike="noStrike" baseline="0" dirty="0">
                <a:latin typeface="Aktiv Grotesk Light"/>
              </a:rPr>
              <a:t>Failing to offer flexible work arrangements is a risk for organization</a:t>
            </a:r>
          </a:p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Aktiv Grotesk Light"/>
            </a:endParaRPr>
          </a:p>
          <a:p>
            <a:r>
              <a:rPr lang="en-US" sz="1200" b="0" i="0" u="none" strike="noStrike" baseline="0" dirty="0">
                <a:latin typeface="Aktiv Grotesk Light"/>
              </a:rPr>
              <a:t>Hybrid work must be productive and engaging, not just a policy or pe </a:t>
            </a:r>
          </a:p>
          <a:p>
            <a:endParaRPr lang="en-US" sz="1200" b="0" i="0" u="none" strike="noStrike" baseline="0" dirty="0">
              <a:latin typeface="."/>
            </a:endParaRPr>
          </a:p>
          <a:p>
            <a:endParaRPr lang="en-US" sz="1200" b="0" i="0" u="none" strike="noStrike" baseline="0" dirty="0">
              <a:latin typeface="."/>
            </a:endParaRPr>
          </a:p>
          <a:p>
            <a:r>
              <a:rPr lang="en-US" sz="1200" b="1" i="0" u="none" strike="noStrike" baseline="0" dirty="0">
                <a:latin typeface="."/>
              </a:rPr>
              <a:t>Onsite vs. remote: Key bene</a:t>
            </a:r>
            <a:r>
              <a:rPr lang="en-US" sz="1200" b="0" i="0" u="none" strike="noStrike" baseline="0" dirty="0">
                <a:latin typeface="."/>
              </a:rPr>
              <a:t>f</a:t>
            </a:r>
            <a:r>
              <a:rPr lang="en-US" sz="1200" b="1" i="0" u="none" strike="noStrike" baseline="0" dirty="0">
                <a:latin typeface="."/>
              </a:rPr>
              <a:t>its</a:t>
            </a:r>
            <a:endParaRPr lang="en-US" sz="1200" b="0" i="0" u="none" strike="noStrike" baseline="0" dirty="0">
              <a:latin typeface="."/>
            </a:endParaRPr>
          </a:p>
          <a:p>
            <a:r>
              <a:rPr lang="en-US" sz="1200" b="0" i="0" u="none" strike="noStrike" baseline="0" dirty="0">
                <a:latin typeface="."/>
              </a:rPr>
              <a:t>Unpacking what incentivizes the federal worker to want to be in-person versus remote can help agencies create a hybrid work model that maximizes employees’ time and productivity, while keeping them engaged and </a:t>
            </a:r>
            <a:r>
              <a:rPr lang="en-US" sz="1200" b="0" i="0" u="none" strike="noStrike" baseline="0" dirty="0" err="1">
                <a:latin typeface="."/>
              </a:rPr>
              <a:t>satis</a:t>
            </a:r>
            <a:endParaRPr lang="en-US" dirty="0"/>
          </a:p>
          <a:p>
            <a:r>
              <a:rPr lang="en-US" dirty="0" err="1"/>
              <a:t>mployees</a:t>
            </a:r>
            <a:r>
              <a:rPr lang="en-US" dirty="0"/>
              <a:t> want and what successful leaders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fontAlgn="ctr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Definitions of employee engagement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1" indent="0" fontAlgn="ctr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Signs that employees are engaged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 lvl="2" indent="0" fontAlgn="ctr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AES questions</a:t>
            </a:r>
          </a:p>
          <a:p>
            <a:pPr marL="914400" marR="0" lvl="2" indent="0" fontAlgn="ctr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Lower absenteeism</a:t>
            </a:r>
          </a:p>
          <a:p>
            <a:pPr marL="914400" marR="0" lvl="2" indent="0" fontAlgn="ctr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Higher innovat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ion</a:t>
            </a:r>
          </a:p>
          <a:p>
            <a:pPr marL="914400" marR="0" lvl="2" indent="0" fontAlgn="ctr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Higher CX</a:t>
            </a:r>
          </a:p>
          <a:p>
            <a:endParaRPr lang="en-US" dirty="0"/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Effectiveness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Recruitment &amp; Retention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fontAlgn="ctr">
              <a:spcBef>
                <a:spcPts val="0"/>
              </a:spcBef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Management Perceptions</a:t>
            </a:r>
          </a:p>
          <a:p>
            <a:pPr marL="742950" lvl="1" indent="-285750" fontAlgn="ctr">
              <a:spcBef>
                <a:spcPts val="0"/>
              </a:spcBef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 fontAlgn="ctr">
              <a:spcBef>
                <a:spcPts val="0"/>
              </a:spcBef>
              <a:tabLst>
                <a:tab pos="13716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 effectiveness visual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spcBef>
                <a:spcPts val="0"/>
              </a:spcBef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Connection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 fontAlgn="ctr">
              <a:spcBef>
                <a:spcPts val="0"/>
              </a:spcBef>
              <a:tabLst>
                <a:tab pos="13716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natural shared virtual space for meeting colleagues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spcBef>
                <a:spcPts val="0"/>
              </a:spcBef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 fontAlgn="ctr">
              <a:spcBef>
                <a:spcPts val="0"/>
              </a:spcBef>
              <a:tabLst>
                <a:tab pos="13716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 difficult to demonstrate and walk-through processes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spcBef>
                <a:spcPts val="0"/>
              </a:spcBef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Retention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 fontAlgn="ctr">
              <a:spcBef>
                <a:spcPts val="0"/>
              </a:spcBef>
              <a:tabLst>
                <a:tab pos="13716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Employees who are not engaged do not feel valued or connected with the mission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 fontAlgn="ctr">
              <a:spcBef>
                <a:spcPts val="0"/>
              </a:spcBef>
              <a:tabLst>
                <a:tab pos="13716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Trust is low, connection is low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reselect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10454-734A-9144-8FE7-F44AFE841B28}"/>
              </a:ext>
            </a:extLst>
          </p:cNvPr>
          <p:cNvSpPr/>
          <p:nvPr userDrawn="1"/>
        </p:nvSpPr>
        <p:spPr>
          <a:xfrm>
            <a:off x="304800" y="265176"/>
            <a:ext cx="11582400" cy="6364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4400C-694E-6A48-A7A0-4E8A9B883BD6}"/>
              </a:ext>
            </a:extLst>
          </p:cNvPr>
          <p:cNvSpPr/>
          <p:nvPr userDrawn="1"/>
        </p:nvSpPr>
        <p:spPr>
          <a:xfrm>
            <a:off x="0" y="1232941"/>
            <a:ext cx="4726899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D94AB-6BF0-4D49-8303-7D66DE57A197}"/>
              </a:ext>
            </a:extLst>
          </p:cNvPr>
          <p:cNvSpPr txBox="1"/>
          <p:nvPr userDrawn="1"/>
        </p:nvSpPr>
        <p:spPr>
          <a:xfrm>
            <a:off x="5717070" y="852505"/>
            <a:ext cx="553589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fld id="{51118A9C-9ABD-A84C-846F-CC0713849565}" type="datetime4">
              <a:rPr lang="en-US" sz="1000" b="0" smtClean="0">
                <a:solidFill>
                  <a:schemeClr val="bg1"/>
                </a:solidFill>
              </a:rPr>
              <a:pPr algn="r"/>
              <a:t>July 26, 2022</a:t>
            </a:fld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D06877-E96A-C446-9E3A-3A13B024A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65" y="3826720"/>
            <a:ext cx="5653989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CBED1-ECA4-7E4F-8E48-47A526A42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5" y="5604273"/>
            <a:ext cx="2857500" cy="63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D2926-A8FD-F2BD-BACD-5E35EAD2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00" y="5545860"/>
            <a:ext cx="2611967" cy="761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1D38B-4DFB-AA17-A138-06691CD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66" y="1828964"/>
            <a:ext cx="5653989" cy="183298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gavel and a flag&#10;&#10;Description automatically generated with medium confidence">
            <a:extLst>
              <a:ext uri="{FF2B5EF4-FFF2-40B4-BE49-F238E27FC236}">
                <a16:creationId xmlns:a16="http://schemas.microsoft.com/office/drawing/2014/main" id="{01682A27-8768-BABE-805B-9564D577414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1008" t="500" r="27531" b="1225"/>
          <a:stretch/>
        </p:blipFill>
        <p:spPr>
          <a:xfrm>
            <a:off x="7015841" y="3338209"/>
            <a:ext cx="2006756" cy="183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2C796B-4957-B5FB-2B8B-EEE63089A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524" t="3034" r="24826" b="3034"/>
          <a:stretch/>
        </p:blipFill>
        <p:spPr>
          <a:xfrm>
            <a:off x="7024256" y="1317256"/>
            <a:ext cx="2006756" cy="1832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7BEF8-FE1D-4C0C-C3A2-B0F6AFFF8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7314" t="3034" r="25261" b="3034"/>
          <a:stretch/>
        </p:blipFill>
        <p:spPr>
          <a:xfrm>
            <a:off x="9246211" y="3338209"/>
            <a:ext cx="2006756" cy="1832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38F4F1-D827-BE55-A67D-9DE6CD0C0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4900" r="24900"/>
          <a:stretch/>
        </p:blipFill>
        <p:spPr>
          <a:xfrm>
            <a:off x="9243212" y="1317256"/>
            <a:ext cx="2006756" cy="1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340469"/>
            <a:ext cx="5386917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340468"/>
            <a:ext cx="5389033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50E56A-0A07-7F44-BE48-8D1478AC46EE}"/>
              </a:ext>
            </a:extLst>
          </p:cNvPr>
          <p:cNvSpPr/>
          <p:nvPr userDrawn="1"/>
        </p:nvSpPr>
        <p:spPr>
          <a:xfrm>
            <a:off x="609600" y="1206709"/>
            <a:ext cx="5289755" cy="1138796"/>
          </a:xfrm>
          <a:prstGeom prst="rect">
            <a:avLst/>
          </a:prstGeom>
          <a:solidFill>
            <a:srgbClr val="E4F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247CD7-ABB7-6C80-BE5C-944110574B8C}"/>
              </a:ext>
            </a:extLst>
          </p:cNvPr>
          <p:cNvSpPr/>
          <p:nvPr userDrawn="1"/>
        </p:nvSpPr>
        <p:spPr>
          <a:xfrm>
            <a:off x="609600" y="2418355"/>
            <a:ext cx="5289755" cy="1138796"/>
          </a:xfrm>
          <a:prstGeom prst="rect">
            <a:avLst/>
          </a:prstGeom>
          <a:solidFill>
            <a:srgbClr val="CBDA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D6198-F962-D97B-574E-D743184BADEF}"/>
              </a:ext>
            </a:extLst>
          </p:cNvPr>
          <p:cNvSpPr/>
          <p:nvPr userDrawn="1"/>
        </p:nvSpPr>
        <p:spPr>
          <a:xfrm>
            <a:off x="609600" y="3652673"/>
            <a:ext cx="5289755" cy="1138796"/>
          </a:xfrm>
          <a:prstGeom prst="rect">
            <a:avLst/>
          </a:prstGeom>
          <a:solidFill>
            <a:srgbClr val="E4F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1E7CCB-CF79-6102-AB8A-66AD176EE85E}"/>
              </a:ext>
            </a:extLst>
          </p:cNvPr>
          <p:cNvSpPr/>
          <p:nvPr userDrawn="1"/>
        </p:nvSpPr>
        <p:spPr>
          <a:xfrm>
            <a:off x="609600" y="4864319"/>
            <a:ext cx="5289755" cy="1138796"/>
          </a:xfrm>
          <a:prstGeom prst="rect">
            <a:avLst/>
          </a:prstGeom>
          <a:solidFill>
            <a:srgbClr val="CBDA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B3F1A2-0204-D3DF-92AC-B210B5DA7073}"/>
              </a:ext>
            </a:extLst>
          </p:cNvPr>
          <p:cNvSpPr/>
          <p:nvPr userDrawn="1"/>
        </p:nvSpPr>
        <p:spPr>
          <a:xfrm>
            <a:off x="6292647" y="1206709"/>
            <a:ext cx="5289755" cy="1138796"/>
          </a:xfrm>
          <a:prstGeom prst="rect">
            <a:avLst/>
          </a:prstGeom>
          <a:solidFill>
            <a:srgbClr val="E4F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6D7A7E-C79D-EE49-E585-CBB6B9730BCE}"/>
              </a:ext>
            </a:extLst>
          </p:cNvPr>
          <p:cNvSpPr/>
          <p:nvPr userDrawn="1"/>
        </p:nvSpPr>
        <p:spPr>
          <a:xfrm>
            <a:off x="6292647" y="2418355"/>
            <a:ext cx="5289755" cy="1138796"/>
          </a:xfrm>
          <a:prstGeom prst="rect">
            <a:avLst/>
          </a:prstGeom>
          <a:solidFill>
            <a:srgbClr val="CBDA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334A5B-05AD-2262-E372-A1B456CBBB12}"/>
              </a:ext>
            </a:extLst>
          </p:cNvPr>
          <p:cNvSpPr/>
          <p:nvPr userDrawn="1"/>
        </p:nvSpPr>
        <p:spPr>
          <a:xfrm>
            <a:off x="6292647" y="3652673"/>
            <a:ext cx="5289755" cy="1138796"/>
          </a:xfrm>
          <a:prstGeom prst="rect">
            <a:avLst/>
          </a:prstGeom>
          <a:solidFill>
            <a:srgbClr val="E4F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EF7509-DB1A-5DB8-DA17-6657B7C8AAB5}"/>
              </a:ext>
            </a:extLst>
          </p:cNvPr>
          <p:cNvSpPr/>
          <p:nvPr userDrawn="1"/>
        </p:nvSpPr>
        <p:spPr>
          <a:xfrm>
            <a:off x="6292647" y="4864319"/>
            <a:ext cx="5289755" cy="1138796"/>
          </a:xfrm>
          <a:prstGeom prst="rect">
            <a:avLst/>
          </a:prstGeom>
          <a:solidFill>
            <a:srgbClr val="CBDA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981" y="1357775"/>
            <a:ext cx="4032869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D983F1FA-211D-3044-9E35-958DFBC26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E7507F-5845-6748-BAC7-A407EDD4BC6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24981" y="2580062"/>
            <a:ext cx="4032869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B13656-D12B-7E4C-ACDF-EE630DDD010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24981" y="3782389"/>
            <a:ext cx="4032869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B0CDD2-21E3-464C-885E-86B1BA81C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24981" y="4994241"/>
            <a:ext cx="4032869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D9B5F2-1260-2348-80C1-A5110B9394A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99870" y="1368210"/>
            <a:ext cx="4254710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469F69-4C56-3D47-9369-DF6CAC8336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99872" y="2573065"/>
            <a:ext cx="4254710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A6352E-737C-0344-A516-151F6C56E5D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199872" y="3806041"/>
            <a:ext cx="4254710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D7144B-693E-CD4D-9F61-90EC6843EE6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99871" y="4991392"/>
            <a:ext cx="4254710" cy="868680"/>
          </a:xfrm>
          <a:noFill/>
        </p:spPr>
        <p:txBody>
          <a:bodyPr lIns="91440" tIns="91440" bIns="91440" anchor="ctr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225425" indent="0">
              <a:lnSpc>
                <a:spcPct val="9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612141-667D-144C-9959-1D465DDCAD89}"/>
              </a:ext>
            </a:extLst>
          </p:cNvPr>
          <p:cNvSpPr/>
          <p:nvPr userDrawn="1"/>
        </p:nvSpPr>
        <p:spPr>
          <a:xfrm>
            <a:off x="737419" y="1368210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3B34E2-6F27-F74D-A30E-26C336EE4924}"/>
              </a:ext>
            </a:extLst>
          </p:cNvPr>
          <p:cNvSpPr/>
          <p:nvPr userDrawn="1"/>
        </p:nvSpPr>
        <p:spPr>
          <a:xfrm>
            <a:off x="737419" y="2640360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0236A9-DFE8-3947-9D01-D189BA8ECFC4}"/>
              </a:ext>
            </a:extLst>
          </p:cNvPr>
          <p:cNvSpPr/>
          <p:nvPr userDrawn="1"/>
        </p:nvSpPr>
        <p:spPr>
          <a:xfrm>
            <a:off x="737419" y="3888132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92DF7D-089D-A045-B8E0-0565186A8830}"/>
              </a:ext>
            </a:extLst>
          </p:cNvPr>
          <p:cNvSpPr/>
          <p:nvPr userDrawn="1"/>
        </p:nvSpPr>
        <p:spPr>
          <a:xfrm>
            <a:off x="737419" y="5039608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D5183D-B9B5-A64B-8E43-567F9EF37DF3}"/>
              </a:ext>
            </a:extLst>
          </p:cNvPr>
          <p:cNvSpPr/>
          <p:nvPr userDrawn="1"/>
        </p:nvSpPr>
        <p:spPr>
          <a:xfrm>
            <a:off x="6366387" y="1396985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37D28-8862-BE48-86C7-D86006886E71}"/>
              </a:ext>
            </a:extLst>
          </p:cNvPr>
          <p:cNvSpPr/>
          <p:nvPr userDrawn="1"/>
        </p:nvSpPr>
        <p:spPr>
          <a:xfrm>
            <a:off x="6366387" y="2640360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585D64-3250-F949-8ABE-310325AC461C}"/>
              </a:ext>
            </a:extLst>
          </p:cNvPr>
          <p:cNvSpPr/>
          <p:nvPr userDrawn="1"/>
        </p:nvSpPr>
        <p:spPr>
          <a:xfrm>
            <a:off x="6366387" y="3888132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B36B8A-B158-8D48-B608-889F306BC872}"/>
              </a:ext>
            </a:extLst>
          </p:cNvPr>
          <p:cNvSpPr/>
          <p:nvPr userDrawn="1"/>
        </p:nvSpPr>
        <p:spPr>
          <a:xfrm>
            <a:off x="6366387" y="5053845"/>
            <a:ext cx="759743" cy="759743"/>
          </a:xfrm>
          <a:prstGeom prst="ellipse">
            <a:avLst/>
          </a:prstGeom>
          <a:solidFill>
            <a:srgbClr val="0083BE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9442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16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5E727-B59D-944E-8079-5EA4A63F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87CB9F-1FBC-5B4B-8C1E-BC250F79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846"/>
            <a:ext cx="6815667" cy="510071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57847"/>
            <a:ext cx="4011084" cy="510071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33423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3FD921-9763-6546-9789-CEC6A46C6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6650"/>
            <a:ext cx="7315200" cy="3819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02498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891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1EF3CB-3B26-1747-A0CC-69379BE87D00}"/>
              </a:ext>
            </a:extLst>
          </p:cNvPr>
          <p:cNvSpPr txBox="1">
            <a:spLocks/>
          </p:cNvSpPr>
          <p:nvPr userDrawn="1"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7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954C1-40E7-ED47-80B6-7DF5E34F1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D651CD-2F99-71A6-ACD2-DE5D2FAED6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206500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77630A-D3C2-40E3-C67F-CF0B9E4720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36925" y="1206500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7FA51E4-F541-04E8-1327-BE09F5CDAA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55906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AB9415-5637-6E37-8DCA-EF90A91046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6925" y="1855906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302CBA8-8D1C-894D-F256-AB74EAA580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505312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465285E-C31D-E3EB-28B0-AFD5824334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36925" y="2505312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9CB3CD-B701-7AB9-1A48-83603BDFF7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" y="3157193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ECCC649-86FD-FCDF-F4DA-33EC234CDC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36925" y="3157193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DE85431-7BF2-D388-6903-B7420E1F6E0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" y="3809074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999C763-EB98-9E51-6ED7-6FF935FE71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36925" y="3809074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5188EC3-77BE-997B-7D92-D847FEE63D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" y="4460955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D9998DB6-3C9C-3BE9-5A3B-D07E1E274C4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6925" y="4460955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519D76BD-1044-0D37-9A2A-1549B7FFC3E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9600" y="5112836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006D934-E7B9-54B5-3C05-2D2E37841D1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36925" y="5112836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2D89A24-8F97-4E4B-FC73-FC4307B16F5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09600" y="5764717"/>
            <a:ext cx="2727325" cy="449263"/>
          </a:xfrm>
          <a:solidFill>
            <a:srgbClr val="0083BE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6A976E26-FB30-1BC3-BD33-65020AC5064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36925" y="5764717"/>
            <a:ext cx="8245475" cy="449263"/>
          </a:xfrm>
          <a:solidFill>
            <a:srgbClr val="E3F4F9"/>
          </a:solidFill>
        </p:spPr>
        <p:txBody>
          <a:bodyPr anchor="ctr"/>
          <a:lstStyle>
            <a:lvl1pPr marL="18288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874" y="1199287"/>
            <a:ext cx="6726539" cy="486423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95" y="1199289"/>
            <a:ext cx="4011084" cy="486423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795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2AE48-3F98-7541-9391-83F1B4FDA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99214"/>
            <a:ext cx="7315200" cy="4002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266844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23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EE060-238D-CC42-AA97-6D32E3E72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09D613-D76A-7D40-8460-4CAE6263F144}"/>
              </a:ext>
            </a:extLst>
          </p:cNvPr>
          <p:cNvSpPr txBox="1"/>
          <p:nvPr userDrawn="1"/>
        </p:nvSpPr>
        <p:spPr>
          <a:xfrm>
            <a:off x="755669" y="4620951"/>
            <a:ext cx="553589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1118A9C-9ABD-A84C-846F-CC0713849565}" type="datetime4">
              <a:rPr lang="en-US" sz="1400" b="1" smtClean="0">
                <a:solidFill>
                  <a:schemeClr val="accent5"/>
                </a:solidFill>
              </a:rPr>
              <a:t>July 26, 2022</a:t>
            </a:fld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6D496D-3EAE-0643-966A-D24A621E9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69" y="2583064"/>
            <a:ext cx="8391583" cy="1016040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44DFDF4-465A-A143-9D9B-04AB8BF3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69" y="3918575"/>
            <a:ext cx="8391583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D8274-25F7-2B4C-9DA1-BF4FAF6ABBF6}"/>
              </a:ext>
            </a:extLst>
          </p:cNvPr>
          <p:cNvCxnSpPr/>
          <p:nvPr userDrawn="1"/>
        </p:nvCxnSpPr>
        <p:spPr>
          <a:xfrm>
            <a:off x="728576" y="3726687"/>
            <a:ext cx="10026145" cy="0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F522-782B-414F-9804-2336838F24F8}"/>
              </a:ext>
            </a:extLst>
          </p:cNvPr>
          <p:cNvSpPr/>
          <p:nvPr userDrawn="1"/>
        </p:nvSpPr>
        <p:spPr>
          <a:xfrm>
            <a:off x="3334" y="5890826"/>
            <a:ext cx="4080005" cy="64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9D200-C85C-2046-A980-119BFA98D77F}"/>
              </a:ext>
            </a:extLst>
          </p:cNvPr>
          <p:cNvSpPr/>
          <p:nvPr userDrawn="1"/>
        </p:nvSpPr>
        <p:spPr>
          <a:xfrm>
            <a:off x="4083341" y="5890826"/>
            <a:ext cx="4063935" cy="64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C2771-8878-724A-A692-39B9696628BF}"/>
              </a:ext>
            </a:extLst>
          </p:cNvPr>
          <p:cNvSpPr/>
          <p:nvPr userDrawn="1"/>
        </p:nvSpPr>
        <p:spPr>
          <a:xfrm>
            <a:off x="8147277" y="5890826"/>
            <a:ext cx="404806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B66FC1-B565-E844-B6D7-7DEA8824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60" y="6137198"/>
            <a:ext cx="2590800" cy="571500"/>
          </a:xfrm>
          <a:prstGeom prst="rect">
            <a:avLst/>
          </a:prstGeom>
        </p:spPr>
      </p:pic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C72E77C-A0B3-6FC5-43C2-20C247B6C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86" y="6073190"/>
            <a:ext cx="2276354" cy="6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790" y="4406901"/>
            <a:ext cx="10946889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790" y="2906713"/>
            <a:ext cx="109468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54DB7-DDD7-7A48-A2B7-234B7AAE7DE2}"/>
              </a:ext>
            </a:extLst>
          </p:cNvPr>
          <p:cNvSpPr/>
          <p:nvPr userDrawn="1"/>
        </p:nvSpPr>
        <p:spPr>
          <a:xfrm>
            <a:off x="8683413" y="6268720"/>
            <a:ext cx="2777067" cy="38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10972800" cy="508233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FC8A58-4936-4CCC-BA06-CE5101813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594247"/>
            <a:ext cx="10972800" cy="1254767"/>
          </a:xfrm>
          <a:solidFill>
            <a:srgbClr val="D0DDEB"/>
          </a:solidFill>
        </p:spPr>
        <p:txBody>
          <a:bodyPr anchor="ctr">
            <a:normAutofit/>
          </a:bodyPr>
          <a:lstStyle>
            <a:lvl1pPr marL="225425" indent="-408305" algn="l">
              <a:spcBef>
                <a:spcPts val="0"/>
              </a:spcBef>
              <a:buSzPct val="140000"/>
              <a:buFont typeface="Wingdings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64CCFCB1-FCEA-A666-0952-1DB88AB67B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3158003"/>
            <a:ext cx="10972800" cy="1254767"/>
          </a:xfrm>
          <a:solidFill>
            <a:srgbClr val="D0DDEB"/>
          </a:solidFill>
        </p:spPr>
        <p:txBody>
          <a:bodyPr anchor="ctr">
            <a:normAutofit/>
          </a:bodyPr>
          <a:lstStyle>
            <a:lvl1pPr marL="225425" indent="-408305" algn="l">
              <a:spcBef>
                <a:spcPts val="0"/>
              </a:spcBef>
              <a:buSzPct val="140000"/>
              <a:buFont typeface="Wingdings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87A435A8-2BBA-3C71-778D-8892FFA18F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4721759"/>
            <a:ext cx="10972800" cy="1254767"/>
          </a:xfrm>
          <a:solidFill>
            <a:srgbClr val="D0DDEB"/>
          </a:solidFill>
        </p:spPr>
        <p:txBody>
          <a:bodyPr anchor="ctr">
            <a:normAutofit/>
          </a:bodyPr>
          <a:lstStyle>
            <a:lvl1pPr marL="225425" indent="-408305" algn="l">
              <a:spcBef>
                <a:spcPts val="0"/>
              </a:spcBef>
              <a:buSzPct val="140000"/>
              <a:buFont typeface="Wingdings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06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129CD-9FC2-A14D-82B1-607BD3F6790C}"/>
              </a:ext>
            </a:extLst>
          </p:cNvPr>
          <p:cNvSpPr/>
          <p:nvPr userDrawn="1"/>
        </p:nvSpPr>
        <p:spPr>
          <a:xfrm>
            <a:off x="-12192" y="0"/>
            <a:ext cx="1220419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9D9-6485-E143-9C53-16A5AC2EDCC4}"/>
              </a:ext>
            </a:extLst>
          </p:cNvPr>
          <p:cNvSpPr/>
          <p:nvPr userDrawn="1"/>
        </p:nvSpPr>
        <p:spPr>
          <a:xfrm>
            <a:off x="-12192" y="0"/>
            <a:ext cx="1220419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982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5486400" cy="475518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4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868FDF-E83A-824D-8ABE-9455927344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1" y="1189039"/>
            <a:ext cx="4986020" cy="2274451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81CEC5D-B8B5-6640-80A3-D8A25DEAA5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534" y="3630806"/>
            <a:ext cx="4986020" cy="2331082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60A61-4E74-2E4A-B0E1-A068CFD7C2B7}"/>
              </a:ext>
            </a:extLst>
          </p:cNvPr>
          <p:cNvSpPr/>
          <p:nvPr userDrawn="1"/>
        </p:nvSpPr>
        <p:spPr>
          <a:xfrm>
            <a:off x="9443545" y="6471745"/>
            <a:ext cx="1792342" cy="13400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A1626-59F4-8748-A574-C2C18E72A9E4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</p:spTree>
    <p:extLst>
      <p:ext uri="{BB962C8B-B14F-4D97-AF65-F5344CB8AC3E}">
        <p14:creationId xmlns:p14="http://schemas.microsoft.com/office/powerpoint/2010/main" val="8772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765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1706" y="1248765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0DF51-7249-A778-CF6F-061CDCEB704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2989082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50746F-7C79-40F0-87BD-C52485687F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2989082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52D51A-291E-0A5A-B59A-F944C78578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29399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AF174F-287E-8B97-9DB2-E754928F92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4729398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35A713-7F92-DC14-B7B2-501BD6156A88}"/>
              </a:ext>
            </a:extLst>
          </p:cNvPr>
          <p:cNvSpPr/>
          <p:nvPr userDrawn="1"/>
        </p:nvSpPr>
        <p:spPr>
          <a:xfrm>
            <a:off x="589614" y="1189204"/>
            <a:ext cx="5378266" cy="810665"/>
          </a:xfrm>
          <a:prstGeom prst="rect">
            <a:avLst/>
          </a:prstGeom>
          <a:solidFill>
            <a:srgbClr val="0141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9235B3-839E-7FAC-8195-059EB0D3CB12}"/>
              </a:ext>
            </a:extLst>
          </p:cNvPr>
          <p:cNvSpPr/>
          <p:nvPr userDrawn="1"/>
        </p:nvSpPr>
        <p:spPr>
          <a:xfrm>
            <a:off x="580963" y="2081576"/>
            <a:ext cx="5386917" cy="4187143"/>
          </a:xfrm>
          <a:prstGeom prst="rect">
            <a:avLst/>
          </a:prstGeom>
          <a:solidFill>
            <a:srgbClr val="E3F4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C316C-E72B-7075-E838-FF7BD5CC9D51}"/>
              </a:ext>
            </a:extLst>
          </p:cNvPr>
          <p:cNvSpPr/>
          <p:nvPr userDrawn="1"/>
        </p:nvSpPr>
        <p:spPr>
          <a:xfrm>
            <a:off x="6224123" y="1189204"/>
            <a:ext cx="5409019" cy="810664"/>
          </a:xfrm>
          <a:prstGeom prst="rect">
            <a:avLst/>
          </a:prstGeom>
          <a:solidFill>
            <a:srgbClr val="0141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C5E3C-F5E7-22C6-0487-FCC8D432FD9D}"/>
              </a:ext>
            </a:extLst>
          </p:cNvPr>
          <p:cNvSpPr/>
          <p:nvPr userDrawn="1"/>
        </p:nvSpPr>
        <p:spPr>
          <a:xfrm>
            <a:off x="6224120" y="2081575"/>
            <a:ext cx="5386917" cy="4187143"/>
          </a:xfrm>
          <a:prstGeom prst="rect">
            <a:avLst/>
          </a:prstGeom>
          <a:solidFill>
            <a:srgbClr val="E3F4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63" y="1189204"/>
            <a:ext cx="5395568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2081576"/>
            <a:ext cx="5386917" cy="418714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122" y="1197076"/>
            <a:ext cx="5389033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2004" y="2081574"/>
            <a:ext cx="5389033" cy="4187143"/>
          </a:xfrm>
          <a:noFill/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5386917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361209"/>
            <a:ext cx="5389033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77AD75-3CC9-5E4C-AAE7-C8B056F501F9}"/>
              </a:ext>
            </a:extLst>
          </p:cNvPr>
          <p:cNvSpPr/>
          <p:nvPr userDrawn="1"/>
        </p:nvSpPr>
        <p:spPr>
          <a:xfrm>
            <a:off x="-8631" y="0"/>
            <a:ext cx="12192000" cy="1041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609600" y="180149"/>
            <a:ext cx="10972800" cy="81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68" y="1213514"/>
            <a:ext cx="10961347" cy="506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9A0533-1C09-5C44-A98B-5B58112BCEF1}"/>
              </a:ext>
            </a:extLst>
          </p:cNvPr>
          <p:cNvGrpSpPr/>
          <p:nvPr userDrawn="1"/>
        </p:nvGrpSpPr>
        <p:grpSpPr>
          <a:xfrm>
            <a:off x="-8531" y="1011795"/>
            <a:ext cx="12198660" cy="64008"/>
            <a:chOff x="-4995" y="5896713"/>
            <a:chExt cx="9148995" cy="64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00CA6F-A2B6-C24E-8A8F-79A1EC72DEC0}"/>
                </a:ext>
              </a:extLst>
            </p:cNvPr>
            <p:cNvSpPr/>
            <p:nvPr userDrawn="1"/>
          </p:nvSpPr>
          <p:spPr>
            <a:xfrm>
              <a:off x="-4995" y="5896713"/>
              <a:ext cx="3047951" cy="64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79272F-E79E-4443-8893-0783BEA20AE8}"/>
                </a:ext>
              </a:extLst>
            </p:cNvPr>
            <p:cNvSpPr/>
            <p:nvPr userDrawn="1"/>
          </p:nvSpPr>
          <p:spPr>
            <a:xfrm>
              <a:off x="3042956" y="5896713"/>
              <a:ext cx="3047951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5FA60-D767-464D-A01D-B36B21AC7050}"/>
                </a:ext>
              </a:extLst>
            </p:cNvPr>
            <p:cNvSpPr/>
            <p:nvPr userDrawn="1"/>
          </p:nvSpPr>
          <p:spPr>
            <a:xfrm>
              <a:off x="6090907" y="5896713"/>
              <a:ext cx="3053093" cy="64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5E763C-F584-9144-9829-6EA58B399C03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F6EDFB-8BEC-764E-92A0-C1F68E80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4" r:id="rId3"/>
    <p:sldLayoutId id="2147483673" r:id="rId4"/>
    <p:sldLayoutId id="2147483689" r:id="rId5"/>
    <p:sldLayoutId id="2147483685" r:id="rId6"/>
    <p:sldLayoutId id="2147483675" r:id="rId7"/>
    <p:sldLayoutId id="2147483676" r:id="rId8"/>
    <p:sldLayoutId id="2147483686" r:id="rId9"/>
    <p:sldLayoutId id="2147483688" r:id="rId10"/>
    <p:sldLayoutId id="2147483687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56" r:id="rId17"/>
    <p:sldLayoutId id="214748365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Georgia"/>
          <a:ea typeface="+mj-ea"/>
          <a:cs typeface="Georgia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1pPr>
      <a:lvl2pPr marL="458788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2pPr>
      <a:lvl3pPr marL="684213" indent="-225425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3pPr>
      <a:lvl4pPr marL="919163" indent="-2349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charleston-health-care/stories/secretary-of-the-va-visits-ralph-h-johnson-va-health-care-system-gives-speech-on-investing-in-vas-workforce/#:~:text=%20During%20Secretary%20McDonough%20address%2C%20the%20following%2010,employees%20work.%206%20Investing%20in%20education.%20More%20" TargetMode="External"/><Relationship Id="rId2" Type="http://schemas.openxmlformats.org/officeDocument/2006/relationships/hyperlink" Target="https://chcoc.gov/content/2021-guide-telework-and-remote-work-federal-governmen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pm.gov/policy-data-oversight/future-of-wo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E3029D-32C1-3786-206E-DEC8F01E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Engaging a Virtual Workforce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E10675-E0FD-9732-3A4C-14B761170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Marissa Caylor, Board of Veterans Appeals</a:t>
            </a:r>
          </a:p>
          <a:p>
            <a:r>
              <a:rPr lang="en-US" dirty="0"/>
              <a:t>Michelle Hayes, Veterans Experience Office</a:t>
            </a:r>
          </a:p>
        </p:txBody>
      </p:sp>
    </p:spTree>
    <p:extLst>
      <p:ext uri="{BB962C8B-B14F-4D97-AF65-F5344CB8AC3E}">
        <p14:creationId xmlns:p14="http://schemas.microsoft.com/office/powerpoint/2010/main" val="410154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E253-18DB-824B-B1D5-6203D03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4963-6A84-1641-B3F0-4F2D6655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6708"/>
            <a:ext cx="5092700" cy="5082332"/>
          </a:xfrm>
        </p:spPr>
        <p:txBody>
          <a:bodyPr/>
          <a:lstStyle/>
          <a:p>
            <a:pPr marL="0" lvl="2" indent="0" fontAlgn="ctr">
              <a:spcBef>
                <a:spcPts val="0"/>
              </a:spcBef>
              <a:spcAft>
                <a:spcPts val="1200"/>
              </a:spcAft>
              <a:buNone/>
              <a:tabLst>
                <a:tab pos="1371600" algn="l"/>
              </a:tabLst>
            </a:pP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Supervisors</a:t>
            </a:r>
          </a:p>
          <a:p>
            <a:pPr marL="228600" lvl="2" indent="-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Train supervisors on how to engage remote employees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2" indent="-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training and micro-learning sessions for the applications that you use to interact in a virtual environment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2" indent="-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user-centered design to ensure online resources are easy to access and navigate</a:t>
            </a:r>
          </a:p>
          <a:p>
            <a:pPr marL="0" lvl="2" indent="0" fontAlgn="ctr">
              <a:spcBef>
                <a:spcPts val="0"/>
              </a:spcBef>
              <a:spcAft>
                <a:spcPts val="1200"/>
              </a:spcAft>
              <a:buNone/>
              <a:tabLst>
                <a:tab pos="1371600" algn="l"/>
              </a:tabLs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60C615-32E4-5B4E-A62D-5EE53E16C460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4CF5E8-DDF2-A89E-42A1-692ED035FF2E}"/>
              </a:ext>
            </a:extLst>
          </p:cNvPr>
          <p:cNvSpPr txBox="1">
            <a:spLocks/>
          </p:cNvSpPr>
          <p:nvPr/>
        </p:nvSpPr>
        <p:spPr>
          <a:xfrm>
            <a:off x="6469714" y="1206708"/>
            <a:ext cx="5092700" cy="5082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1144588" indent="-2254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ctr">
              <a:spcBef>
                <a:spcPts val="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Employees</a:t>
            </a:r>
          </a:p>
          <a:p>
            <a:pPr marL="228600" lvl="2" indent="-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Ask people what resources they need to do their jobs in a remote environment</a:t>
            </a:r>
          </a:p>
          <a:p>
            <a:pPr marL="228600" lvl="2" indent="-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Look for new applications or technology that could improve processes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2" indent="-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Leverage eLearning (LinkedIn Learning), micro-learning, over multiple platforms in addition to the traditional Learning Management System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2" indent="-228600" fontAlgn="ctr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3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E253-18DB-824B-B1D5-6203D03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4963-6A84-1641-B3F0-4F2D6655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Office of Personnel Management’s </a:t>
            </a:r>
            <a:r>
              <a:rPr lang="en-US" sz="2200" dirty="0">
                <a:solidFill>
                  <a:srgbClr val="0083B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 Guide to Telework and Remote Work in the Federal Government</a:t>
            </a:r>
            <a:endParaRPr lang="en-US" sz="2200" dirty="0">
              <a:solidFill>
                <a:srgbClr val="0083BE"/>
              </a:solidFill>
            </a:endParaRPr>
          </a:p>
          <a:p>
            <a:pPr marL="228600" lvl="1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Secretary McDonough’s </a:t>
            </a:r>
            <a:r>
              <a:rPr lang="en-US" sz="2200" dirty="0">
                <a:solidFill>
                  <a:srgbClr val="0083B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Major Steps to Invest in VA Employees</a:t>
            </a:r>
            <a:endParaRPr lang="en-US" sz="2200" dirty="0">
              <a:solidFill>
                <a:srgbClr val="0083BE"/>
              </a:solidFill>
            </a:endParaRPr>
          </a:p>
          <a:p>
            <a:pPr marL="228600" lvl="1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VA’s </a:t>
            </a:r>
            <a:r>
              <a:rPr lang="en-US" sz="2200" dirty="0">
                <a:solidFill>
                  <a:srgbClr val="0082B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of </a:t>
            </a:r>
            <a:r>
              <a:rPr lang="en-US" sz="2200" dirty="0">
                <a:solidFill>
                  <a:srgbClr val="0083B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en-US" sz="2200" dirty="0">
                <a:solidFill>
                  <a:srgbClr val="0083BE"/>
                </a:solidFill>
              </a:rPr>
              <a:t> </a:t>
            </a:r>
            <a:r>
              <a:rPr lang="en-US" sz="2200" dirty="0"/>
              <a:t>website</a:t>
            </a:r>
            <a:endParaRPr lang="en-US" sz="22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60C615-32E4-5B4E-A62D-5EE53E16C460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A4027-B508-4435-994D-B4A48AF4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17" name="Content Placeholder 16" descr="Are there any questions?">
            <a:extLst>
              <a:ext uri="{FF2B5EF4-FFF2-40B4-BE49-F238E27FC236}">
                <a16:creationId xmlns:a16="http://schemas.microsoft.com/office/drawing/2014/main" id="{4E148EFD-A554-9C87-7F0E-DF2CDAC86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2437"/>
            <a:ext cx="10972800" cy="4690873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F6630-D7BB-A84A-91EB-CB79B06F6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83F1FA-211D-3044-9E35-958DFBC2615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9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200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B3DF0-F84B-8869-8C31-30B996653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solidFill>
            <a:srgbClr val="E3F4F9"/>
          </a:solidFill>
        </p:spPr>
        <p:txBody>
          <a:bodyPr/>
          <a:lstStyle/>
          <a:p>
            <a:pPr marL="640080"/>
            <a:r>
              <a:rPr lang="en-US" dirty="0"/>
              <a:t>Explain the importance of Employee Engagement and its overall impact on the organization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2563BF-1C82-2E7F-9B88-BCCD0365D6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E3F4F9"/>
          </a:solidFill>
        </p:spPr>
        <p:txBody>
          <a:bodyPr/>
          <a:lstStyle/>
          <a:p>
            <a:pPr marL="640080"/>
            <a:r>
              <a:rPr lang="en-US" dirty="0"/>
              <a:t>Explore tactics and techniques for engaging employees in a virtual environment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1F37BCBA-9CE9-2F1B-DD26-4C22B247B4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E3F4F9"/>
          </a:solidFill>
        </p:spPr>
        <p:txBody>
          <a:bodyPr/>
          <a:lstStyle/>
          <a:p>
            <a:pPr marL="640080"/>
            <a:r>
              <a:rPr lang="en-US" dirty="0"/>
              <a:t>Identify resources available for those looking to improve employee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27D237-6C0D-5549-BE11-2040A22CBC7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C7BA-0FEC-4AAE-A951-41F4182C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workplace is changing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2BD4D-F625-46CE-C0B1-D81F56902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157847"/>
            <a:ext cx="5698209" cy="5100713"/>
          </a:xfrm>
          <a:ln>
            <a:noFill/>
          </a:ln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We are not returning to the same workplace we left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Great Reshuffling is now 2022’s Great Experiment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Leaders may need to rethink traditional work structure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Engaging and connecting to employees never mattered more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9C8132-2D43-7BC6-4E41-F9FF9E242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6758" r="16758"/>
          <a:stretch/>
        </p:blipFill>
        <p:spPr>
          <a:xfrm flipH="1">
            <a:off x="6493790" y="1157847"/>
            <a:ext cx="5088610" cy="51007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CFCF0-4DDA-4CF3-A4F3-F519DBF02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/>
            </a:br>
            <a:r>
              <a:rPr lang="en-US" sz="3200" dirty="0"/>
              <a:t>Let’s Talk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2444" y="1361209"/>
            <a:ext cx="5982636" cy="49075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Employee Engagement?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ctr">
              <a:spcBef>
                <a:spcPts val="0"/>
              </a:spcBef>
              <a:spcAft>
                <a:spcPts val="180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is Employee Engagement Important?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ctr">
              <a:spcBef>
                <a:spcPts val="0"/>
              </a:spcBef>
              <a:spcAft>
                <a:spcPts val="180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part does it play in Customer Experience?</a:t>
            </a:r>
          </a:p>
          <a:p>
            <a:pPr fontAlgn="ctr">
              <a:spcBef>
                <a:spcPts val="0"/>
              </a:spcBef>
              <a:spcAft>
                <a:spcPts val="1800"/>
              </a:spcAft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is Employee Engagement different in the new workplace?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A8148-CFE0-F741-F50B-0E10A9379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1361209"/>
            <a:ext cx="5139887" cy="51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4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Remote/Hybrid Workforce Engagement Challenges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F3DAF-C660-4C09-EB27-7610AF8A0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795" y="1199289"/>
            <a:ext cx="6365676" cy="4864233"/>
          </a:xfrm>
          <a:ln>
            <a:noFill/>
          </a:ln>
        </p:spPr>
        <p:txBody>
          <a:bodyPr/>
          <a:lstStyle/>
          <a:p>
            <a:pPr marL="228600" lvl="1" indent="-228600" fontAlgn="ctr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Management Perceptions</a:t>
            </a:r>
          </a:p>
          <a:p>
            <a:pPr marL="228600" lvl="1" indent="-228600" fontAlgn="ctr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Communications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228600" fontAlgn="ctr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Connections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228600" fontAlgn="ctr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Training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EF9AD78-5A11-5C6E-8DBF-21F87695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84" t="10692" r="34351"/>
          <a:stretch/>
        </p:blipFill>
        <p:spPr>
          <a:xfrm>
            <a:off x="6509288" y="1389327"/>
            <a:ext cx="5052475" cy="4968478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58DA-9A53-42DA-9E89-A0B68FDB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200" dirty="0"/>
              <a:t>Evaluate Management Perceptions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CAAFCF08-D90A-4BE8-DE5F-2440F3737E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766570"/>
            <a:ext cx="2727325" cy="449263"/>
          </a:xfrm>
        </p:spPr>
        <p:txBody>
          <a:bodyPr/>
          <a:lstStyle/>
          <a:p>
            <a:r>
              <a:rPr lang="en-US" dirty="0"/>
              <a:t>Redesign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A1E24A53-7618-F382-87A9-75209C86E4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36925" y="1761510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Redesign work as needed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58B092EF-6913-5D5E-E7A6-1A2272B6C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05090"/>
            <a:ext cx="2727325" cy="449263"/>
          </a:xfrm>
        </p:spPr>
        <p:txBody>
          <a:bodyPr/>
          <a:lstStyle/>
          <a:p>
            <a:r>
              <a:rPr lang="en-US" dirty="0"/>
              <a:t>Set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BC6E3E36-FEED-D636-9819-9880AE1BA3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6925" y="2300030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Set expectations and provide accountability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E213E6A-129B-ABC8-F72D-097BDB0D9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843610"/>
            <a:ext cx="2727325" cy="449263"/>
          </a:xfrm>
        </p:spPr>
        <p:txBody>
          <a:bodyPr/>
          <a:lstStyle/>
          <a:p>
            <a:r>
              <a:rPr lang="en-US" dirty="0"/>
              <a:t>Provide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2F32D06B-2B8B-081C-0BCD-3619086966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36925" y="2838550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Provide autonomy where possible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032B36E4-F826-FD7E-018D-07AC93A5FD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" y="4459170"/>
            <a:ext cx="2727325" cy="449263"/>
          </a:xfrm>
        </p:spPr>
        <p:txBody>
          <a:bodyPr/>
          <a:lstStyle/>
          <a:p>
            <a:r>
              <a:rPr lang="en-US" dirty="0"/>
              <a:t>Measure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30D533C9-8111-CD98-7800-C9B0F3F924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36925" y="4454110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Measure what’s important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BAE68713-8DEC-14A8-F93E-1F23F037A2F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" y="3382130"/>
            <a:ext cx="2727325" cy="449263"/>
          </a:xfrm>
        </p:spPr>
        <p:txBody>
          <a:bodyPr/>
          <a:lstStyle/>
          <a:p>
            <a:r>
              <a:rPr lang="en-US" dirty="0"/>
              <a:t>Involve</a:t>
            </a: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3394901E-0A0F-1B4C-F3A0-3C1E85E5E61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36925" y="3377070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Involve employees in the decision making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200AAC0-91E7-2CEC-FFFE-8A1CC2552CA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" y="3920650"/>
            <a:ext cx="2727325" cy="449263"/>
          </a:xfrm>
        </p:spPr>
        <p:txBody>
          <a:bodyPr/>
          <a:lstStyle/>
          <a:p>
            <a:r>
              <a:rPr lang="en-US" dirty="0"/>
              <a:t>Ensure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866D7B7-8790-9D2E-1A44-DE2F95D4BC0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6925" y="3915590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Ensure equity among work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A278C9E6-A451-B8BE-9B90-66BDA4E0C9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9600" y="4997690"/>
            <a:ext cx="2727325" cy="449263"/>
          </a:xfrm>
        </p:spPr>
        <p:txBody>
          <a:bodyPr/>
          <a:lstStyle/>
          <a:p>
            <a:r>
              <a:rPr lang="en-US" dirty="0"/>
              <a:t>Adjust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99A86CE4-856D-A3D2-FD93-8E5357BC022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36925" y="4992635"/>
            <a:ext cx="8245475" cy="449263"/>
          </a:xfrm>
        </p:spPr>
        <p:txBody>
          <a:bodyPr>
            <a:normAutofit/>
          </a:bodyPr>
          <a:lstStyle/>
          <a:p>
            <a:r>
              <a:rPr lang="en-US" sz="1800" dirty="0"/>
              <a:t>Adjust the hybrid model as needed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D66CD-5811-45E8-A2B3-B358A01C7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27D237-6C0D-5549-BE11-2040A22CBC7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Evaluate Communication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85AC7-0F02-4408-83BD-11E1A2D5FE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2">
              <a:spcBef>
                <a:spcPts val="0"/>
              </a:spcBef>
              <a:spcAft>
                <a:spcPts val="1800"/>
              </a:spcAft>
            </a:pPr>
            <a:r>
              <a:rPr lang="en-US" sz="2400" b="1" dirty="0"/>
              <a:t>Ease: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Don’t rely solely on email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Use one platform consistently</a:t>
            </a:r>
          </a:p>
          <a:p>
            <a:pPr marL="228600" lvl="2"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Effectiveness: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Establish and conduct regularly scheduled team meetings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Provide agendas or meeting notes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Record MS Teams meetings for those unable to attend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958224-D48F-1AF4-E244-F95400BA6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6531" y="1410042"/>
            <a:ext cx="5585884" cy="4907511"/>
          </a:xfrm>
        </p:spPr>
        <p:txBody>
          <a:bodyPr/>
          <a:lstStyle/>
          <a:p>
            <a:pPr marL="228600" lvl="2">
              <a:spcBef>
                <a:spcPts val="0"/>
              </a:spcBef>
              <a:spcAft>
                <a:spcPts val="1800"/>
              </a:spcAft>
            </a:pPr>
            <a:r>
              <a:rPr lang="en-US" sz="2400" b="1" dirty="0"/>
              <a:t>Connection: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Use web cameras for those who are virtual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Use anonymous polls to take the pulse of your group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Engage in two-way communication – group meetings and individual meetings </a:t>
            </a:r>
          </a:p>
          <a:p>
            <a:pPr marL="463550" lvl="3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Make senior leaders available outside of Town Halls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Strategies for Building and Maintaining 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76CA9-EA3A-8D8D-9BAF-7E7093E84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963" y="1243084"/>
            <a:ext cx="5395568" cy="639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Change meeting formats to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decrease "virtual distance"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Move from presenting to facilitating</a:t>
            </a:r>
          </a:p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Reserve time for informal discussion</a:t>
            </a:r>
          </a:p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tools such as polls, whiteboards, and breakout rooms (even a Virtual Escape Room)</a:t>
            </a:r>
          </a:p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Ensure everyone has a chance to speak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3D97F-9786-0178-02B9-4D7DE822C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775" y="1243084"/>
            <a:ext cx="5389033" cy="639762"/>
          </a:xfrm>
        </p:spPr>
        <p:txBody>
          <a:bodyPr/>
          <a:lstStyle/>
          <a:p>
            <a:r>
              <a:rPr lang="en-US" sz="2400" dirty="0"/>
              <a:t>Empower employees to connect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15F65B-3C1C-5A97-8C14-D3A849DA18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Model vulnerability and empathy as the leader</a:t>
            </a:r>
          </a:p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Establish virtual water cooler spaces</a:t>
            </a:r>
          </a:p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 employee association groups </a:t>
            </a:r>
          </a:p>
          <a:p>
            <a:pPr marL="228600" lvl="3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Consider hosting themed meetings such as holidays and observances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1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</p:spPr>
        <p:txBody>
          <a:bodyPr anchor="b" anchorCtr="0">
            <a:normAutofit/>
          </a:bodyPr>
          <a:lstStyle/>
          <a:p>
            <a:r>
              <a:rPr lang="en-US" sz="3200" kern="1200" dirty="0"/>
              <a:t>Strategies for Building and Maintaining Connections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7182786" cy="4907511"/>
          </a:xfrm>
        </p:spPr>
        <p:txBody>
          <a:bodyPr vert="horz" lIns="91440" tIns="45720" rIns="91440" bIns="45720" rtlCol="0">
            <a:noAutofit/>
          </a:bodyPr>
          <a:lstStyle/>
          <a:p>
            <a:pPr marL="0" lvl="2" indent="228600" fontAlgn="ctr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400" dirty="0">
                <a:effectLst/>
              </a:rPr>
              <a:t>Create consistent, structured opportunities to socialize</a:t>
            </a: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>
                <a:effectLst/>
              </a:rPr>
              <a:t>Create MS Teams groups and channels</a:t>
            </a: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>
                <a:effectLst/>
              </a:rPr>
              <a:t>Conduct group check-ins to take questions or address mission progress</a:t>
            </a: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/>
              <a:t>Designate m</a:t>
            </a:r>
            <a:r>
              <a:rPr lang="en-US" sz="2400" dirty="0">
                <a:effectLst/>
              </a:rPr>
              <a:t>entor pairings during onboarding</a:t>
            </a: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/>
              <a:t>Establish a buddy program for new employees</a:t>
            </a:r>
            <a:endParaRPr lang="en-US" sz="2400" dirty="0">
              <a:effectLst/>
            </a:endParaRP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>
                <a:effectLst/>
              </a:rPr>
              <a:t>Schedule </a:t>
            </a:r>
            <a:r>
              <a:rPr lang="en-US" sz="2400" dirty="0"/>
              <a:t>coffee hours </a:t>
            </a:r>
            <a:r>
              <a:rPr lang="en-US" sz="2400" dirty="0">
                <a:effectLst/>
              </a:rPr>
              <a:t>weekly during training period</a:t>
            </a: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/>
              <a:t>Host professional development activities such as professional book clubs</a:t>
            </a:r>
          </a:p>
          <a:p>
            <a:pPr marL="411480" lvl="3" indent="-228600" fontAlgn="ctr">
              <a:spcBef>
                <a:spcPts val="0"/>
              </a:spcBef>
              <a:spcAft>
                <a:spcPts val="1200"/>
              </a:spcAft>
              <a:tabLst>
                <a:tab pos="1828800" algn="l"/>
              </a:tabLst>
            </a:pPr>
            <a:r>
              <a:rPr lang="en-US" sz="2400" dirty="0">
                <a:effectLst/>
              </a:rPr>
              <a:t>Establish </a:t>
            </a:r>
            <a:r>
              <a:rPr lang="en-US" sz="2400" dirty="0"/>
              <a:t>a day where all employees are in the office</a:t>
            </a:r>
            <a:endParaRPr lang="en-US" sz="2400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C1B2CB-AFD1-DE16-3793-F5535D03F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8" t="20972" r="7963" b="3417"/>
          <a:stretch/>
        </p:blipFill>
        <p:spPr>
          <a:xfrm>
            <a:off x="8016240" y="1361209"/>
            <a:ext cx="3586146" cy="4907511"/>
          </a:xfrm>
          <a:prstGeom prst="rect">
            <a:avLst/>
          </a:prstGeom>
          <a:noFill/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D362AA-16CE-46EB-209D-2B22F7296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27D237-6C0D-5549-BE11-2040A22CBC7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173381" y="1340468"/>
            <a:ext cx="5389033" cy="490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buFont typeface="Arial"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298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wo-line Header">
  <a:themeElements>
    <a:clrScheme name="VA Print Colors">
      <a:dk1>
        <a:srgbClr val="000000"/>
      </a:dk1>
      <a:lt1>
        <a:srgbClr val="FFFFFF"/>
      </a:lt1>
      <a:dk2>
        <a:srgbClr val="003F72"/>
      </a:dk2>
      <a:lt2>
        <a:srgbClr val="EEECE1"/>
      </a:lt2>
      <a:accent1>
        <a:srgbClr val="0082BD"/>
      </a:accent1>
      <a:accent2>
        <a:srgbClr val="C6262D"/>
      </a:accent2>
      <a:accent3>
        <a:srgbClr val="762431"/>
      </a:accent3>
      <a:accent4>
        <a:srgbClr val="F2CF45"/>
      </a:accent4>
      <a:accent5>
        <a:srgbClr val="828F97"/>
      </a:accent5>
      <a:accent6>
        <a:srgbClr val="DBDCDE"/>
      </a:accent6>
      <a:hlink>
        <a:srgbClr val="0082BD"/>
      </a:hlink>
      <a:folHlink>
        <a:srgbClr val="003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XSymposium_Template_v05" id="{2CCAAA04-E6E4-7449-B46B-BCB03239E4F6}" vid="{044F5E7B-CF6C-B64D-A5F7-3D9ECEC179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064b98-9978-4112-8952-3c59b93e1f73">
      <UserInfo>
        <DisplayName>Hayes, Michelle (NOLA)</DisplayName>
        <AccountId>357</AccountId>
        <AccountType/>
      </UserInfo>
      <UserInfo>
        <DisplayName>Baker, Dana M. (she/her/hers)</DisplayName>
        <AccountId>19</AccountId>
        <AccountType/>
      </UserInfo>
      <UserInfo>
        <DisplayName>Miesionczek, Matthew N. (BAH)</DisplayName>
        <AccountId>161</AccountId>
        <AccountType/>
      </UserInfo>
    </SharedWithUsers>
    <lcf76f155ced4ddcb4097134ff3c332f xmlns="42b4bb46-5d81-43f4-8587-34a3e0e6d42d">
      <Terms xmlns="http://schemas.microsoft.com/office/infopath/2007/PartnerControls"/>
    </lcf76f155ced4ddcb4097134ff3c332f>
    <TaxCatchAll xmlns="6a064b98-9978-4112-8952-3c59b93e1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30B21F1623449AA79AC99749305CA" ma:contentTypeVersion="13" ma:contentTypeDescription="Create a new document." ma:contentTypeScope="" ma:versionID="ebb9be971266029cc5831ef4c14e1cc3">
  <xsd:schema xmlns:xsd="http://www.w3.org/2001/XMLSchema" xmlns:xs="http://www.w3.org/2001/XMLSchema" xmlns:p="http://schemas.microsoft.com/office/2006/metadata/properties" xmlns:ns2="42b4bb46-5d81-43f4-8587-34a3e0e6d42d" xmlns:ns3="6a064b98-9978-4112-8952-3c59b93e1f73" targetNamespace="http://schemas.microsoft.com/office/2006/metadata/properties" ma:root="true" ma:fieldsID="c8eb516f599903b770de21aa3b6e68f1" ns2:_="" ns3:_="">
    <xsd:import namespace="42b4bb46-5d81-43f4-8587-34a3e0e6d42d"/>
    <xsd:import namespace="6a064b98-9978-4112-8952-3c59b93e1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4bb46-5d81-43f4-8587-34a3e0e6d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64b98-9978-4112-8952-3c59b93e1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183f18b-6311-4e5a-88db-0cdddec861d8}" ma:internalName="TaxCatchAll" ma:showField="CatchAllData" ma:web="6a064b98-9978-4112-8952-3c59b93e1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5A406-3004-4A8C-AA91-DF3D2C3E13DF}">
  <ds:schemaRefs>
    <ds:schemaRef ds:uri="0c73f65d-e261-4613-9a80-7fb5365aa44a"/>
    <ds:schemaRef ds:uri="3e462be1-1dba-4ff2-9a1c-18356fd1b261"/>
    <ds:schemaRef ds:uri="56245d2f-0389-484d-8b25-63ef91afc411"/>
    <ds:schemaRef ds:uri="6a064b98-9978-4112-8952-3c59b93e1f73"/>
    <ds:schemaRef ds:uri="77dce447-0566-47ff-8c07-c9b85fda53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59060F-08C3-4348-9D8B-446C09513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C7B5A-0A27-4F44-B0E4-3F26C332082E}"/>
</file>

<file path=docProps/app.xml><?xml version="1.0" encoding="utf-8"?>
<Properties xmlns="http://schemas.openxmlformats.org/officeDocument/2006/extended-properties" xmlns:vt="http://schemas.openxmlformats.org/officeDocument/2006/docPropsVTypes">
  <Template>CXSymposium_Template_v05 (1)</Template>
  <TotalTime>12136</TotalTime>
  <Words>708</Words>
  <Application>Microsoft Office PowerPoint</Application>
  <PresentationFormat>Widescreen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</vt:lpstr>
      <vt:lpstr>Aktiv Grotesk Light</vt:lpstr>
      <vt:lpstr>Arial</vt:lpstr>
      <vt:lpstr>Calibri</vt:lpstr>
      <vt:lpstr>Georgia</vt:lpstr>
      <vt:lpstr>Wingdings</vt:lpstr>
      <vt:lpstr>Two-line Header</vt:lpstr>
      <vt:lpstr>Engaging a Virtual Workforce</vt:lpstr>
      <vt:lpstr>Learning Objectives</vt:lpstr>
      <vt:lpstr>The workplace is changing</vt:lpstr>
      <vt:lpstr> Let’s Talk Employee Engagement</vt:lpstr>
      <vt:lpstr> Remote/Hybrid Workforce Engagement Challenges</vt:lpstr>
      <vt:lpstr>Evaluate Management Perceptions</vt:lpstr>
      <vt:lpstr>Evaluate Communication</vt:lpstr>
      <vt:lpstr>Strategies for Building and Maintaining Connections</vt:lpstr>
      <vt:lpstr>Strategies for Building and Maintaining Connections </vt:lpstr>
      <vt:lpstr>Training</vt:lpstr>
      <vt:lpstr>Additional Resources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Enter Document Subject</dc:subject>
  <dc:creator>Baker, Dana M. (she/her/hers)</dc:creator>
  <cp:keywords>Enter document keywords</cp:keywords>
  <dc:description/>
  <cp:lastModifiedBy>Caylor, Marissa L. (she/her/hers)</cp:lastModifiedBy>
  <cp:revision>49</cp:revision>
  <cp:lastPrinted>2011-05-13T15:25:22Z</cp:lastPrinted>
  <dcterms:created xsi:type="dcterms:W3CDTF">2022-06-03T16:45:45Z</dcterms:created>
  <dcterms:modified xsi:type="dcterms:W3CDTF">2022-07-26T23:24:41Z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reviewed">
    <vt:lpwstr>yyyymmdd</vt:lpwstr>
  </property>
  <property fmtid="{D5CDD505-2E9C-101B-9397-08002B2CF9AE}" pid="3" name="Datecreated">
    <vt:lpwstr>yyyymmdd</vt:lpwstr>
  </property>
  <property fmtid="{D5CDD505-2E9C-101B-9397-08002B2CF9AE}" pid="4" name="Type">
    <vt:lpwstr>General Information</vt:lpwstr>
  </property>
  <property fmtid="{D5CDD505-2E9C-101B-9397-08002B2CF9AE}" pid="5" name="Language">
    <vt:lpwstr>En</vt:lpwstr>
  </property>
  <property fmtid="{D5CDD505-2E9C-101B-9397-08002B2CF9AE}" pid="6" name="Description">
    <vt:lpwstr>This document contains information on how to use the OIT PowerPoint Template.</vt:lpwstr>
  </property>
  <property fmtid="{D5CDD505-2E9C-101B-9397-08002B2CF9AE}" pid="7" name="Creator">
    <vt:lpwstr>U.S. Department of Veterans Affairs</vt:lpwstr>
  </property>
  <property fmtid="{D5CDD505-2E9C-101B-9397-08002B2CF9AE}" pid="8" name="ContentTypeId">
    <vt:lpwstr>0x010100A9E30B21F1623449AA79AC99749305CA</vt:lpwstr>
  </property>
</Properties>
</file>