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9"/>
  </p:notesMasterIdLst>
  <p:handoutMasterIdLst>
    <p:handoutMasterId r:id="rId20"/>
  </p:handoutMasterIdLst>
  <p:sldIdLst>
    <p:sldId id="280" r:id="rId5"/>
    <p:sldId id="1257" r:id="rId6"/>
    <p:sldId id="1258" r:id="rId7"/>
    <p:sldId id="258" r:id="rId8"/>
    <p:sldId id="1259" r:id="rId9"/>
    <p:sldId id="1260" r:id="rId10"/>
    <p:sldId id="1261" r:id="rId11"/>
    <p:sldId id="1262" r:id="rId12"/>
    <p:sldId id="1263" r:id="rId13"/>
    <p:sldId id="1264" r:id="rId14"/>
    <p:sldId id="1265" r:id="rId15"/>
    <p:sldId id="1266" r:id="rId16"/>
    <p:sldId id="1267" r:id="rId17"/>
    <p:sldId id="1268" r:id="rId18"/>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1"/>
    <a:srgbClr val="548235"/>
    <a:srgbClr val="A1A4A9"/>
    <a:srgbClr val="385723"/>
    <a:srgbClr val="2E75B6"/>
    <a:srgbClr val="C5E0B4"/>
    <a:srgbClr val="003F72"/>
    <a:srgbClr val="0194D3"/>
    <a:srgbClr val="ECEC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8" autoAdjust="0"/>
    <p:restoredTop sz="84898" autoAdjust="0"/>
  </p:normalViewPr>
  <p:slideViewPr>
    <p:cSldViewPr snapToGrid="0" snapToObjects="1">
      <p:cViewPr>
        <p:scale>
          <a:sx n="80" d="100"/>
          <a:sy n="80" d="100"/>
        </p:scale>
        <p:origin x="1472" y="688"/>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8/24/22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8/24/22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to the Course:</a:t>
            </a:r>
            <a:r>
              <a:rPr lang="en-US" b="0" dirty="0"/>
              <a:t> 1 minutes </a:t>
            </a:r>
            <a:endParaRPr lang="en-US" b="1" dirty="0"/>
          </a:p>
          <a:p>
            <a:endParaRPr lang="en-US" dirty="0"/>
          </a:p>
          <a:p>
            <a:r>
              <a:rPr lang="en-US" dirty="0"/>
              <a:t>I’m going to give you a little primer on our Customer Experience Institute courses where we focus on teaching a Human Centered Design way of thinking </a:t>
            </a:r>
          </a:p>
        </p:txBody>
      </p:sp>
      <p:sp>
        <p:nvSpPr>
          <p:cNvPr id="4" name="Slide Number Placeholder 3"/>
          <p:cNvSpPr>
            <a:spLocks noGrp="1"/>
          </p:cNvSpPr>
          <p:nvPr>
            <p:ph type="sldNum" sz="quarter" idx="5"/>
          </p:nvPr>
        </p:nvSpPr>
        <p:spPr/>
        <p:txBody>
          <a:bodyPr/>
          <a:lstStyle/>
          <a:p>
            <a:fld id="{DFD3E557-29CA-2942-B5B0-BBAE067F5736}" type="slidenum">
              <a:rPr lang="en-US" smtClean="0"/>
              <a:t>0</a:t>
            </a:fld>
            <a:endParaRPr lang="en-US"/>
          </a:p>
        </p:txBody>
      </p:sp>
    </p:spTree>
    <p:extLst>
      <p:ext uri="{BB962C8B-B14F-4D97-AF65-F5344CB8AC3E}">
        <p14:creationId xmlns:p14="http://schemas.microsoft.com/office/powerpoint/2010/main" val="180130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Human-Centered Design Section Transition:</a:t>
            </a:r>
            <a:r>
              <a:rPr lang="en-US" b="0" dirty="0"/>
              <a:t> 1 minutes (1:15-1:16pm)</a:t>
            </a:r>
            <a:endParaRPr lang="en-US" b="1" dirty="0"/>
          </a:p>
          <a:p>
            <a:endParaRPr lang="en-US" b="1" dirty="0"/>
          </a:p>
          <a:p>
            <a:r>
              <a:rPr lang="en-US" b="1" dirty="0"/>
              <a:t>Facilitator Notes:</a:t>
            </a:r>
          </a:p>
          <a:p>
            <a:endParaRPr lang="en-US" b="1" dirty="0"/>
          </a:p>
          <a:p>
            <a:r>
              <a:rPr lang="en-US" b="1" dirty="0"/>
              <a:t>Say: </a:t>
            </a:r>
            <a:r>
              <a:rPr lang="en-US" b="0" dirty="0"/>
              <a:t>Now that we understand what Customer Experience is, the obvious next question is “how do we improve our customer’s experience?”</a:t>
            </a:r>
          </a:p>
          <a:p>
            <a:r>
              <a:rPr lang="en-US" b="0" dirty="0"/>
              <a:t> At VA, you probably use many different methods when you want to make a change: Lean Six Sigma, systems redesign or maybe you have your own process. </a:t>
            </a:r>
          </a:p>
          <a:p>
            <a:endParaRPr lang="en-US" b="0" dirty="0"/>
          </a:p>
          <a:p>
            <a:r>
              <a:rPr lang="en-US" b="0" dirty="0"/>
              <a:t>When it comes to Customer Experience, </a:t>
            </a:r>
            <a:r>
              <a:rPr lang="en-US" b="1" dirty="0"/>
              <a:t>the tool </a:t>
            </a:r>
            <a:r>
              <a:rPr lang="en-US" b="0" dirty="0"/>
              <a:t>we suggest you use is called Human-Centered Design.</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Verdana"/>
                <a:cs typeface="Arial"/>
              </a:rPr>
              <a:t>Transition to the next slide.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9</a:t>
            </a:fld>
            <a:endParaRPr lang="en-US"/>
          </a:p>
        </p:txBody>
      </p:sp>
    </p:spTree>
    <p:extLst>
      <p:ext uri="{BB962C8B-B14F-4D97-AF65-F5344CB8AC3E}">
        <p14:creationId xmlns:p14="http://schemas.microsoft.com/office/powerpoint/2010/main" val="34090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Human-Centered Design:</a:t>
            </a:r>
            <a:r>
              <a:rPr lang="en-US" b="0" dirty="0"/>
              <a:t> 1 minutes (1:16pm)</a:t>
            </a:r>
            <a:endParaRPr lang="en-US" b="1" dirty="0"/>
          </a:p>
          <a:p>
            <a:endParaRPr lang="en-US" b="1" dirty="0"/>
          </a:p>
          <a:p>
            <a:r>
              <a:rPr lang="en-US" b="1" dirty="0"/>
              <a:t>Facilitator Notes:</a:t>
            </a:r>
          </a:p>
          <a:p>
            <a:endParaRPr lang="en-US" b="1" dirty="0"/>
          </a:p>
          <a:p>
            <a:r>
              <a:rPr lang="en-US" b="1" dirty="0"/>
              <a:t>Say: </a:t>
            </a:r>
            <a:r>
              <a:rPr lang="en-US" sz="1200" b="0" dirty="0">
                <a:effectLst/>
                <a:latin typeface="Calibri" panose="020F0502020204030204" pitchFamily="34" charset="0"/>
                <a:ea typeface="Calibri" panose="020F0502020204030204" pitchFamily="34" charset="0"/>
                <a:cs typeface="Arial" panose="020B0604020202020204" pitchFamily="34" charset="0"/>
              </a:rPr>
              <a:t>You know that old saying “the customer is always right?” In HCD, the customer’s input is </a:t>
            </a:r>
            <a:r>
              <a:rPr lang="en-US" sz="1200" b="1" dirty="0">
                <a:effectLst/>
                <a:latin typeface="Calibri" panose="020F0502020204030204" pitchFamily="34" charset="0"/>
                <a:ea typeface="Calibri" panose="020F0502020204030204" pitchFamily="34" charset="0"/>
                <a:cs typeface="Arial" panose="020B0604020202020204" pitchFamily="34" charset="0"/>
              </a:rPr>
              <a:t>always at the center of each decision we make</a:t>
            </a:r>
            <a:r>
              <a:rPr lang="en-US" sz="1200" b="0" dirty="0">
                <a:effectLst/>
                <a:latin typeface="Calibri" panose="020F0502020204030204" pitchFamily="34" charset="0"/>
                <a:ea typeface="Calibri" panose="020F0502020204030204" pitchFamily="34" charset="0"/>
                <a:cs typeface="Arial" panose="020B0604020202020204" pitchFamily="34" charset="0"/>
              </a:rPr>
              <a:t>. </a:t>
            </a:r>
          </a:p>
          <a:p>
            <a:endParaRPr lang="en-US" b="1" dirty="0"/>
          </a:p>
          <a:p>
            <a:r>
              <a:rPr lang="en-US" b="0" dirty="0"/>
              <a:t>We define Human-Centered Design (or HCD) as </a:t>
            </a:r>
            <a:r>
              <a:rPr lang="en-US" sz="1200" b="0" dirty="0">
                <a:effectLst/>
                <a:latin typeface="Calibri" panose="020F0502020204030204" pitchFamily="34" charset="0"/>
                <a:cs typeface="Arial" panose="020B0604020202020204" pitchFamily="34" charset="0"/>
              </a:rPr>
              <a:t>a</a:t>
            </a:r>
            <a:r>
              <a:rPr lang="en-US" sz="1200" b="0" dirty="0">
                <a:effectLst/>
                <a:latin typeface="Calibri" panose="020F0502020204030204" pitchFamily="34" charset="0"/>
                <a:ea typeface="Calibri" panose="020F0502020204030204" pitchFamily="34" charset="0"/>
                <a:cs typeface="Arial" panose="020B0604020202020204" pitchFamily="34" charset="0"/>
              </a:rPr>
              <a:t> multidisciplinary practice that puts human input at the center of problem solving at every phase of the design process. </a:t>
            </a:r>
          </a:p>
          <a:p>
            <a:r>
              <a:rPr lang="en-US" sz="1200" b="0" dirty="0">
                <a:effectLst/>
                <a:latin typeface="Calibri" panose="020F0502020204030204" pitchFamily="34" charset="0"/>
                <a:ea typeface="Calibri" panose="020F0502020204030204" pitchFamily="34" charset="0"/>
                <a:cs typeface="Arial" panose="020B0604020202020204" pitchFamily="34" charset="0"/>
              </a:rPr>
              <a:t>This makes it uniquely positioned to solve customer experience problems compared to other methods.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Verdana"/>
                <a:cs typeface="Arial"/>
              </a:rPr>
              <a:t>Transition to the next slide.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10</a:t>
            </a:fld>
            <a:endParaRPr lang="en-US"/>
          </a:p>
        </p:txBody>
      </p:sp>
    </p:spTree>
    <p:extLst>
      <p:ext uri="{BB962C8B-B14F-4D97-AF65-F5344CB8AC3E}">
        <p14:creationId xmlns:p14="http://schemas.microsoft.com/office/powerpoint/2010/main" val="178716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HCD Compared to Other Methods:</a:t>
            </a:r>
            <a:r>
              <a:rPr lang="en-US" b="0" dirty="0"/>
              <a:t> 1 minutes (1:17pm) </a:t>
            </a:r>
            <a:endParaRPr lang="en-US" b="1" dirty="0"/>
          </a:p>
          <a:p>
            <a:endParaRPr lang="en-US" b="1" dirty="0"/>
          </a:p>
          <a:p>
            <a:r>
              <a:rPr lang="en-US" b="1" dirty="0"/>
              <a:t>Facilitator Notes:</a:t>
            </a:r>
          </a:p>
          <a:p>
            <a:endParaRPr lang="en-US" b="0" dirty="0"/>
          </a:p>
          <a:p>
            <a:r>
              <a:rPr lang="en-US" b="1" dirty="0"/>
              <a:t>Ask: However, we know that Human-Centered Design is not the only problem-solving methodology out there. I’d like to see a show of hands (via Zoom) if you have heard of Lean Start-Up, Agile, or Six Sigma.</a:t>
            </a:r>
          </a:p>
          <a:p>
            <a:r>
              <a:rPr lang="en-US" b="0" dirty="0"/>
              <a:t>I’m sure many of you are familiar with other problem solving methods out there:  Like Lean, Six Sigma, or Agile: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this diagram illustrates is just like there are a variety of problem solving methods, they can work together to solve complex problems </a:t>
            </a:r>
          </a:p>
          <a:p>
            <a:endParaRPr lang="en-US" b="0" dirty="0"/>
          </a:p>
          <a:p>
            <a:endParaRPr lang="en-US" b="0" dirty="0"/>
          </a:p>
          <a:p>
            <a:r>
              <a:rPr lang="en-US" b="0" dirty="0"/>
              <a:t>Human Centered design is the approach we in VA use in order to ensure that our solutions are focused on the human who has the problem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1" dirty="0"/>
              <a:t>if the problem you want to work on involves people, especially different groups of people. If this problem is complex in all the people and systems involved. If you’re seeking root cause of what you’re noticing (as in what you see as a problem might just be a symptom of a bigger problem or multiple problems), and if you’re looking to innovate instead of wanting incremental improvement, then human-centered design is the approach for you.</a:t>
            </a:r>
          </a:p>
          <a:p>
            <a:pPr marL="171450" indent="-171450">
              <a:buFont typeface="Arial" panose="020B0604020202020204" pitchFamily="34" charset="0"/>
              <a:buChar char="•"/>
            </a:pPr>
            <a:endParaRPr lang="en-US" b="1"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latin typeface="+mn-lt"/>
              <a:ea typeface="Verdana"/>
              <a:cs typeface="Arial"/>
            </a:endParaRP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11</a:t>
            </a:fld>
            <a:endParaRPr lang="en-US"/>
          </a:p>
        </p:txBody>
      </p:sp>
    </p:spTree>
    <p:extLst>
      <p:ext uri="{BB962C8B-B14F-4D97-AF65-F5344CB8AC3E}">
        <p14:creationId xmlns:p14="http://schemas.microsoft.com/office/powerpoint/2010/main" val="170919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Human-Centered Design at VA: ( </a:t>
            </a:r>
            <a:r>
              <a:rPr lang="en-US" b="0" dirty="0"/>
              <a:t>1:17-1:19)  2mins </a:t>
            </a:r>
            <a:endParaRPr lang="en-US" b="1" dirty="0"/>
          </a:p>
          <a:p>
            <a:r>
              <a:rPr lang="en-US" b="1" dirty="0"/>
              <a:t>Facilitator Notes:</a:t>
            </a:r>
          </a:p>
          <a:p>
            <a:endParaRPr lang="en-US" b="1" dirty="0"/>
          </a:p>
          <a:p>
            <a:r>
              <a:rPr lang="en-US" b="0" i="1" dirty="0"/>
              <a:t>This slide has animations that cause the phase to be highlighted as it is being discussed. Progress the animation at each of the numbered bullets below. </a:t>
            </a:r>
          </a:p>
          <a:p>
            <a:endParaRPr lang="en-US" b="0" i="1" dirty="0"/>
          </a:p>
          <a:p>
            <a:r>
              <a:rPr lang="en-US" b="1" dirty="0"/>
              <a:t>Say: </a:t>
            </a:r>
            <a:r>
              <a:rPr lang="en-US" b="0" dirty="0"/>
              <a:t>So how does HCD actually work? HCD involves a four phase process to create solutions </a:t>
            </a:r>
          </a:p>
          <a:p>
            <a:endParaRPr lang="en-US" b="0" dirty="0"/>
          </a:p>
          <a:p>
            <a:pPr marL="228600" indent="-228600">
              <a:buFont typeface="+mj-lt"/>
              <a:buAutoNum type="arabicPeriod"/>
            </a:pPr>
            <a:r>
              <a:rPr lang="en-US" b="0" dirty="0"/>
              <a:t>The process begins with </a:t>
            </a:r>
            <a:r>
              <a:rPr lang="en-US" b="1" i="1" dirty="0"/>
              <a:t>Discovery</a:t>
            </a:r>
            <a:r>
              <a:rPr lang="en-US" b="0" dirty="0"/>
              <a:t>, where we try to define a specific problem to address and build empathy for our customers by directly asking them about their experience. In this process we are </a:t>
            </a:r>
            <a:r>
              <a:rPr lang="en-US" b="0" u="sng" dirty="0"/>
              <a:t>discovering</a:t>
            </a:r>
            <a:r>
              <a:rPr lang="en-US" b="0" u="none" dirty="0"/>
              <a:t> information that will help us solve the problem later.</a:t>
            </a:r>
            <a:endParaRPr lang="en-US" b="0" dirty="0"/>
          </a:p>
          <a:p>
            <a:pPr marL="228600" indent="-228600">
              <a:buFont typeface="+mj-lt"/>
              <a:buAutoNum type="arabicPeriod"/>
            </a:pPr>
            <a:r>
              <a:rPr lang="en-US" b="0" dirty="0"/>
              <a:t>Next, we </a:t>
            </a:r>
            <a:r>
              <a:rPr lang="en-US" b="1" i="1" u="none" dirty="0"/>
              <a:t>Design</a:t>
            </a:r>
            <a:r>
              <a:rPr lang="en-US" b="0" i="0" u="none" dirty="0"/>
              <a:t> our solution to the problem. This involves brainstorming many possible solutions and narrowing them down to the best options. We directly test different ideas with our customer, so we learn how we need to </a:t>
            </a:r>
            <a:r>
              <a:rPr lang="en-US" b="0" i="0" u="sng" dirty="0"/>
              <a:t>design</a:t>
            </a:r>
            <a:r>
              <a:rPr lang="en-US" b="0" i="0" u="none" dirty="0"/>
              <a:t> our final solution.</a:t>
            </a:r>
            <a:endParaRPr lang="en-US" b="0" dirty="0"/>
          </a:p>
          <a:p>
            <a:pPr marL="228600" indent="-228600">
              <a:buFont typeface="+mj-lt"/>
              <a:buAutoNum type="arabicPeriod"/>
            </a:pPr>
            <a:r>
              <a:rPr lang="en-US" b="0" dirty="0"/>
              <a:t>Now that we know what our solution will look like, we </a:t>
            </a:r>
            <a:r>
              <a:rPr lang="en-US" b="1" i="1" u="none" dirty="0"/>
              <a:t>Deliver </a:t>
            </a:r>
            <a:r>
              <a:rPr lang="en-US" b="0" i="0" u="none" dirty="0"/>
              <a:t>it to our customers. This involves securing the resources to scale our solution up to reach a widespread audience. To fully realize the impact of our work, we must make sure our recommendations don’t just remain recommendations; we must actually </a:t>
            </a:r>
            <a:r>
              <a:rPr lang="en-US" b="0" i="0" u="sng" dirty="0"/>
              <a:t>deliver</a:t>
            </a:r>
            <a:r>
              <a:rPr lang="en-US" b="0" i="0" u="none" dirty="0"/>
              <a:t> the solution we spent so much time creating.</a:t>
            </a:r>
          </a:p>
          <a:p>
            <a:pPr marL="228600" indent="-228600">
              <a:buFont typeface="+mj-lt"/>
              <a:buAutoNum type="arabicPeriod"/>
            </a:pPr>
            <a:r>
              <a:rPr lang="en-US" b="0" i="0" u="none" dirty="0"/>
              <a:t>Our final phase is </a:t>
            </a:r>
            <a:r>
              <a:rPr lang="en-US" b="1" i="1" u="none" dirty="0"/>
              <a:t>Measure</a:t>
            </a:r>
            <a:r>
              <a:rPr lang="en-US" b="0" i="0" u="none" dirty="0"/>
              <a:t>, in which we continue to collect feedback from our customers and refine our solution. However, recall that earlier we said human input is at the center of every one of these phases. So we don’t just measure at the beginning, we </a:t>
            </a:r>
            <a:r>
              <a:rPr lang="en-US" b="0" i="0" u="sng" dirty="0"/>
              <a:t>measure</a:t>
            </a:r>
            <a:r>
              <a:rPr lang="en-US" b="0" i="0" u="none" dirty="0"/>
              <a:t> human input and customer feedback at every stage of this process.</a:t>
            </a:r>
          </a:p>
          <a:p>
            <a:endParaRPr lang="en-US" b="1" dirty="0"/>
          </a:p>
          <a:p>
            <a:r>
              <a:rPr lang="en-US" b="0" dirty="0"/>
              <a:t>Finally, while this framework may appear to flow in one direction, HCD is often a fluid process that involves revisiting past phases. Something learned in the design phase may require a return to discovery or an issue with delivery may mean more designing is required. So think of this framework as a loose guide of how HCD really happens.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PLAY VIDEO: </a:t>
            </a:r>
            <a:r>
              <a:rPr lang="en-US" sz="1200" b="0" dirty="0"/>
              <a:t>https://</a:t>
            </a:r>
            <a:r>
              <a:rPr lang="en-US" sz="1200" b="0" dirty="0" err="1"/>
              <a:t>www.youtube.com</a:t>
            </a:r>
            <a:r>
              <a:rPr lang="en-US" sz="1200" b="0" dirty="0"/>
              <a:t>/</a:t>
            </a:r>
            <a:r>
              <a:rPr lang="en-US" sz="1200" b="0" dirty="0" err="1"/>
              <a:t>watch?v</a:t>
            </a:r>
            <a:r>
              <a:rPr lang="en-US" sz="1200" b="0" dirty="0"/>
              <a:t>=rmM0kRf8Dbk</a:t>
            </a:r>
          </a:p>
          <a:p>
            <a:endParaRPr lang="en-US" b="1"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Verdana"/>
                <a:cs typeface="Arial"/>
              </a:rPr>
              <a:t>Transition to the next slide.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12</a:t>
            </a:fld>
            <a:endParaRPr lang="en-US"/>
          </a:p>
        </p:txBody>
      </p:sp>
    </p:spTree>
    <p:extLst>
      <p:ext uri="{BB962C8B-B14F-4D97-AF65-F5344CB8AC3E}">
        <p14:creationId xmlns:p14="http://schemas.microsoft.com/office/powerpoint/2010/main" val="199031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mn-lt"/>
              </a:rPr>
              <a:t>Duration: </a:t>
            </a:r>
            <a:r>
              <a:rPr lang="en-US" sz="800" b="0" dirty="0">
                <a:latin typeface="+mn-lt"/>
              </a:rPr>
              <a:t>1 min (1:19-1:22)  allow 2:55 mins for video and wrap up by 1:23-1:25)</a:t>
            </a:r>
            <a:endParaRPr lang="en-US" sz="800" b="0" dirty="0">
              <a:effectLst/>
              <a:latin typeface="Calibri" panose="020F0502020204030204" pitchFamily="34" charset="0"/>
              <a:cs typeface="Arial" panose="020B0604020202020204" pitchFamily="34" charset="0"/>
            </a:endParaRPr>
          </a:p>
          <a:p>
            <a:r>
              <a:rPr lang="en-US" sz="1000" b="1" dirty="0"/>
              <a:t>Facilitator Notes:</a:t>
            </a:r>
          </a:p>
          <a:p>
            <a:r>
              <a:rPr lang="en-US" sz="1000" b="0" dirty="0"/>
              <a:t>https://</a:t>
            </a:r>
            <a:r>
              <a:rPr lang="en-US" sz="1000" b="0" dirty="0" err="1"/>
              <a:t>www.youtube.com</a:t>
            </a:r>
            <a:r>
              <a:rPr lang="en-US" sz="1000" b="0" dirty="0"/>
              <a:t>/</a:t>
            </a:r>
            <a:r>
              <a:rPr lang="en-US" sz="1000" b="0" dirty="0" err="1"/>
              <a:t>watch?v</a:t>
            </a:r>
            <a:r>
              <a:rPr lang="en-US" sz="1000" b="0" dirty="0"/>
              <a:t>=rmM0kRf8Dbk</a:t>
            </a:r>
          </a:p>
          <a:p>
            <a:endParaRPr lang="en-US" sz="1000" b="0" dirty="0"/>
          </a:p>
          <a:p>
            <a:endParaRPr lang="en-US" sz="1000" b="0" dirty="0"/>
          </a:p>
          <a:p>
            <a:r>
              <a:rPr lang="en-US" sz="1000" b="1" dirty="0"/>
              <a:t>Say: </a:t>
            </a:r>
            <a:r>
              <a:rPr lang="en-US" sz="1200" b="0" dirty="0">
                <a:solidFill>
                  <a:srgbClr val="000000"/>
                </a:solidFill>
                <a:effectLst/>
                <a:latin typeface="Calibri" panose="020F0502020204030204" pitchFamily="34" charset="0"/>
                <a:cs typeface="Calibri" panose="020F0502020204030204" pitchFamily="34" charset="0"/>
              </a:rPr>
              <a:t>IF all this sounds like something you would like to be a part of.  Please check out our website listed above or in the chart.  WE also have an email box.   Our Customer Experience Institute is a 7 course session covering how to solve problems keeping the customer at the center.  </a:t>
            </a:r>
          </a:p>
          <a:p>
            <a:r>
              <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sign up to receive information on our next set of offerings.</a:t>
            </a:r>
          </a:p>
          <a:p>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reach out to me if you have any additional questions. </a:t>
            </a:r>
          </a:p>
          <a:p>
            <a:pPr>
              <a:defRPr/>
            </a:pPr>
            <a:endParaRPr lang="en-US" dirty="0">
              <a:solidFill>
                <a:srgbClr val="000000"/>
              </a:solidFill>
              <a:latin typeface="+mn-lt"/>
              <a:ea typeface="Yu Mincho"/>
              <a:cs typeface="Calibri"/>
            </a:endParaRPr>
          </a:p>
          <a:p>
            <a:pPr>
              <a:defRPr/>
            </a:pPr>
            <a:endParaRPr lang="en-US" dirty="0">
              <a:solidFill>
                <a:srgbClr val="000000"/>
              </a:solidFill>
              <a:latin typeface="+mn-lt"/>
              <a:ea typeface="Yu Mincho"/>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200" b="0" i="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dirty="0">
                <a:effectLst/>
                <a:latin typeface="Calibri" panose="020F0502020204030204" pitchFamily="34" charset="0"/>
                <a:ea typeface="Yu Mincho" panose="02020400000000000000" pitchFamily="18" charset="-128"/>
                <a:cs typeface="Arial" panose="020B0604020202020204" pitchFamily="34" charset="0"/>
              </a:rPr>
              <a:t>Thank everyone and end/close the virtual session.</a:t>
            </a:r>
          </a:p>
          <a:p>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13</a:t>
            </a:fld>
            <a:endParaRPr lang="en-US"/>
          </a:p>
        </p:txBody>
      </p:sp>
    </p:spTree>
    <p:extLst>
      <p:ext uri="{BB962C8B-B14F-4D97-AF65-F5344CB8AC3E}">
        <p14:creationId xmlns:p14="http://schemas.microsoft.com/office/powerpoint/2010/main" val="53947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Duration: </a:t>
            </a:r>
            <a:r>
              <a:rPr lang="en-US" sz="1200" b="0" dirty="0">
                <a:latin typeface="+mn-lt"/>
              </a:rPr>
              <a:t>1 minute (1:05)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a:defRPr/>
            </a:pPr>
            <a:r>
              <a:rPr lang="en-US" sz="1200" b="1" dirty="0">
                <a:latin typeface="+mn-lt"/>
              </a:rPr>
              <a:t>Facilitator Notes:</a:t>
            </a:r>
            <a:r>
              <a:rPr lang="en-US" dirty="0">
                <a:latin typeface="+mn-lt"/>
              </a:rPr>
              <a:t>  For today’s lecture I’m going to cover these three areas:</a:t>
            </a:r>
            <a:endParaRPr lang="en-US" sz="1200" b="1" dirty="0">
              <a:latin typeface="+mn-l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Briefly review the session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Yu Mincho" panose="02020400000000000000" pitchFamily="18" charset="-128"/>
              <a:cs typeface="Arial" panose="020B0604020202020204" pitchFamily="34" charset="0"/>
            </a:endParaRPr>
          </a:p>
          <a:p>
            <a:pPr marL="457200" indent="-457200">
              <a:buFont typeface="+mj-lt"/>
              <a:buAutoNum type="arabicPeriod"/>
            </a:pPr>
            <a:r>
              <a:rPr lang="en-US" sz="1200" b="0" i="0" kern="1200" dirty="0">
                <a:solidFill>
                  <a:schemeClr val="tx1"/>
                </a:solidFill>
                <a:latin typeface="+mn-lt"/>
                <a:ea typeface="+mn-ea"/>
                <a:cs typeface="+mn-cs"/>
              </a:rPr>
              <a:t>Introduce customer experience (CX) and human-centered design (HCD) principles and terminology and</a:t>
            </a:r>
          </a:p>
          <a:p>
            <a:pPr marL="457200" indent="-457200">
              <a:buFont typeface="+mj-lt"/>
              <a:buAutoNum type="arabicPeriod"/>
            </a:pPr>
            <a:r>
              <a:rPr lang="en-US" sz="1200" b="0" i="0" kern="1200" dirty="0">
                <a:solidFill>
                  <a:schemeClr val="tx1"/>
                </a:solidFill>
                <a:latin typeface="+mn-lt"/>
                <a:ea typeface="+mn-ea"/>
                <a:cs typeface="+mn-cs"/>
              </a:rPr>
              <a:t>Connect CX mindsets to everyday work at VA.</a:t>
            </a:r>
          </a:p>
        </p:txBody>
      </p:sp>
      <p:sp>
        <p:nvSpPr>
          <p:cNvPr id="4" name="Slide Number Placeholder 3"/>
          <p:cNvSpPr>
            <a:spLocks noGrp="1"/>
          </p:cNvSpPr>
          <p:nvPr>
            <p:ph type="sldNum" sz="quarter" idx="5"/>
          </p:nvPr>
        </p:nvSpPr>
        <p:spPr/>
        <p:txBody>
          <a:bodyPr/>
          <a:lstStyle/>
          <a:p>
            <a:fld id="{DA6F7D25-770E-4F77-8331-8C84F68246BD}" type="slidenum">
              <a:rPr lang="en-US" smtClean="0"/>
              <a:t>1</a:t>
            </a:fld>
            <a:endParaRPr lang="en-US" dirty="0"/>
          </a:p>
        </p:txBody>
      </p:sp>
    </p:spTree>
    <p:extLst>
      <p:ext uri="{BB962C8B-B14F-4D97-AF65-F5344CB8AC3E}">
        <p14:creationId xmlns:p14="http://schemas.microsoft.com/office/powerpoint/2010/main" val="221720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Duration: 3 mins (1:05-1:07) 3mins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a:defRPr/>
            </a:pPr>
            <a:r>
              <a:rPr lang="en-US" sz="1200" b="1" dirty="0">
                <a:latin typeface="+mn-lt"/>
              </a:rPr>
              <a:t>Facilitator Notes:</a:t>
            </a:r>
            <a:r>
              <a:rPr lang="en-US" dirty="0">
                <a:latin typeface="+mn-lt"/>
              </a:rPr>
              <a:t>  </a:t>
            </a:r>
            <a:endParaRPr lang="en-US" sz="1200" b="1" dirty="0">
              <a:latin typeface="+mn-lt"/>
              <a:cs typeface="Calibri Light"/>
            </a:endParaRPr>
          </a:p>
          <a:p>
            <a:r>
              <a:rPr lang="en-US" dirty="0"/>
              <a:t> Human Centered Design is about tapping into that creative part of our brain.</a:t>
            </a:r>
          </a:p>
          <a:p>
            <a:r>
              <a:rPr lang="en-US" dirty="0"/>
              <a:t>Let’s do a little exercise.</a:t>
            </a:r>
          </a:p>
          <a:p>
            <a:r>
              <a:rPr lang="en-US" dirty="0"/>
              <a:t>Pull out a piece of paper and a writing utensil.</a:t>
            </a:r>
          </a:p>
          <a:p>
            <a:endParaRPr lang="en-US" dirty="0"/>
          </a:p>
          <a:p>
            <a:r>
              <a:rPr lang="en-US" dirty="0"/>
              <a:t>You have 30 sec to draw a vase.  Don’t’ worry about what it looks like, just draw a vase.</a:t>
            </a:r>
          </a:p>
          <a:p>
            <a:endParaRPr lang="en-US" dirty="0"/>
          </a:p>
          <a:p>
            <a:r>
              <a:rPr lang="en-US" dirty="0"/>
              <a:t>Now I’m going to give you 60 secs to think about and draw as many ways as you can think of for how to enjoy flowers.</a:t>
            </a:r>
          </a:p>
          <a:p>
            <a:r>
              <a:rPr lang="en-US" dirty="0"/>
              <a:t>Be creative, be unique.  Answer this question, how would you like to enjoy flowers and draw that.</a:t>
            </a:r>
          </a:p>
          <a:p>
            <a:endParaRPr lang="en-US" dirty="0"/>
          </a:p>
          <a:p>
            <a:r>
              <a:rPr lang="en-US" dirty="0"/>
              <a:t>After 60 sec: Drop your most unique ways in the chat.  </a:t>
            </a:r>
          </a:p>
          <a:p>
            <a:endParaRPr lang="en-US" dirty="0"/>
          </a:p>
          <a:p>
            <a:r>
              <a:rPr lang="en-US" dirty="0"/>
              <a:t>So Human Centered Design is a lot like this.  It takes a common problem and asks you to think about things differently and from a unique perspective.</a:t>
            </a:r>
          </a:p>
          <a:p>
            <a:r>
              <a:rPr lang="en-US" dirty="0"/>
              <a:t>Like the variety of vases that I’m sure exist out there, there are probably twice or three times as many creative ideas about ways to enjoy flowers. </a:t>
            </a:r>
          </a:p>
          <a:p>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2</a:t>
            </a:fld>
            <a:endParaRPr lang="en-US"/>
          </a:p>
        </p:txBody>
      </p:sp>
    </p:spTree>
    <p:extLst>
      <p:ext uri="{BB962C8B-B14F-4D97-AF65-F5344CB8AC3E}">
        <p14:creationId xmlns:p14="http://schemas.microsoft.com/office/powerpoint/2010/main" val="144958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Customer Experience Section Transition:</a:t>
            </a:r>
            <a:r>
              <a:rPr lang="en-US" b="0" dirty="0"/>
              <a:t> 1 minutes (1:08)</a:t>
            </a:r>
            <a:endParaRPr lang="en-US" b="1" dirty="0"/>
          </a:p>
          <a:p>
            <a:endParaRPr lang="en-US" b="1" dirty="0"/>
          </a:p>
          <a:p>
            <a:r>
              <a:rPr lang="en-US" b="1" dirty="0"/>
              <a:t>Facilitator Notes:</a:t>
            </a:r>
          </a:p>
          <a:p>
            <a:endParaRPr lang="en-US" dirty="0"/>
          </a:p>
          <a:p>
            <a:r>
              <a:rPr lang="en-US" b="1" dirty="0"/>
              <a:t>Say: </a:t>
            </a:r>
            <a:r>
              <a:rPr lang="en-US" b="0" dirty="0"/>
              <a:t>You may hear it referred to by other names, like Patient Experience or Veteran Experience. </a:t>
            </a:r>
          </a:p>
          <a:p>
            <a:endParaRPr lang="en-US" b="0" dirty="0"/>
          </a:p>
          <a:p>
            <a:r>
              <a:rPr lang="en-US" b="0" dirty="0"/>
              <a:t>At VA, we generalize customer to mean the person you serve, whether that is a patient, a Veteran or their family, or even a fellow VA staff member.</a:t>
            </a:r>
          </a:p>
          <a:p>
            <a:endParaRPr lang="en-US" b="0"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3</a:t>
            </a:fld>
            <a:endParaRPr lang="en-US"/>
          </a:p>
        </p:txBody>
      </p:sp>
    </p:spTree>
    <p:extLst>
      <p:ext uri="{BB962C8B-B14F-4D97-AF65-F5344CB8AC3E}">
        <p14:creationId xmlns:p14="http://schemas.microsoft.com/office/powerpoint/2010/main" val="416474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Customer Experience Definition:</a:t>
            </a:r>
            <a:r>
              <a:rPr lang="en-US" b="0" dirty="0"/>
              <a:t> 1 minutes (1:09)</a:t>
            </a:r>
            <a:endParaRPr lang="en-US" b="1" dirty="0"/>
          </a:p>
          <a:p>
            <a:endParaRPr lang="en-US" b="1" dirty="0"/>
          </a:p>
          <a:p>
            <a:r>
              <a:rPr lang="en-US" b="1" dirty="0"/>
              <a:t>Facilitator Notes:</a:t>
            </a:r>
          </a:p>
          <a:p>
            <a:endParaRPr lang="en-US" dirty="0"/>
          </a:p>
          <a:p>
            <a:r>
              <a:rPr lang="en-US" b="1" dirty="0"/>
              <a:t>Say: </a:t>
            </a:r>
            <a:r>
              <a:rPr lang="en-US" b="0" dirty="0"/>
              <a:t>In the US Government, Customer Experience is defined as “the public’s perceptions of and overall satisfaction with interactions with an agency, product or service.” </a:t>
            </a:r>
          </a:p>
          <a:p>
            <a:endParaRPr lang="en-US" b="0" dirty="0"/>
          </a:p>
          <a:p>
            <a:r>
              <a:rPr lang="en-US" b="0" dirty="0"/>
              <a:t>At VA, we provide many different services, products, and interactions. </a:t>
            </a:r>
          </a:p>
          <a:p>
            <a:endParaRPr lang="en-US" b="0" dirty="0"/>
          </a:p>
          <a:p>
            <a:r>
              <a:rPr lang="en-US" b="0" dirty="0"/>
              <a:t>While this is the official definition, it is a little wordy and technical. Let’s take a look at a few examples of what a customer experience might look like.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Verdana"/>
                <a:cs typeface="Arial"/>
              </a:rPr>
              <a:t>Transition to the next slide.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a:p>
        </p:txBody>
      </p:sp>
    </p:spTree>
    <p:extLst>
      <p:ext uri="{BB962C8B-B14F-4D97-AF65-F5344CB8AC3E}">
        <p14:creationId xmlns:p14="http://schemas.microsoft.com/office/powerpoint/2010/main" val="224409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Customer Experience Story:</a:t>
            </a:r>
            <a:r>
              <a:rPr lang="en-US" b="0" dirty="0"/>
              <a:t> 1:10-1:12) </a:t>
            </a:r>
            <a:r>
              <a:rPr lang="en-US" b="1" dirty="0"/>
              <a:t>2mins </a:t>
            </a:r>
          </a:p>
          <a:p>
            <a:endParaRPr lang="en-US" b="1" dirty="0"/>
          </a:p>
          <a:p>
            <a:r>
              <a:rPr lang="en-US" b="1" dirty="0"/>
              <a:t>Facilitator Notes:</a:t>
            </a:r>
          </a:p>
          <a:p>
            <a:endParaRPr lang="en-US" b="1" dirty="0"/>
          </a:p>
          <a:p>
            <a:r>
              <a:rPr lang="en-US" b="1" dirty="0"/>
              <a:t>Say: </a:t>
            </a:r>
            <a:r>
              <a:rPr lang="en-US" b="0" dirty="0"/>
              <a:t>I’d like to introduce you to our fictional Veteran, Alex. We’re going to follow Alex’s story as they move through the journey of a Veteran.</a:t>
            </a:r>
            <a:endParaRPr lang="en-US" b="1" dirty="0"/>
          </a:p>
          <a:p>
            <a:endParaRPr lang="en-US" dirty="0"/>
          </a:p>
          <a:p>
            <a:r>
              <a:rPr lang="en-US" b="0" dirty="0"/>
              <a:t>Alex served for several years in the military before transitioning out of service.</a:t>
            </a:r>
          </a:p>
          <a:p>
            <a:endParaRPr lang="en-US" b="0" dirty="0"/>
          </a:p>
          <a:p>
            <a:pPr marL="228600" indent="-228600">
              <a:buFont typeface="+mj-lt"/>
              <a:buAutoNum type="arabicPeriod"/>
            </a:pPr>
            <a:r>
              <a:rPr lang="en-US" b="0" dirty="0"/>
              <a:t>After leaving service, Alex received an email, thanking them for participating in TAP (Transition Assistance Program), where they attended an online course that explained how they can access some of their benefits and what services were available to them.</a:t>
            </a:r>
          </a:p>
          <a:p>
            <a:pPr marL="228600" indent="-228600">
              <a:buFont typeface="+mj-lt"/>
              <a:buAutoNum type="arabicPeriod"/>
            </a:pPr>
            <a:r>
              <a:rPr lang="en-US" b="0" dirty="0"/>
              <a:t>Next, Alex decided to apply for benefits using VA’s website and My VA portal. Alex applied for several benefits, but was most interested in receiving education through the GI Bill</a:t>
            </a:r>
          </a:p>
          <a:p>
            <a:pPr marL="228600" indent="-228600">
              <a:buFont typeface="+mj-lt"/>
              <a:buAutoNum type="arabicPeriod"/>
            </a:pPr>
            <a:r>
              <a:rPr lang="en-US" b="0" dirty="0"/>
              <a:t>While continuing to live their life, Alex required medical assistance and was admitted to a VA hospital. Alex received medical service and was discharged a few days later. </a:t>
            </a:r>
          </a:p>
          <a:p>
            <a:pPr marL="228600" indent="-228600">
              <a:buFont typeface="+mj-lt"/>
              <a:buAutoNum type="arabicPeriod"/>
            </a:pPr>
            <a:r>
              <a:rPr lang="en-US" b="0" dirty="0"/>
              <a:t>Following their stay at the hospital, Alex was referred to an outside provider for continued service and received a bill. Alex submitted a medical claim to their insurance. Alex was unsure of the finer details of their coverage and decided to send an email to a general inquiry email they found on VA’s website. </a:t>
            </a:r>
          </a:p>
          <a:p>
            <a:pPr marL="228600" indent="-228600">
              <a:buFont typeface="+mj-lt"/>
              <a:buAutoNum type="arabicPeriod"/>
            </a:pPr>
            <a:r>
              <a:rPr lang="en-US" b="0" dirty="0"/>
              <a:t>Later, Alex receives information about a Whole Health seminar hosted by VA. After considering an in-person session, a virtual lesson, and a recorded session on a smartphone app, Alex decides to attend an in-person training with several other Veterans and a certified VA instructor. </a:t>
            </a:r>
          </a:p>
          <a:p>
            <a:pPr marL="228600" indent="-228600">
              <a:buFont typeface="+mj-lt"/>
              <a:buAutoNum type="arabicPeriod"/>
            </a:pPr>
            <a:r>
              <a:rPr lang="en-US" b="0" dirty="0"/>
              <a:t>Alex decides to apply for a VA Home Loan. Alex can’t find the answers they are looking for on the website, so they decide to give the VA help line a call to answer the question more quickly.</a:t>
            </a:r>
          </a:p>
          <a:p>
            <a:pPr marL="228600" indent="-228600">
              <a:buFont typeface="+mj-lt"/>
              <a:buAutoNum type="arabicPeriod"/>
            </a:pPr>
            <a:r>
              <a:rPr lang="en-US" b="0" dirty="0"/>
              <a:t>Alex’s new home is right by a Veterans Cemetery. Alex decides to volunteer for the annual National Wreaths Across America Day activities where they interact with other Veterans and several VA staff members.</a:t>
            </a:r>
          </a:p>
          <a:p>
            <a:endParaRPr lang="en-US" dirty="0"/>
          </a:p>
          <a:p>
            <a:r>
              <a:rPr lang="en-US" b="1" dirty="0"/>
              <a:t>Ask: </a:t>
            </a:r>
          </a:p>
          <a:p>
            <a:pPr marL="0" indent="0">
              <a:buFont typeface="+mj-lt"/>
              <a:buNone/>
            </a:pPr>
            <a:r>
              <a:rPr lang="en-US" b="1" dirty="0"/>
              <a:t>Think about what it would be like if:</a:t>
            </a:r>
            <a:endParaRPr lang="en-US" b="0" dirty="0"/>
          </a:p>
          <a:p>
            <a:pPr marL="0" indent="0">
              <a:buFont typeface="+mj-lt"/>
              <a:buNone/>
            </a:pPr>
            <a:r>
              <a:rPr lang="en-US" b="0" dirty="0"/>
              <a:t>1.  If Alex’s interactions with VA are positive, what are the consequences for us as an agency?</a:t>
            </a:r>
          </a:p>
          <a:p>
            <a:pPr marL="228600" indent="-228600">
              <a:buFont typeface="+mj-lt"/>
              <a:buAutoNum type="arabicPeriod"/>
            </a:pPr>
            <a:r>
              <a:rPr lang="en-US" b="0" dirty="0"/>
              <a:t>If Alex’s interactions were negative, what are the consequences?</a:t>
            </a:r>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a:p>
        </p:txBody>
      </p:sp>
    </p:spTree>
    <p:extLst>
      <p:ext uri="{BB962C8B-B14F-4D97-AF65-F5344CB8AC3E}">
        <p14:creationId xmlns:p14="http://schemas.microsoft.com/office/powerpoint/2010/main" val="264862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VA Customer Experience Journey:</a:t>
            </a:r>
            <a:r>
              <a:rPr lang="en-US" b="0" dirty="0"/>
              <a:t> 1 minutes (1:13pm)</a:t>
            </a:r>
            <a:endParaRPr lang="en-US" b="1" dirty="0"/>
          </a:p>
          <a:p>
            <a:endParaRPr lang="en-US" dirty="0"/>
          </a:p>
          <a:p>
            <a:r>
              <a:rPr lang="en-US" b="1" dirty="0"/>
              <a:t>Say</a:t>
            </a:r>
            <a:r>
              <a:rPr lang="en-US" dirty="0"/>
              <a:t>: </a:t>
            </a:r>
            <a:r>
              <a:rPr lang="en-US" b="0" dirty="0"/>
              <a:t>The experience of our customers is a critical component of achieving the VA mission.</a:t>
            </a:r>
          </a:p>
          <a:p>
            <a:r>
              <a:rPr lang="en-US" b="0" dirty="0"/>
              <a:t> A negative customer experience could have as big of an impact as outdated facilities, faulty equipment, or an incorrectly processed claim.</a:t>
            </a:r>
            <a:r>
              <a:rPr lang="en-US" dirty="0"/>
              <a:t> </a:t>
            </a:r>
            <a:endParaRPr lang="en-US" b="0" dirty="0"/>
          </a:p>
          <a:p>
            <a:endParaRPr lang="en-US" b="0" dirty="0"/>
          </a:p>
          <a:p>
            <a:endParaRPr lang="en-US" b="0" dirty="0"/>
          </a:p>
          <a:p>
            <a:r>
              <a:rPr lang="en-US" b="1" dirty="0"/>
              <a:t>Say: </a:t>
            </a:r>
            <a:r>
              <a:rPr lang="en-US" b="0" dirty="0"/>
              <a:t>VA has been on a journey for almost a decade of thinking about and working toward a better Customer Experience journey. </a:t>
            </a:r>
          </a:p>
          <a:p>
            <a:r>
              <a:rPr lang="en-US" b="0" dirty="0"/>
              <a:t>We still have a ways to go, the VA’s Customer Experience Institute are the latest effort to bring Customer Experience design to the forefront of VA’s priorities.</a:t>
            </a:r>
          </a:p>
          <a:p>
            <a:endParaRPr lang="en-US" b="0" dirty="0"/>
          </a:p>
          <a:p>
            <a:r>
              <a:rPr lang="en-US" b="0" dirty="0"/>
              <a:t>Our goal is to make it clear for you, the next generation of designers, that VA </a:t>
            </a:r>
            <a:r>
              <a:rPr lang="en-US" b="0" i="0" u="sng" dirty="0"/>
              <a:t>wants you to do this work </a:t>
            </a:r>
            <a:r>
              <a:rPr lang="en-US" b="0" i="0" dirty="0"/>
              <a:t>and that you have </a:t>
            </a:r>
            <a:r>
              <a:rPr lang="en-US" b="0" i="0" u="sng" dirty="0"/>
              <a:t>the permission and support to do this work</a:t>
            </a:r>
            <a:r>
              <a:rPr lang="en-US" b="0" i="1" dirty="0"/>
              <a:t>.</a:t>
            </a:r>
            <a:r>
              <a:rPr lang="en-US" b="0" i="0" dirty="0"/>
              <a:t> </a:t>
            </a:r>
            <a:endParaRPr lang="en-US" b="0" i="1" dirty="0"/>
          </a:p>
          <a:p>
            <a:endParaRPr lang="en-US" b="0" i="1" dirty="0"/>
          </a:p>
          <a:p>
            <a:r>
              <a:rPr lang="en-US" b="0" i="1" dirty="0"/>
              <a:t>Transition to the next slide</a:t>
            </a:r>
            <a:endParaRPr lang="en-US" b="1" i="1"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a:p>
        </p:txBody>
      </p:sp>
    </p:spTree>
    <p:extLst>
      <p:ext uri="{BB962C8B-B14F-4D97-AF65-F5344CB8AC3E}">
        <p14:creationId xmlns:p14="http://schemas.microsoft.com/office/powerpoint/2010/main" val="111290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Applying CX Mindsets at VA Section Transition:</a:t>
            </a:r>
            <a:r>
              <a:rPr lang="en-US" b="0" dirty="0"/>
              <a:t> 1 minutes (1:14pm)</a:t>
            </a:r>
            <a:endParaRPr lang="en-US" b="1" dirty="0"/>
          </a:p>
          <a:p>
            <a:endParaRPr lang="en-US" b="1" dirty="0"/>
          </a:p>
          <a:p>
            <a:r>
              <a:rPr lang="en-US" b="1" dirty="0"/>
              <a:t>Facilitator Notes:</a:t>
            </a:r>
          </a:p>
          <a:p>
            <a:endParaRPr lang="en-US" b="1" dirty="0"/>
          </a:p>
          <a:p>
            <a:r>
              <a:rPr lang="en-US" b="1" dirty="0"/>
              <a:t>Say: </a:t>
            </a:r>
            <a:r>
              <a:rPr lang="en-US" b="0" dirty="0"/>
              <a:t>So, what does it mean to “do customer experience work” at VA? </a:t>
            </a:r>
          </a:p>
          <a:p>
            <a:pPr marL="171450" indent="-171450">
              <a:buFont typeface="Arial" panose="020B0604020202020204" pitchFamily="34" charset="0"/>
              <a:buChar char="•"/>
            </a:pPr>
            <a:r>
              <a:rPr lang="en-US" b="0" dirty="0"/>
              <a:t>We will talk about how we design for better customer experiences, but small changes in how we approach our daily work can have big impact. </a:t>
            </a:r>
          </a:p>
          <a:p>
            <a:pPr marL="171450" indent="-171450">
              <a:buFont typeface="Arial" panose="020B0604020202020204" pitchFamily="34" charset="0"/>
              <a:buChar char="•"/>
            </a:pPr>
            <a:r>
              <a:rPr lang="en-US" b="0" dirty="0"/>
              <a:t>We talk about those small changes as adopting customer experience “mindsets” or new ways of thinking about our work.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Let’s take a look at some of these mindsets.</a:t>
            </a:r>
          </a:p>
          <a:p>
            <a:endParaRPr lang="en-US" sz="1200" b="0" i="1" kern="1200" baseline="0" dirty="0">
              <a:solidFill>
                <a:schemeClr val="tx1"/>
              </a:solidFill>
              <a:latin typeface="+mn-lt"/>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Verdana"/>
                <a:cs typeface="Arial"/>
              </a:rPr>
              <a:t>Transition to the next slide.</a:t>
            </a:r>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7</a:t>
            </a:fld>
            <a:endParaRPr lang="en-US"/>
          </a:p>
        </p:txBody>
      </p:sp>
    </p:spTree>
    <p:extLst>
      <p:ext uri="{BB962C8B-B14F-4D97-AF65-F5344CB8AC3E}">
        <p14:creationId xmlns:p14="http://schemas.microsoft.com/office/powerpoint/2010/main" val="188887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Applying CX Every Day:</a:t>
            </a:r>
            <a:r>
              <a:rPr lang="en-US" b="0" dirty="0"/>
              <a:t> 1 minutes (1:15pm)</a:t>
            </a:r>
            <a:endParaRPr lang="en-US" b="1" dirty="0"/>
          </a:p>
          <a:p>
            <a:endParaRPr lang="en-US" b="1" dirty="0"/>
          </a:p>
          <a:p>
            <a:r>
              <a:rPr lang="en-US" b="1" dirty="0"/>
              <a:t>Facilitator Notes:</a:t>
            </a:r>
          </a:p>
          <a:p>
            <a:endParaRPr lang="en-US" b="1" dirty="0"/>
          </a:p>
          <a:p>
            <a:r>
              <a:rPr lang="en-US" b="1" dirty="0"/>
              <a:t>Say: </a:t>
            </a:r>
            <a:r>
              <a:rPr lang="en-US" b="0" dirty="0"/>
              <a:t>No matter what project you are on, you can consider these things to add a customer experience flavor to your work. Whether directly or indirectly – you are delivering services for Veterans. The CX mindsets are:</a:t>
            </a:r>
          </a:p>
          <a:p>
            <a:endParaRPr lang="en-US" b="0" dirty="0"/>
          </a:p>
          <a:p>
            <a:pPr marL="228600" indent="-228600">
              <a:buFont typeface="+mj-lt"/>
              <a:buAutoNum type="arabicPeriod"/>
            </a:pPr>
            <a:r>
              <a:rPr lang="en-US" b="0" dirty="0"/>
              <a:t>Take your customer’s perspective</a:t>
            </a:r>
          </a:p>
          <a:p>
            <a:pPr marL="228600" indent="-228600">
              <a:buFont typeface="+mj-lt"/>
              <a:buAutoNum type="arabicPeriod"/>
            </a:pPr>
            <a:r>
              <a:rPr lang="en-US" b="0" dirty="0"/>
              <a:t>Solve the right problem</a:t>
            </a:r>
          </a:p>
          <a:p>
            <a:pPr marL="228600" indent="-228600">
              <a:buFont typeface="+mj-lt"/>
              <a:buAutoNum type="arabicPeriod"/>
            </a:pPr>
            <a:r>
              <a:rPr lang="en-US" b="0" dirty="0"/>
              <a:t>Embrace Uncertainty</a:t>
            </a:r>
          </a:p>
          <a:p>
            <a:pPr marL="228600" indent="-228600">
              <a:buFont typeface="+mj-lt"/>
              <a:buAutoNum type="arabicPeriod"/>
            </a:pPr>
            <a:r>
              <a:rPr lang="en-US" b="0" dirty="0"/>
              <a:t>Get feedback early and often</a:t>
            </a:r>
          </a:p>
          <a:p>
            <a:pPr marL="228600" indent="-228600">
              <a:buFont typeface="+mj-lt"/>
              <a:buAutoNum type="arabicPeriod"/>
            </a:pPr>
            <a:r>
              <a:rPr lang="en-US" b="0" dirty="0"/>
              <a:t>Empathize with your customer</a:t>
            </a:r>
          </a:p>
          <a:p>
            <a:endParaRPr lang="en-US" dirty="0"/>
          </a:p>
          <a:p>
            <a:r>
              <a:rPr lang="en-US" b="0" dirty="0"/>
              <a:t>Rather than me telling you the importance of these mindsets, we want </a:t>
            </a:r>
            <a:r>
              <a:rPr lang="en-US" b="0" i="1" dirty="0"/>
              <a:t>you</a:t>
            </a:r>
            <a:r>
              <a:rPr lang="en-US" b="0" i="0" dirty="0"/>
              <a:t> to think about what these really mean and why they matter at VA. During our 7 course Customer Experience Institute, we go into more depth about taking each mindset and applying it to everyday work at the VA</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Verdana"/>
                <a:cs typeface="Arial"/>
              </a:rPr>
              <a:t>Transition to the next slide.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8</a:t>
            </a:fld>
            <a:endParaRPr lang="en-US"/>
          </a:p>
        </p:txBody>
      </p:sp>
    </p:spTree>
    <p:extLst>
      <p:ext uri="{BB962C8B-B14F-4D97-AF65-F5344CB8AC3E}">
        <p14:creationId xmlns:p14="http://schemas.microsoft.com/office/powerpoint/2010/main" val="1188687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August 24, 2022</a:t>
            </a:fld>
            <a:endParaRPr lang="en-US" sz="100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5"/>
          <a:srcRect l="29524" t="3034" r="24826" b="3034"/>
          <a:stretch/>
        </p:blipFill>
        <p:spPr>
          <a:xfrm>
            <a:off x="7024256" y="1317256"/>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6"/>
          <a:srcRect l="27314" t="3034" r="25261" b="3034"/>
          <a:stretch/>
        </p:blipFill>
        <p:spPr>
          <a:xfrm>
            <a:off x="9246211" y="3338209"/>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7"/>
          <a:srcRect l="24900" r="24900"/>
          <a:stretch/>
        </p:blipFill>
        <p:spPr>
          <a:xfrm>
            <a:off x="9243212" y="1317256"/>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dirty="0"/>
          </a:p>
        </p:txBody>
      </p:sp>
    </p:spTree>
    <p:extLst>
      <p:ext uri="{BB962C8B-B14F-4D97-AF65-F5344CB8AC3E}">
        <p14:creationId xmlns:p14="http://schemas.microsoft.com/office/powerpoint/2010/main" val="8476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4767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5384800" cy="5009795"/>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48765"/>
            <a:ext cx="5384800" cy="5009795"/>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pPr defTabSz="342900"/>
            <a:fld id="{D983F1FA-211D-3044-9E35-958DFBC26156}" type="slidenum">
              <a:rPr lang="en-US" smtClean="0"/>
              <a:pPr defTabSz="342900"/>
              <a:t>‹#›</a:t>
            </a:fld>
            <a:endParaRPr lang="en-US" dirty="0"/>
          </a:p>
        </p:txBody>
      </p:sp>
    </p:spTree>
    <p:extLst>
      <p:ext uri="{BB962C8B-B14F-4D97-AF65-F5344CB8AC3E}">
        <p14:creationId xmlns:p14="http://schemas.microsoft.com/office/powerpoint/2010/main" val="49161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August 24, 2022</a:t>
            </a:fld>
            <a:endParaRPr lang="en-US" sz="140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dirty="0"/>
              <a:t>Click to edit Master title style</a:t>
            </a:r>
          </a:p>
        </p:txBody>
      </p:sp>
      <p:sp>
        <p:nvSpPr>
          <p:cNvPr id="4" name="Content Placeholder 3"/>
          <p:cNvSpPr>
            <a:spLocks noGrp="1"/>
          </p:cNvSpPr>
          <p:nvPr>
            <p:ph sz="half" idx="2"/>
          </p:nvPr>
        </p:nvSpPr>
        <p:spPr>
          <a:xfrm>
            <a:off x="589614" y="1361209"/>
            <a:ext cx="5386917" cy="4907511"/>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3381" y="1361209"/>
            <a:ext cx="5389033" cy="490751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9470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dirty="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4" r:id="rId3"/>
    <p:sldLayoutId id="2147483673" r:id="rId4"/>
    <p:sldLayoutId id="2147483685" r:id="rId5"/>
    <p:sldLayoutId id="2147483675" r:id="rId6"/>
    <p:sldLayoutId id="2147483676" r:id="rId7"/>
    <p:sldLayoutId id="2147483686" r:id="rId8"/>
    <p:sldLayoutId id="2147483677" r:id="rId9"/>
    <p:sldLayoutId id="2147483678" r:id="rId10"/>
    <p:sldLayoutId id="2147483679" r:id="rId11"/>
    <p:sldLayoutId id="2147483680" r:id="rId12"/>
    <p:sldLayoutId id="2147483681" r:id="rId13"/>
    <p:sldLayoutId id="2147483656" r:id="rId14"/>
    <p:sldLayoutId id="2147483657" r:id="rId15"/>
    <p:sldLayoutId id="2147483687" r:id="rId16"/>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gcc02.safelinks.protection.outlook.com/?url=https%3A%2F%2Fwww.va.gov%2Fve%2FVACXi%2F&amp;data=05%7C01%7C%7C01eed001bc14414a173808da68b5eb65%7Ce95f1b23abaf45ee821db7ab251ab3bf%7C0%7C0%7C637937427784409053%7CUnknown%7CTWFpbGZsb3d8eyJWIjoiMC4wLjAwMDAiLCJQIjoiV2luMzIiLCJBTiI6Ik1haWwiLCJXVCI6Mn0%3D%7C3000%7C%7C%7C&amp;sdata=jbMO643TbnuNgiAaxLraO2h%2F3NUW7R6%2BXDkW5P1GNRI%3D&amp;reserved=0" TargetMode="External"/><Relationship Id="rId4" Type="http://schemas.openxmlformats.org/officeDocument/2006/relationships/hyperlink" Target="mailto:VACXi@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18" Type="http://schemas.openxmlformats.org/officeDocument/2006/relationships/image" Target="../media/image23.png"/><Relationship Id="rId3" Type="http://schemas.openxmlformats.org/officeDocument/2006/relationships/hyperlink" Target="https://www.govinfo.gov/content/pkg/FR-2012-07-13/html/2012-17069.htm" TargetMode="External"/><Relationship Id="rId7" Type="http://schemas.openxmlformats.org/officeDocument/2006/relationships/image" Target="../media/image16.jpeg"/><Relationship Id="rId12" Type="http://schemas.openxmlformats.org/officeDocument/2006/relationships/hyperlink" Target="https://www.va.gov/oig/pubs/VAOIG-14-02603-267.pdf" TargetMode="External"/><Relationship Id="rId17" Type="http://schemas.openxmlformats.org/officeDocument/2006/relationships/hyperlink" Target="https://www.va.gov/welcome-kit/" TargetMode="External"/><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hyperlink" Target="https://www.blogs.va.gov/VAntage/wp-content/uploads/2020/02/Veteran-Journey-Map.pdf" TargetMode="External"/><Relationship Id="rId11" Type="http://schemas.openxmlformats.org/officeDocument/2006/relationships/image" Target="../media/image19.png"/><Relationship Id="rId5" Type="http://schemas.openxmlformats.org/officeDocument/2006/relationships/image" Target="../media/image15.jpeg"/><Relationship Id="rId15" Type="http://schemas.openxmlformats.org/officeDocument/2006/relationships/image" Target="../media/image21.jpeg"/><Relationship Id="rId10" Type="http://schemas.openxmlformats.org/officeDocument/2006/relationships/hyperlink" Target="https://www.federalregister.gov/documents/2019/05/20/2019-10261/core-values-characteristics-and-customer-experience-principles-of-the-department" TargetMode="External"/><Relationship Id="rId19" Type="http://schemas.openxmlformats.org/officeDocument/2006/relationships/image" Target="../media/image24.png"/><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hyperlink" Target="https://blogs.va.gov/VAntage/52809/video-secretary-robert-wilkie-delivers-state-of-va-message-to-employe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4C9BE-0B22-2F99-FBD2-228B9E05A340}"/>
              </a:ext>
            </a:extLst>
          </p:cNvPr>
          <p:cNvSpPr>
            <a:spLocks noGrp="1"/>
          </p:cNvSpPr>
          <p:nvPr>
            <p:ph type="body" sz="quarter" idx="11"/>
          </p:nvPr>
        </p:nvSpPr>
        <p:spPr/>
        <p:txBody>
          <a:bodyPr/>
          <a:lstStyle/>
          <a:p>
            <a:r>
              <a:rPr lang="en-US" i="0" dirty="0"/>
              <a:t>VA Customer Experience Institute</a:t>
            </a:r>
            <a:endParaRPr lang="en-US" dirty="0"/>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Welcome to Introduction to Customer Experience and </a:t>
            </a:r>
            <a:br>
              <a:rPr lang="en-US" dirty="0"/>
            </a:br>
            <a:r>
              <a:rPr lang="en-US" dirty="0"/>
              <a:t>Human-Centered Design!</a:t>
            </a:r>
          </a:p>
        </p:txBody>
      </p:sp>
    </p:spTree>
    <p:extLst>
      <p:ext uri="{BB962C8B-B14F-4D97-AF65-F5344CB8AC3E}">
        <p14:creationId xmlns:p14="http://schemas.microsoft.com/office/powerpoint/2010/main" val="410154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Human-Centered Design</a:t>
            </a:r>
            <a:endParaRPr lang="en-US" sz="6000" b="1" cap="none" dirty="0"/>
          </a:p>
        </p:txBody>
      </p:sp>
      <p:sp>
        <p:nvSpPr>
          <p:cNvPr id="3" name="Text Placeholder 2"/>
          <p:cNvSpPr>
            <a:spLocks noGrp="1"/>
          </p:cNvSpPr>
          <p:nvPr>
            <p:ph type="body" idx="1"/>
          </p:nvPr>
        </p:nvSpPr>
        <p:spPr/>
        <p:txBody>
          <a:bodyPr>
            <a:normAutofit/>
          </a:bodyPr>
          <a:lstStyle/>
          <a:p>
            <a:r>
              <a:rPr lang="en-US" sz="3200" dirty="0"/>
              <a:t>Section 3</a:t>
            </a:r>
          </a:p>
        </p:txBody>
      </p:sp>
      <p:sp>
        <p:nvSpPr>
          <p:cNvPr id="4" name="Slide Number Placeholder 3">
            <a:extLst>
              <a:ext uri="{FF2B5EF4-FFF2-40B4-BE49-F238E27FC236}">
                <a16:creationId xmlns:a16="http://schemas.microsoft.com/office/drawing/2014/main" id="{D5938E43-EB05-2A4E-A346-004D6B4848B9}"/>
              </a:ext>
            </a:extLst>
          </p:cNvPr>
          <p:cNvSpPr txBox="1">
            <a:spLocks/>
          </p:cNvSpPr>
          <p:nvPr/>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9</a:t>
            </a:fld>
            <a:endParaRPr lang="en-US" dirty="0"/>
          </a:p>
        </p:txBody>
      </p:sp>
    </p:spTree>
    <p:extLst>
      <p:ext uri="{BB962C8B-B14F-4D97-AF65-F5344CB8AC3E}">
        <p14:creationId xmlns:p14="http://schemas.microsoft.com/office/powerpoint/2010/main" val="389369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A2A2-BE82-959C-B286-D239C9DA6546}"/>
              </a:ext>
            </a:extLst>
          </p:cNvPr>
          <p:cNvSpPr>
            <a:spLocks noGrp="1"/>
          </p:cNvSpPr>
          <p:nvPr>
            <p:ph type="title"/>
          </p:nvPr>
        </p:nvSpPr>
        <p:spPr/>
        <p:txBody>
          <a:bodyPr/>
          <a:lstStyle/>
          <a:p>
            <a:r>
              <a:rPr lang="en-US" dirty="0"/>
              <a:t>What is Human-Centered Design?</a:t>
            </a:r>
          </a:p>
        </p:txBody>
      </p:sp>
      <p:sp>
        <p:nvSpPr>
          <p:cNvPr id="3" name="Content Placeholder 2">
            <a:extLst>
              <a:ext uri="{FF2B5EF4-FFF2-40B4-BE49-F238E27FC236}">
                <a16:creationId xmlns:a16="http://schemas.microsoft.com/office/drawing/2014/main" id="{9D68A245-C1C5-BD10-E032-A7DC1E9E9F55}"/>
              </a:ext>
            </a:extLst>
          </p:cNvPr>
          <p:cNvSpPr>
            <a:spLocks noGrp="1"/>
          </p:cNvSpPr>
          <p:nvPr>
            <p:ph idx="1"/>
          </p:nvPr>
        </p:nvSpPr>
        <p:spPr/>
        <p:txBody>
          <a:bodyPr anchor="ctr"/>
          <a:lstStyle/>
          <a:p>
            <a:pPr marL="0" indent="0" algn="ctr">
              <a:spcBef>
                <a:spcPts val="0"/>
              </a:spcBef>
              <a:buNone/>
            </a:pPr>
            <a:r>
              <a:rPr lang="en-US" sz="3600" dirty="0"/>
              <a:t>A multidisciplinary practice that puts human input at </a:t>
            </a:r>
          </a:p>
          <a:p>
            <a:pPr marL="0" indent="0" algn="ctr">
              <a:spcBef>
                <a:spcPts val="0"/>
              </a:spcBef>
              <a:buNone/>
            </a:pPr>
            <a:r>
              <a:rPr lang="en-US" sz="3600" dirty="0"/>
              <a:t>the center of problem solving at every phase </a:t>
            </a:r>
          </a:p>
          <a:p>
            <a:pPr marL="0" indent="0" algn="ctr">
              <a:spcBef>
                <a:spcPts val="0"/>
              </a:spcBef>
              <a:buNone/>
            </a:pPr>
            <a:r>
              <a:rPr lang="en-US" sz="3600" dirty="0"/>
              <a:t>of the design process.</a:t>
            </a:r>
          </a:p>
        </p:txBody>
      </p:sp>
      <p:sp>
        <p:nvSpPr>
          <p:cNvPr id="4" name="Slide Number Placeholder 3">
            <a:extLst>
              <a:ext uri="{FF2B5EF4-FFF2-40B4-BE49-F238E27FC236}">
                <a16:creationId xmlns:a16="http://schemas.microsoft.com/office/drawing/2014/main" id="{D313514A-A854-ACC0-5E61-48DDF7C047B1}"/>
              </a:ext>
            </a:extLst>
          </p:cNvPr>
          <p:cNvSpPr>
            <a:spLocks noGrp="1"/>
          </p:cNvSpPr>
          <p:nvPr>
            <p:ph type="sldNum" sz="quarter" idx="10"/>
          </p:nvPr>
        </p:nvSpPr>
        <p:spPr/>
        <p:txBody>
          <a:bodyPr/>
          <a:lstStyle/>
          <a:p>
            <a:fld id="{9B27D237-6C0D-5549-BE11-2040A22CBC71}" type="slidenum">
              <a:rPr lang="en-US" smtClean="0"/>
              <a:pPr/>
              <a:t>10</a:t>
            </a:fld>
            <a:endParaRPr lang="en-US" dirty="0"/>
          </a:p>
        </p:txBody>
      </p:sp>
    </p:spTree>
    <p:extLst>
      <p:ext uri="{BB962C8B-B14F-4D97-AF65-F5344CB8AC3E}">
        <p14:creationId xmlns:p14="http://schemas.microsoft.com/office/powerpoint/2010/main" val="358504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6DBE-4EF4-ED96-E084-F8B541ABB669}"/>
              </a:ext>
            </a:extLst>
          </p:cNvPr>
          <p:cNvSpPr>
            <a:spLocks noGrp="1"/>
          </p:cNvSpPr>
          <p:nvPr>
            <p:ph type="title"/>
          </p:nvPr>
        </p:nvSpPr>
        <p:spPr/>
        <p:txBody>
          <a:bodyPr/>
          <a:lstStyle/>
          <a:p>
            <a:r>
              <a:rPr lang="en-US" dirty="0"/>
              <a:t>Human-Centered Design Compared to Other Methods</a:t>
            </a:r>
          </a:p>
        </p:txBody>
      </p:sp>
      <p:sp>
        <p:nvSpPr>
          <p:cNvPr id="4" name="Slide Number Placeholder 3">
            <a:extLst>
              <a:ext uri="{FF2B5EF4-FFF2-40B4-BE49-F238E27FC236}">
                <a16:creationId xmlns:a16="http://schemas.microsoft.com/office/drawing/2014/main" id="{4BC76F85-DE63-3E46-2112-7B4D67A66BE3}"/>
              </a:ext>
            </a:extLst>
          </p:cNvPr>
          <p:cNvSpPr>
            <a:spLocks noGrp="1"/>
          </p:cNvSpPr>
          <p:nvPr>
            <p:ph type="sldNum" sz="quarter" idx="10"/>
          </p:nvPr>
        </p:nvSpPr>
        <p:spPr/>
        <p:txBody>
          <a:bodyPr/>
          <a:lstStyle/>
          <a:p>
            <a:fld id="{9B27D237-6C0D-5549-BE11-2040A22CBC71}" type="slidenum">
              <a:rPr lang="en-US" smtClean="0"/>
              <a:pPr/>
              <a:t>11</a:t>
            </a:fld>
            <a:endParaRPr lang="en-US" dirty="0"/>
          </a:p>
        </p:txBody>
      </p:sp>
      <p:sp>
        <p:nvSpPr>
          <p:cNvPr id="6" name="Freeform 5">
            <a:extLst>
              <a:ext uri="{FF2B5EF4-FFF2-40B4-BE49-F238E27FC236}">
                <a16:creationId xmlns:a16="http://schemas.microsoft.com/office/drawing/2014/main" id="{82E83DE5-BB4D-0913-223C-F6469FBCDA20}"/>
              </a:ext>
            </a:extLst>
          </p:cNvPr>
          <p:cNvSpPr/>
          <p:nvPr/>
        </p:nvSpPr>
        <p:spPr>
          <a:xfrm>
            <a:off x="2915406" y="3315362"/>
            <a:ext cx="2480735" cy="2480735"/>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chemeClr val="bg1">
              <a:alpha val="50000"/>
            </a:schemeClr>
          </a:solidFill>
          <a:ln w="95250">
            <a:solidFill>
              <a:srgbClr val="C5E0B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93757" tIns="531546" rIns="629283" bIns="394374"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7" name="Freeform 6">
            <a:extLst>
              <a:ext uri="{FF2B5EF4-FFF2-40B4-BE49-F238E27FC236}">
                <a16:creationId xmlns:a16="http://schemas.microsoft.com/office/drawing/2014/main" id="{5B2BB407-6226-5EA0-8CEC-F50E34CEFD6D}"/>
              </a:ext>
            </a:extLst>
          </p:cNvPr>
          <p:cNvSpPr/>
          <p:nvPr/>
        </p:nvSpPr>
        <p:spPr>
          <a:xfrm>
            <a:off x="3724069" y="1755510"/>
            <a:ext cx="2480735" cy="2480735"/>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chemeClr val="bg1">
              <a:alpha val="50000"/>
            </a:schemeClr>
          </a:solidFill>
          <a:ln w="95250">
            <a:solidFill>
              <a:srgbClr val="2E75B6">
                <a:alpha val="56078"/>
              </a:srgb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46" tIns="360080" rIns="274347" bIns="771599"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8" name="Freeform 7">
            <a:extLst>
              <a:ext uri="{FF2B5EF4-FFF2-40B4-BE49-F238E27FC236}">
                <a16:creationId xmlns:a16="http://schemas.microsoft.com/office/drawing/2014/main" id="{1B516C6E-BBA3-C1DA-8D3B-4A35181D7CAD}"/>
              </a:ext>
            </a:extLst>
          </p:cNvPr>
          <p:cNvSpPr/>
          <p:nvPr/>
        </p:nvSpPr>
        <p:spPr>
          <a:xfrm>
            <a:off x="4801248" y="3281064"/>
            <a:ext cx="2480735" cy="2480735"/>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chemeClr val="bg1">
              <a:alpha val="50000"/>
            </a:schemeClr>
          </a:solidFill>
          <a:ln w="95250">
            <a:solidFill>
              <a:schemeClr val="accent4">
                <a:lumMod val="60000"/>
                <a:lumOff val="40000"/>
                <a:alpha val="56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29282" tIns="531546" rIns="193758" bIns="394374"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9" name="Group 8">
            <a:extLst>
              <a:ext uri="{FF2B5EF4-FFF2-40B4-BE49-F238E27FC236}">
                <a16:creationId xmlns:a16="http://schemas.microsoft.com/office/drawing/2014/main" id="{36ECAEF1-8D3C-5309-0EDD-B4667D66100C}"/>
              </a:ext>
            </a:extLst>
          </p:cNvPr>
          <p:cNvGrpSpPr/>
          <p:nvPr/>
        </p:nvGrpSpPr>
        <p:grpSpPr>
          <a:xfrm>
            <a:off x="5332021" y="2101413"/>
            <a:ext cx="2633997" cy="1819434"/>
            <a:chOff x="511220" y="2290287"/>
            <a:chExt cx="2398358" cy="1656666"/>
          </a:xfrm>
        </p:grpSpPr>
        <p:cxnSp>
          <p:nvCxnSpPr>
            <p:cNvPr id="19" name="Straight Connector 18">
              <a:extLst>
                <a:ext uri="{FF2B5EF4-FFF2-40B4-BE49-F238E27FC236}">
                  <a16:creationId xmlns:a16="http://schemas.microsoft.com/office/drawing/2014/main" id="{111DC981-208A-A00D-EE1D-8921E6F8F8F6}"/>
                </a:ext>
              </a:extLst>
            </p:cNvPr>
            <p:cNvCxnSpPr>
              <a:cxnSpLocks/>
            </p:cNvCxnSpPr>
            <p:nvPr/>
          </p:nvCxnSpPr>
          <p:spPr>
            <a:xfrm flipV="1">
              <a:off x="1273064" y="2290287"/>
              <a:ext cx="611294" cy="595032"/>
            </a:xfrm>
            <a:prstGeom prst="line">
              <a:avLst/>
            </a:prstGeom>
            <a:ln w="15875" cap="rnd">
              <a:solidFill>
                <a:srgbClr val="003F7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6632C8-3C15-88C2-6BCB-10B8B2A0A98D}"/>
                </a:ext>
              </a:extLst>
            </p:cNvPr>
            <p:cNvCxnSpPr>
              <a:cxnSpLocks/>
            </p:cNvCxnSpPr>
            <p:nvPr/>
          </p:nvCxnSpPr>
          <p:spPr>
            <a:xfrm flipH="1">
              <a:off x="1884359" y="2290287"/>
              <a:ext cx="402377" cy="0"/>
            </a:xfrm>
            <a:prstGeom prst="line">
              <a:avLst/>
            </a:prstGeom>
            <a:ln w="15875" cap="rnd">
              <a:solidFill>
                <a:srgbClr val="003F7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7CB480-6BCE-AA15-2980-4B8438FBF360}"/>
                </a:ext>
              </a:extLst>
            </p:cNvPr>
            <p:cNvCxnSpPr>
              <a:cxnSpLocks/>
            </p:cNvCxnSpPr>
            <p:nvPr/>
          </p:nvCxnSpPr>
          <p:spPr>
            <a:xfrm flipV="1">
              <a:off x="511220" y="3268992"/>
              <a:ext cx="964862" cy="677961"/>
            </a:xfrm>
            <a:prstGeom prst="line">
              <a:avLst/>
            </a:prstGeom>
            <a:ln w="25400" cap="rnd">
              <a:solidFill>
                <a:srgbClr val="C0453C"/>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164761-EA95-17A3-4780-5A8398BF5B57}"/>
                </a:ext>
              </a:extLst>
            </p:cNvPr>
            <p:cNvCxnSpPr>
              <a:cxnSpLocks/>
            </p:cNvCxnSpPr>
            <p:nvPr/>
          </p:nvCxnSpPr>
          <p:spPr>
            <a:xfrm flipH="1">
              <a:off x="1476082" y="3268781"/>
              <a:ext cx="1433496" cy="211"/>
            </a:xfrm>
            <a:prstGeom prst="line">
              <a:avLst/>
            </a:prstGeom>
            <a:ln w="25400" cap="rnd">
              <a:solidFill>
                <a:srgbClr val="C0453C"/>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36F9C4B-EA70-8D45-DA86-DBBEFB6E1BCD}"/>
              </a:ext>
            </a:extLst>
          </p:cNvPr>
          <p:cNvGrpSpPr/>
          <p:nvPr/>
        </p:nvGrpSpPr>
        <p:grpSpPr>
          <a:xfrm>
            <a:off x="1786805" y="4003533"/>
            <a:ext cx="1197481" cy="476850"/>
            <a:chOff x="2849399" y="3852773"/>
            <a:chExt cx="1090354" cy="434191"/>
          </a:xfrm>
        </p:grpSpPr>
        <p:cxnSp>
          <p:nvCxnSpPr>
            <p:cNvPr id="17" name="Straight Connector 16">
              <a:extLst>
                <a:ext uri="{FF2B5EF4-FFF2-40B4-BE49-F238E27FC236}">
                  <a16:creationId xmlns:a16="http://schemas.microsoft.com/office/drawing/2014/main" id="{F1D1CD0C-786C-F839-B84A-9E2A45B8385E}"/>
                </a:ext>
              </a:extLst>
            </p:cNvPr>
            <p:cNvCxnSpPr>
              <a:cxnSpLocks/>
            </p:cNvCxnSpPr>
            <p:nvPr/>
          </p:nvCxnSpPr>
          <p:spPr>
            <a:xfrm>
              <a:off x="2849399" y="3852773"/>
              <a:ext cx="425844" cy="0"/>
            </a:xfrm>
            <a:prstGeom prst="line">
              <a:avLst/>
            </a:prstGeom>
            <a:ln w="19050" cap="rnd">
              <a:solidFill>
                <a:srgbClr val="548235"/>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D68E05-E3C3-8BD8-D725-80212006276A}"/>
                </a:ext>
              </a:extLst>
            </p:cNvPr>
            <p:cNvCxnSpPr>
              <a:cxnSpLocks/>
            </p:cNvCxnSpPr>
            <p:nvPr/>
          </p:nvCxnSpPr>
          <p:spPr>
            <a:xfrm>
              <a:off x="3275241" y="3852773"/>
              <a:ext cx="664512" cy="434191"/>
            </a:xfrm>
            <a:prstGeom prst="line">
              <a:avLst/>
            </a:prstGeom>
            <a:ln w="19050" cap="rnd">
              <a:solidFill>
                <a:srgbClr val="548235"/>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8F39080-837C-0E9A-5DA7-95DEE2F7B1A9}"/>
              </a:ext>
            </a:extLst>
          </p:cNvPr>
          <p:cNvGrpSpPr/>
          <p:nvPr/>
        </p:nvGrpSpPr>
        <p:grpSpPr>
          <a:xfrm>
            <a:off x="7065127" y="5019091"/>
            <a:ext cx="977500" cy="406426"/>
            <a:chOff x="2334124" y="4227464"/>
            <a:chExt cx="890052" cy="370067"/>
          </a:xfrm>
        </p:grpSpPr>
        <p:cxnSp>
          <p:nvCxnSpPr>
            <p:cNvPr id="15" name="Straight Connector 14">
              <a:extLst>
                <a:ext uri="{FF2B5EF4-FFF2-40B4-BE49-F238E27FC236}">
                  <a16:creationId xmlns:a16="http://schemas.microsoft.com/office/drawing/2014/main" id="{F37132FC-C878-5829-89B7-A968D800671F}"/>
                </a:ext>
              </a:extLst>
            </p:cNvPr>
            <p:cNvCxnSpPr>
              <a:cxnSpLocks/>
            </p:cNvCxnSpPr>
            <p:nvPr/>
          </p:nvCxnSpPr>
          <p:spPr>
            <a:xfrm>
              <a:off x="2334124" y="4227464"/>
              <a:ext cx="545643" cy="370067"/>
            </a:xfrm>
            <a:prstGeom prst="line">
              <a:avLst/>
            </a:prstGeom>
            <a:ln w="19050" cap="rnd">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22CE73-D630-3037-0967-94FCC83F84FF}"/>
                </a:ext>
              </a:extLst>
            </p:cNvPr>
            <p:cNvCxnSpPr>
              <a:cxnSpLocks/>
            </p:cNvCxnSpPr>
            <p:nvPr/>
          </p:nvCxnSpPr>
          <p:spPr>
            <a:xfrm>
              <a:off x="2879767" y="4597531"/>
              <a:ext cx="344409" cy="0"/>
            </a:xfrm>
            <a:prstGeom prst="line">
              <a:avLst/>
            </a:prstGeom>
            <a:ln w="19050" cap="rnd">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2" name="Freeform 11">
            <a:extLst>
              <a:ext uri="{FF2B5EF4-FFF2-40B4-BE49-F238E27FC236}">
                <a16:creationId xmlns:a16="http://schemas.microsoft.com/office/drawing/2014/main" id="{EC831F7A-EEA1-AB2C-5E43-50A5956DDE18}"/>
              </a:ext>
            </a:extLst>
          </p:cNvPr>
          <p:cNvSpPr/>
          <p:nvPr/>
        </p:nvSpPr>
        <p:spPr>
          <a:xfrm>
            <a:off x="7049952" y="4964130"/>
            <a:ext cx="186422" cy="186422"/>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chemeClr val="accent4">
              <a:lumMod val="75000"/>
            </a:schemeClr>
          </a:solidFill>
          <a:ln w="31750">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29282" tIns="531546" rIns="193758" bIns="394374"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13" name="Freeform 12">
            <a:extLst>
              <a:ext uri="{FF2B5EF4-FFF2-40B4-BE49-F238E27FC236}">
                <a16:creationId xmlns:a16="http://schemas.microsoft.com/office/drawing/2014/main" id="{641D65D7-BAA1-9D9F-1ACF-8306122E2A32}"/>
              </a:ext>
            </a:extLst>
          </p:cNvPr>
          <p:cNvSpPr/>
          <p:nvPr/>
        </p:nvSpPr>
        <p:spPr>
          <a:xfrm>
            <a:off x="2802947" y="4337691"/>
            <a:ext cx="218038" cy="218038"/>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rgbClr val="548235"/>
          </a:solidFill>
          <a:ln w="31750">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29282" tIns="531546" rIns="193758" bIns="394374" numCol="1" spcCol="1270" anchor="ctr" anchorCtr="0">
            <a:noAutofit/>
          </a:bodyPr>
          <a:lstStyle/>
          <a:p>
            <a:pPr marL="0" lvl="0" indent="0" algn="ctr" defTabSz="2889250">
              <a:lnSpc>
                <a:spcPct val="90000"/>
              </a:lnSpc>
              <a:spcBef>
                <a:spcPct val="0"/>
              </a:spcBef>
              <a:spcAft>
                <a:spcPct val="35000"/>
              </a:spcAft>
              <a:buNone/>
            </a:pPr>
            <a:endParaRPr lang="en-US" sz="6500" kern="1200">
              <a:ln>
                <a:solidFill>
                  <a:schemeClr val="bg1"/>
                </a:solidFill>
              </a:ln>
              <a:solidFill>
                <a:srgbClr val="548235"/>
              </a:solidFill>
            </a:endParaRPr>
          </a:p>
        </p:txBody>
      </p:sp>
      <p:sp>
        <p:nvSpPr>
          <p:cNvPr id="14" name="Freeform 13">
            <a:extLst>
              <a:ext uri="{FF2B5EF4-FFF2-40B4-BE49-F238E27FC236}">
                <a16:creationId xmlns:a16="http://schemas.microsoft.com/office/drawing/2014/main" id="{74E91ACF-EBD4-B143-1F18-FDCD8D13EFA5}"/>
              </a:ext>
            </a:extLst>
          </p:cNvPr>
          <p:cNvSpPr/>
          <p:nvPr/>
        </p:nvSpPr>
        <p:spPr>
          <a:xfrm>
            <a:off x="6096132" y="2660977"/>
            <a:ext cx="191029" cy="191029"/>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rgbClr val="003F71"/>
          </a:solidFill>
          <a:ln w="31750">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29282" tIns="531546" rIns="193758" bIns="394374"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3" name="Freeform 22">
            <a:extLst>
              <a:ext uri="{FF2B5EF4-FFF2-40B4-BE49-F238E27FC236}">
                <a16:creationId xmlns:a16="http://schemas.microsoft.com/office/drawing/2014/main" id="{A1882365-FF0E-A7FC-98C7-90BB93B3F03C}"/>
              </a:ext>
            </a:extLst>
          </p:cNvPr>
          <p:cNvSpPr/>
          <p:nvPr/>
        </p:nvSpPr>
        <p:spPr>
          <a:xfrm>
            <a:off x="3901987" y="1918669"/>
            <a:ext cx="2170370" cy="2170370"/>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noFill/>
          <a:ln w="28575">
            <a:solidFill>
              <a:srgbClr val="2E75B6">
                <a:alpha val="22745"/>
              </a:srgbClr>
            </a:solidFill>
            <a:prstDash val="sysDot"/>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46" tIns="360080" rIns="274347" bIns="771599"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4" name="Freeform 23">
            <a:extLst>
              <a:ext uri="{FF2B5EF4-FFF2-40B4-BE49-F238E27FC236}">
                <a16:creationId xmlns:a16="http://schemas.microsoft.com/office/drawing/2014/main" id="{33B0C849-5B1E-5992-5617-0C5E14D13ADC}"/>
              </a:ext>
            </a:extLst>
          </p:cNvPr>
          <p:cNvSpPr/>
          <p:nvPr/>
        </p:nvSpPr>
        <p:spPr>
          <a:xfrm>
            <a:off x="4974883" y="3442669"/>
            <a:ext cx="2170370" cy="2170370"/>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noFill/>
          <a:ln w="28575">
            <a:solidFill>
              <a:schemeClr val="accent4">
                <a:lumMod val="60000"/>
                <a:lumOff val="40000"/>
                <a:alpha val="71080"/>
              </a:schemeClr>
            </a:solidFill>
            <a:prstDash val="sysDot"/>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46" tIns="360080" rIns="274347" bIns="771599"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5" name="Freeform 24">
            <a:extLst>
              <a:ext uri="{FF2B5EF4-FFF2-40B4-BE49-F238E27FC236}">
                <a16:creationId xmlns:a16="http://schemas.microsoft.com/office/drawing/2014/main" id="{1BEF56DC-E36F-A031-2E74-FF16B371FD02}"/>
              </a:ext>
            </a:extLst>
          </p:cNvPr>
          <p:cNvSpPr/>
          <p:nvPr/>
        </p:nvSpPr>
        <p:spPr>
          <a:xfrm>
            <a:off x="3068847" y="3474053"/>
            <a:ext cx="2170370" cy="2170370"/>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noFill/>
          <a:ln w="28575">
            <a:solidFill>
              <a:srgbClr val="548235">
                <a:alpha val="25490"/>
              </a:srgbClr>
            </a:solidFill>
            <a:prstDash val="sysDot"/>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46" tIns="360080" rIns="274347" bIns="771599"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6" name="Group 25">
            <a:extLst>
              <a:ext uri="{FF2B5EF4-FFF2-40B4-BE49-F238E27FC236}">
                <a16:creationId xmlns:a16="http://schemas.microsoft.com/office/drawing/2014/main" id="{058CC2E1-5BFB-198A-F7DD-E8DA5C954124}"/>
              </a:ext>
            </a:extLst>
          </p:cNvPr>
          <p:cNvGrpSpPr/>
          <p:nvPr/>
        </p:nvGrpSpPr>
        <p:grpSpPr>
          <a:xfrm>
            <a:off x="4876374" y="3799878"/>
            <a:ext cx="435213" cy="413685"/>
            <a:chOff x="4329702" y="3968320"/>
            <a:chExt cx="435213" cy="413685"/>
          </a:xfrm>
          <a:pattFill prst="wdUpDiag">
            <a:fgClr>
              <a:schemeClr val="bg1"/>
            </a:fgClr>
            <a:bgClr>
              <a:schemeClr val="bg1">
                <a:lumMod val="50000"/>
              </a:schemeClr>
            </a:bgClr>
          </a:pattFill>
        </p:grpSpPr>
        <p:sp>
          <p:nvSpPr>
            <p:cNvPr id="27" name="Triangle 26">
              <a:extLst>
                <a:ext uri="{FF2B5EF4-FFF2-40B4-BE49-F238E27FC236}">
                  <a16:creationId xmlns:a16="http://schemas.microsoft.com/office/drawing/2014/main" id="{271A2756-E01B-4F6A-698F-4E30616960CF}"/>
                </a:ext>
              </a:extLst>
            </p:cNvPr>
            <p:cNvSpPr/>
            <p:nvPr/>
          </p:nvSpPr>
          <p:spPr>
            <a:xfrm>
              <a:off x="4329702" y="3968320"/>
              <a:ext cx="435211" cy="345090"/>
            </a:xfrm>
            <a:prstGeom prst="triangle">
              <a:avLst>
                <a:gd name="adj" fmla="val 516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069F0FA-4A0A-5124-E20C-06E3A14415F2}"/>
                </a:ext>
              </a:extLst>
            </p:cNvPr>
            <p:cNvSpPr/>
            <p:nvPr/>
          </p:nvSpPr>
          <p:spPr>
            <a:xfrm>
              <a:off x="4329703" y="4250473"/>
              <a:ext cx="435212" cy="131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8">
            <a:extLst>
              <a:ext uri="{FF2B5EF4-FFF2-40B4-BE49-F238E27FC236}">
                <a16:creationId xmlns:a16="http://schemas.microsoft.com/office/drawing/2014/main" id="{10FE0EA9-5532-3893-D73D-C9A993CD9460}"/>
              </a:ext>
            </a:extLst>
          </p:cNvPr>
          <p:cNvSpPr/>
          <p:nvPr/>
        </p:nvSpPr>
        <p:spPr>
          <a:xfrm>
            <a:off x="5064571" y="3870509"/>
            <a:ext cx="261439" cy="261439"/>
          </a:xfrm>
          <a:custGeom>
            <a:avLst/>
            <a:gdLst>
              <a:gd name="connsiteX0" fmla="*/ 0 w 2057598"/>
              <a:gd name="connsiteY0" fmla="*/ 1028799 h 2057598"/>
              <a:gd name="connsiteX1" fmla="*/ 1028799 w 2057598"/>
              <a:gd name="connsiteY1" fmla="*/ 0 h 2057598"/>
              <a:gd name="connsiteX2" fmla="*/ 2057598 w 2057598"/>
              <a:gd name="connsiteY2" fmla="*/ 1028799 h 2057598"/>
              <a:gd name="connsiteX3" fmla="*/ 1028799 w 2057598"/>
              <a:gd name="connsiteY3" fmla="*/ 2057598 h 2057598"/>
              <a:gd name="connsiteX4" fmla="*/ 0 w 2057598"/>
              <a:gd name="connsiteY4" fmla="*/ 1028799 h 205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98" h="2057598">
                <a:moveTo>
                  <a:pt x="0" y="1028799"/>
                </a:moveTo>
                <a:cubicBezTo>
                  <a:pt x="0" y="460609"/>
                  <a:pt x="460609" y="0"/>
                  <a:pt x="1028799" y="0"/>
                </a:cubicBezTo>
                <a:cubicBezTo>
                  <a:pt x="1596989" y="0"/>
                  <a:pt x="2057598" y="460609"/>
                  <a:pt x="2057598" y="1028799"/>
                </a:cubicBezTo>
                <a:cubicBezTo>
                  <a:pt x="2057598" y="1596989"/>
                  <a:pt x="1596989" y="2057598"/>
                  <a:pt x="1028799" y="2057598"/>
                </a:cubicBezTo>
                <a:cubicBezTo>
                  <a:pt x="460609" y="2057598"/>
                  <a:pt x="0" y="1596989"/>
                  <a:pt x="0" y="1028799"/>
                </a:cubicBezTo>
                <a:close/>
              </a:path>
            </a:pathLst>
          </a:custGeom>
          <a:solidFill>
            <a:srgbClr val="C0453C"/>
          </a:solidFill>
          <a:ln w="31750">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29282" tIns="531546" rIns="193758" bIns="394374"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30" name="Text Placeholder 3">
            <a:extLst>
              <a:ext uri="{FF2B5EF4-FFF2-40B4-BE49-F238E27FC236}">
                <a16:creationId xmlns:a16="http://schemas.microsoft.com/office/drawing/2014/main" id="{07F764A9-1D01-7DCC-5A77-58B67D35AEE5}"/>
              </a:ext>
            </a:extLst>
          </p:cNvPr>
          <p:cNvSpPr txBox="1">
            <a:spLocks/>
          </p:cNvSpPr>
          <p:nvPr/>
        </p:nvSpPr>
        <p:spPr>
          <a:xfrm>
            <a:off x="3901986" y="2645444"/>
            <a:ext cx="2124296" cy="383712"/>
          </a:xfrm>
          <a:prstGeom prst="rect">
            <a:avLst/>
          </a:prstGeom>
        </p:spPr>
        <p:txBody>
          <a:bodyPr vert="horz" lIns="0" tIns="0" rIns="0" bIns="0" rtlCol="0" anchor="ctr">
            <a:normAutofit/>
          </a:bodyP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3F71"/>
                </a:solidFill>
              </a:rPr>
              <a:t>Human-Centered Design</a:t>
            </a:r>
          </a:p>
        </p:txBody>
      </p:sp>
      <p:sp>
        <p:nvSpPr>
          <p:cNvPr id="31" name="Text Placeholder 4">
            <a:extLst>
              <a:ext uri="{FF2B5EF4-FFF2-40B4-BE49-F238E27FC236}">
                <a16:creationId xmlns:a16="http://schemas.microsoft.com/office/drawing/2014/main" id="{1ED5D351-513E-3E8D-A7C4-3B45393EABC9}"/>
              </a:ext>
            </a:extLst>
          </p:cNvPr>
          <p:cNvSpPr txBox="1">
            <a:spLocks/>
          </p:cNvSpPr>
          <p:nvPr/>
        </p:nvSpPr>
        <p:spPr>
          <a:xfrm>
            <a:off x="4258646" y="2976611"/>
            <a:ext cx="1410977" cy="297866"/>
          </a:xfrm>
          <a:prstGeom prst="rect">
            <a:avLst/>
          </a:prstGeom>
        </p:spPr>
        <p:txBody>
          <a:bodyPr>
            <a:normAutofit lnSpcReduction="100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rgbClr val="003F71"/>
                </a:solidFill>
              </a:rPr>
              <a:t>Innovation</a:t>
            </a:r>
          </a:p>
        </p:txBody>
      </p:sp>
      <p:sp>
        <p:nvSpPr>
          <p:cNvPr id="32" name="Text Placeholder 5">
            <a:extLst>
              <a:ext uri="{FF2B5EF4-FFF2-40B4-BE49-F238E27FC236}">
                <a16:creationId xmlns:a16="http://schemas.microsoft.com/office/drawing/2014/main" id="{064AF89C-7781-8AAB-7FE0-60037BE6F1F6}"/>
              </a:ext>
            </a:extLst>
          </p:cNvPr>
          <p:cNvSpPr txBox="1">
            <a:spLocks/>
          </p:cNvSpPr>
          <p:nvPr/>
        </p:nvSpPr>
        <p:spPr>
          <a:xfrm>
            <a:off x="7308770" y="1957824"/>
            <a:ext cx="3254375"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solidFill>
                  <a:srgbClr val="003F71"/>
                </a:solidFill>
              </a:rPr>
              <a:t>Empathy based</a:t>
            </a:r>
          </a:p>
        </p:txBody>
      </p:sp>
      <p:sp>
        <p:nvSpPr>
          <p:cNvPr id="33" name="Text Placeholder 6">
            <a:extLst>
              <a:ext uri="{FF2B5EF4-FFF2-40B4-BE49-F238E27FC236}">
                <a16:creationId xmlns:a16="http://schemas.microsoft.com/office/drawing/2014/main" id="{C79A0F55-59E6-7E38-8B11-5AF3521BED2B}"/>
              </a:ext>
            </a:extLst>
          </p:cNvPr>
          <p:cNvSpPr txBox="1">
            <a:spLocks/>
          </p:cNvSpPr>
          <p:nvPr/>
        </p:nvSpPr>
        <p:spPr>
          <a:xfrm>
            <a:off x="5486274" y="4398054"/>
            <a:ext cx="1187044" cy="400389"/>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4">
                    <a:lumMod val="50000"/>
                  </a:schemeClr>
                </a:solidFill>
              </a:rPr>
              <a:t>Six Sigma</a:t>
            </a:r>
          </a:p>
        </p:txBody>
      </p:sp>
      <p:sp>
        <p:nvSpPr>
          <p:cNvPr id="34" name="Text Placeholder 7">
            <a:extLst>
              <a:ext uri="{FF2B5EF4-FFF2-40B4-BE49-F238E27FC236}">
                <a16:creationId xmlns:a16="http://schemas.microsoft.com/office/drawing/2014/main" id="{BE8B3BF6-BAD6-1717-71DF-32B6C6E9AFE0}"/>
              </a:ext>
            </a:extLst>
          </p:cNvPr>
          <p:cNvSpPr txBox="1">
            <a:spLocks/>
          </p:cNvSpPr>
          <p:nvPr/>
        </p:nvSpPr>
        <p:spPr>
          <a:xfrm>
            <a:off x="5371850" y="4746438"/>
            <a:ext cx="1410977"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a:solidFill>
                  <a:schemeClr val="accent4">
                    <a:lumMod val="75000"/>
                  </a:schemeClr>
                </a:solidFill>
              </a:rPr>
              <a:t>Process</a:t>
            </a:r>
          </a:p>
        </p:txBody>
      </p:sp>
      <p:sp>
        <p:nvSpPr>
          <p:cNvPr id="35" name="Text Placeholder 8">
            <a:extLst>
              <a:ext uri="{FF2B5EF4-FFF2-40B4-BE49-F238E27FC236}">
                <a16:creationId xmlns:a16="http://schemas.microsoft.com/office/drawing/2014/main" id="{8D00A09A-4648-FF26-0C61-585A33FC0799}"/>
              </a:ext>
            </a:extLst>
          </p:cNvPr>
          <p:cNvSpPr txBox="1">
            <a:spLocks/>
          </p:cNvSpPr>
          <p:nvPr/>
        </p:nvSpPr>
        <p:spPr>
          <a:xfrm>
            <a:off x="8050617" y="5268536"/>
            <a:ext cx="2085309"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solidFill>
                  <a:schemeClr val="accent4">
                    <a:lumMod val="50000"/>
                  </a:schemeClr>
                </a:solidFill>
              </a:rPr>
              <a:t>Quality &amp; Process Driven</a:t>
            </a:r>
          </a:p>
        </p:txBody>
      </p:sp>
      <p:sp>
        <p:nvSpPr>
          <p:cNvPr id="36" name="Text Placeholder 9">
            <a:extLst>
              <a:ext uri="{FF2B5EF4-FFF2-40B4-BE49-F238E27FC236}">
                <a16:creationId xmlns:a16="http://schemas.microsoft.com/office/drawing/2014/main" id="{500ADE0F-F4CA-2736-F826-085F941AA3A3}"/>
              </a:ext>
            </a:extLst>
          </p:cNvPr>
          <p:cNvSpPr txBox="1">
            <a:spLocks/>
          </p:cNvSpPr>
          <p:nvPr/>
        </p:nvSpPr>
        <p:spPr>
          <a:xfrm>
            <a:off x="3316043" y="4406155"/>
            <a:ext cx="1420469" cy="331852"/>
          </a:xfrm>
          <a:prstGeom prst="rect">
            <a:avLst/>
          </a:prstGeom>
        </p:spPr>
        <p:txBody>
          <a:bodyPr>
            <a:normAutofit lnSpcReduction="100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548235"/>
                </a:solidFill>
              </a:rPr>
              <a:t>Lean Startup</a:t>
            </a:r>
          </a:p>
        </p:txBody>
      </p:sp>
      <p:sp>
        <p:nvSpPr>
          <p:cNvPr id="37" name="Text Placeholder 10">
            <a:extLst>
              <a:ext uri="{FF2B5EF4-FFF2-40B4-BE49-F238E27FC236}">
                <a16:creationId xmlns:a16="http://schemas.microsoft.com/office/drawing/2014/main" id="{DA431B12-00B2-0B4C-96F8-83783F8EE30B}"/>
              </a:ext>
            </a:extLst>
          </p:cNvPr>
          <p:cNvSpPr txBox="1">
            <a:spLocks/>
          </p:cNvSpPr>
          <p:nvPr/>
        </p:nvSpPr>
        <p:spPr>
          <a:xfrm>
            <a:off x="3320789" y="4653368"/>
            <a:ext cx="1410977" cy="315727"/>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rgbClr val="385723"/>
                </a:solidFill>
              </a:rPr>
              <a:t>Business Model</a:t>
            </a:r>
          </a:p>
        </p:txBody>
      </p:sp>
      <p:sp>
        <p:nvSpPr>
          <p:cNvPr id="38" name="Text Placeholder 12">
            <a:extLst>
              <a:ext uri="{FF2B5EF4-FFF2-40B4-BE49-F238E27FC236}">
                <a16:creationId xmlns:a16="http://schemas.microsoft.com/office/drawing/2014/main" id="{0CF1C6F9-94A0-71E2-3274-23D139371930}"/>
              </a:ext>
            </a:extLst>
          </p:cNvPr>
          <p:cNvSpPr txBox="1">
            <a:spLocks/>
          </p:cNvSpPr>
          <p:nvPr/>
        </p:nvSpPr>
        <p:spPr>
          <a:xfrm>
            <a:off x="302550" y="3832348"/>
            <a:ext cx="1790572" cy="299599"/>
          </a:xfrm>
          <a:prstGeom prst="rect">
            <a:avLst/>
          </a:prstGeom>
        </p:spPr>
        <p:txBody>
          <a:bodyPr>
            <a:normAutofit lnSpcReduction="100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solidFill>
                  <a:srgbClr val="548235"/>
                </a:solidFill>
              </a:rPr>
              <a:t>Hypothesis Driven</a:t>
            </a:r>
          </a:p>
        </p:txBody>
      </p:sp>
      <p:sp>
        <p:nvSpPr>
          <p:cNvPr id="39" name="Text Placeholder 13">
            <a:extLst>
              <a:ext uri="{FF2B5EF4-FFF2-40B4-BE49-F238E27FC236}">
                <a16:creationId xmlns:a16="http://schemas.microsoft.com/office/drawing/2014/main" id="{667D14E8-6E69-D80A-78AE-3CE87E368DC7}"/>
              </a:ext>
            </a:extLst>
          </p:cNvPr>
          <p:cNvSpPr txBox="1">
            <a:spLocks/>
          </p:cNvSpPr>
          <p:nvPr/>
        </p:nvSpPr>
        <p:spPr>
          <a:xfrm>
            <a:off x="7968335" y="3042452"/>
            <a:ext cx="4080213"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rgbClr val="C0453C"/>
                </a:solidFill>
              </a:rPr>
              <a:t>Human-Centric, Problem Solving, Iterative</a:t>
            </a:r>
          </a:p>
        </p:txBody>
      </p:sp>
    </p:spTree>
    <p:extLst>
      <p:ext uri="{BB962C8B-B14F-4D97-AF65-F5344CB8AC3E}">
        <p14:creationId xmlns:p14="http://schemas.microsoft.com/office/powerpoint/2010/main" val="52668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8747-23FA-4339-9D13-8FCD7224FD4D}"/>
              </a:ext>
            </a:extLst>
          </p:cNvPr>
          <p:cNvSpPr>
            <a:spLocks noGrp="1"/>
          </p:cNvSpPr>
          <p:nvPr>
            <p:ph type="title"/>
          </p:nvPr>
        </p:nvSpPr>
        <p:spPr/>
        <p:txBody>
          <a:bodyPr/>
          <a:lstStyle/>
          <a:p>
            <a:r>
              <a:rPr lang="en-US" dirty="0"/>
              <a:t>Human-Centered Design &amp; VA</a:t>
            </a:r>
          </a:p>
        </p:txBody>
      </p:sp>
      <p:sp>
        <p:nvSpPr>
          <p:cNvPr id="3" name="Content Placeholder 2">
            <a:extLst>
              <a:ext uri="{FF2B5EF4-FFF2-40B4-BE49-F238E27FC236}">
                <a16:creationId xmlns:a16="http://schemas.microsoft.com/office/drawing/2014/main" id="{34BA3010-5F04-7DCA-6EEA-497689CF1493}"/>
              </a:ext>
            </a:extLst>
          </p:cNvPr>
          <p:cNvSpPr>
            <a:spLocks noGrp="1"/>
          </p:cNvSpPr>
          <p:nvPr>
            <p:ph idx="1"/>
          </p:nvPr>
        </p:nvSpPr>
        <p:spPr>
          <a:xfrm>
            <a:off x="609600" y="1206708"/>
            <a:ext cx="10972800" cy="654176"/>
          </a:xfrm>
        </p:spPr>
        <p:txBody>
          <a:bodyPr anchor="ctr"/>
          <a:lstStyle/>
          <a:p>
            <a:pPr marL="0" indent="0" algn="ctr">
              <a:buNone/>
            </a:pPr>
            <a:r>
              <a:rPr lang="en-US" sz="2400" dirty="0">
                <a:latin typeface="Acumin Variable Concept Light" panose="020B0304020202020204" pitchFamily="34" charset="77"/>
              </a:rPr>
              <a:t>VA uses a </a:t>
            </a:r>
            <a:r>
              <a:rPr lang="en-US" sz="2400" b="1" dirty="0">
                <a:latin typeface="Acumin Variable Concept Semibold Italic" panose="020B0304020202020204" pitchFamily="34" charset="77"/>
              </a:rPr>
              <a:t>four-phase process to improve</a:t>
            </a:r>
            <a:r>
              <a:rPr lang="en-US" sz="2400" b="1" dirty="0">
                <a:latin typeface="Acumin Variable Concept Light" panose="020B0304020202020204" pitchFamily="34" charset="77"/>
              </a:rPr>
              <a:t> </a:t>
            </a:r>
            <a:r>
              <a:rPr lang="en-US" sz="2400" dirty="0">
                <a:latin typeface="Acumin Variable Concept Light" panose="020B0304020202020204" pitchFamily="34" charset="77"/>
              </a:rPr>
              <a:t>products and services for our customers</a:t>
            </a:r>
          </a:p>
        </p:txBody>
      </p:sp>
      <p:sp>
        <p:nvSpPr>
          <p:cNvPr id="4" name="Slide Number Placeholder 3">
            <a:extLst>
              <a:ext uri="{FF2B5EF4-FFF2-40B4-BE49-F238E27FC236}">
                <a16:creationId xmlns:a16="http://schemas.microsoft.com/office/drawing/2014/main" id="{96EA2155-9A40-D1A5-5A13-951866E422C1}"/>
              </a:ext>
            </a:extLst>
          </p:cNvPr>
          <p:cNvSpPr>
            <a:spLocks noGrp="1"/>
          </p:cNvSpPr>
          <p:nvPr>
            <p:ph type="sldNum" sz="quarter" idx="10"/>
          </p:nvPr>
        </p:nvSpPr>
        <p:spPr/>
        <p:txBody>
          <a:bodyPr/>
          <a:lstStyle/>
          <a:p>
            <a:fld id="{9B27D237-6C0D-5549-BE11-2040A22CBC71}" type="slidenum">
              <a:rPr lang="en-US" smtClean="0"/>
              <a:pPr/>
              <a:t>12</a:t>
            </a:fld>
            <a:endParaRPr lang="en-US" dirty="0"/>
          </a:p>
        </p:txBody>
      </p:sp>
      <p:grpSp>
        <p:nvGrpSpPr>
          <p:cNvPr id="5" name="Group 4">
            <a:extLst>
              <a:ext uri="{FF2B5EF4-FFF2-40B4-BE49-F238E27FC236}">
                <a16:creationId xmlns:a16="http://schemas.microsoft.com/office/drawing/2014/main" id="{D047EFF7-66DE-EF68-873E-CE70F7E7DA98}"/>
              </a:ext>
            </a:extLst>
          </p:cNvPr>
          <p:cNvGrpSpPr/>
          <p:nvPr/>
        </p:nvGrpSpPr>
        <p:grpSpPr>
          <a:xfrm>
            <a:off x="865255" y="2737626"/>
            <a:ext cx="10717145" cy="3261086"/>
            <a:chOff x="737427" y="2627242"/>
            <a:chExt cx="10717145" cy="3261086"/>
          </a:xfrm>
        </p:grpSpPr>
        <p:pic>
          <p:nvPicPr>
            <p:cNvPr id="6" name="Picture 5" descr="VA HCD Process Diagram is described a moving sequentially through each of the 4 HCD process steps from left to right beginning with Discovery to Design to Deliver, ending with Measure. After moving through the Measure step, the HCD process steps show an iterative process, 3 arrows, each one pointing back to the 3 prior steps of Discovery, Design, and Deliver.">
              <a:extLst>
                <a:ext uri="{FF2B5EF4-FFF2-40B4-BE49-F238E27FC236}">
                  <a16:creationId xmlns:a16="http://schemas.microsoft.com/office/drawing/2014/main" id="{8DF6ED95-7A5E-D666-F41D-4C70D7F5E589}"/>
                </a:ext>
              </a:extLst>
            </p:cNvPr>
            <p:cNvPicPr>
              <a:picLocks noChangeAspect="1"/>
            </p:cNvPicPr>
            <p:nvPr/>
          </p:nvPicPr>
          <p:blipFill rotWithShape="1">
            <a:blip r:embed="rId3"/>
            <a:srcRect l="18887" t="32099" r="71940" b="56600"/>
            <a:stretch/>
          </p:blipFill>
          <p:spPr>
            <a:xfrm>
              <a:off x="8095063" y="3251418"/>
              <a:ext cx="1007165" cy="397565"/>
            </a:xfrm>
            <a:prstGeom prst="rect">
              <a:avLst/>
            </a:prstGeom>
          </p:spPr>
        </p:pic>
        <p:pic>
          <p:nvPicPr>
            <p:cNvPr id="7" name="Picture 6" descr="VA HCD Process Diagram is described a moving sequentially through each of the 4 HCD process steps from left to right beginning with Discovery to Design to Deliver, ending with Measure. After moving through the Measure step, the HCD process steps show an iterative process, 3 arrows, each one pointing back to the 3 prior steps of Discovery, Design, and Deliver.">
              <a:extLst>
                <a:ext uri="{FF2B5EF4-FFF2-40B4-BE49-F238E27FC236}">
                  <a16:creationId xmlns:a16="http://schemas.microsoft.com/office/drawing/2014/main" id="{DE225997-F134-168B-3F17-1D6FFF2A7413}"/>
                </a:ext>
              </a:extLst>
            </p:cNvPr>
            <p:cNvPicPr>
              <a:picLocks noChangeAspect="1"/>
            </p:cNvPicPr>
            <p:nvPr/>
          </p:nvPicPr>
          <p:blipFill rotWithShape="1">
            <a:blip r:embed="rId3"/>
            <a:srcRect l="18887" t="32099" r="71940" b="56600"/>
            <a:stretch/>
          </p:blipFill>
          <p:spPr>
            <a:xfrm>
              <a:off x="5351853" y="3251418"/>
              <a:ext cx="1007165" cy="397565"/>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2B0B8F3C-983E-C15E-415A-4CC8F27E98D2}"/>
                </a:ext>
              </a:extLst>
            </p:cNvPr>
            <p:cNvPicPr>
              <a:picLocks noChangeAspect="1"/>
            </p:cNvPicPr>
            <p:nvPr/>
          </p:nvPicPr>
          <p:blipFill rotWithShape="1">
            <a:blip r:embed="rId4"/>
            <a:srcRect t="22063" b="39313"/>
            <a:stretch/>
          </p:blipFill>
          <p:spPr>
            <a:xfrm>
              <a:off x="737427" y="3559937"/>
              <a:ext cx="10717145" cy="2328391"/>
            </a:xfrm>
            <a:prstGeom prst="rect">
              <a:avLst/>
            </a:prstGeom>
          </p:spPr>
        </p:pic>
        <p:pic>
          <p:nvPicPr>
            <p:cNvPr id="9" name="Picture 8" descr="VA HCD Process Diagram is described a moving sequentially through each of the 4 HCD process steps from left to right beginning with Discovery to Design to Deliver, ending with Measure. After moving through the Measure step, the HCD process steps show an iterative process, 3 arrows, each one pointing back to the 3 prior steps of Discovery, Design, and Deliver.">
              <a:extLst>
                <a:ext uri="{FF2B5EF4-FFF2-40B4-BE49-F238E27FC236}">
                  <a16:creationId xmlns:a16="http://schemas.microsoft.com/office/drawing/2014/main" id="{1490880D-C281-F677-C253-EADA15A39889}"/>
                </a:ext>
              </a:extLst>
            </p:cNvPr>
            <p:cNvPicPr>
              <a:picLocks noChangeAspect="1"/>
            </p:cNvPicPr>
            <p:nvPr/>
          </p:nvPicPr>
          <p:blipFill rotWithShape="1">
            <a:blip r:embed="rId3"/>
            <a:srcRect l="18887" t="32099" r="71940" b="56600"/>
            <a:stretch/>
          </p:blipFill>
          <p:spPr>
            <a:xfrm>
              <a:off x="2593440" y="3251419"/>
              <a:ext cx="1007165" cy="397565"/>
            </a:xfrm>
            <a:prstGeom prst="rect">
              <a:avLst/>
            </a:prstGeom>
          </p:spPr>
        </p:pic>
        <p:sp>
          <p:nvSpPr>
            <p:cNvPr id="10" name="Oval 9">
              <a:extLst>
                <a:ext uri="{FF2B5EF4-FFF2-40B4-BE49-F238E27FC236}">
                  <a16:creationId xmlns:a16="http://schemas.microsoft.com/office/drawing/2014/main" id="{2CE12369-67D2-FF4F-54FA-E90894E5AC2B}"/>
                </a:ext>
              </a:extLst>
            </p:cNvPr>
            <p:cNvSpPr/>
            <p:nvPr/>
          </p:nvSpPr>
          <p:spPr>
            <a:xfrm>
              <a:off x="954155" y="2627242"/>
              <a:ext cx="1645920" cy="1645920"/>
            </a:xfrm>
            <a:prstGeom prst="ellipse">
              <a:avLst/>
            </a:prstGeom>
            <a:noFill/>
            <a:ln w="57150">
              <a:solidFill>
                <a:srgbClr val="003F7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2000" b="1">
                <a:solidFill>
                  <a:srgbClr val="003F71"/>
                </a:solidFill>
                <a:ea typeface="Tahoma" panose="020B0604030504040204" pitchFamily="34" charset="0"/>
                <a:cs typeface="Tahoma" panose="020B0604030504040204" pitchFamily="34" charset="0"/>
              </a:endParaRPr>
            </a:p>
          </p:txBody>
        </p:sp>
        <p:sp>
          <p:nvSpPr>
            <p:cNvPr id="11" name="Oval 10">
              <a:extLst>
                <a:ext uri="{FF2B5EF4-FFF2-40B4-BE49-F238E27FC236}">
                  <a16:creationId xmlns:a16="http://schemas.microsoft.com/office/drawing/2014/main" id="{4FFBCCEE-FE57-EE75-A192-756B8661C826}"/>
                </a:ext>
              </a:extLst>
            </p:cNvPr>
            <p:cNvSpPr/>
            <p:nvPr/>
          </p:nvSpPr>
          <p:spPr>
            <a:xfrm>
              <a:off x="3703982" y="2627242"/>
              <a:ext cx="1645920" cy="1645920"/>
            </a:xfrm>
            <a:prstGeom prst="ellipse">
              <a:avLst/>
            </a:prstGeom>
            <a:noFill/>
            <a:ln w="57150">
              <a:solidFill>
                <a:srgbClr val="003F7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000"/>
            </a:p>
          </p:txBody>
        </p:sp>
        <p:sp>
          <p:nvSpPr>
            <p:cNvPr id="12" name="Oval 11">
              <a:extLst>
                <a:ext uri="{FF2B5EF4-FFF2-40B4-BE49-F238E27FC236}">
                  <a16:creationId xmlns:a16="http://schemas.microsoft.com/office/drawing/2014/main" id="{0E545A62-5EE0-DBA6-CEBA-4D9A68B7BC73}"/>
                </a:ext>
              </a:extLst>
            </p:cNvPr>
            <p:cNvSpPr/>
            <p:nvPr/>
          </p:nvSpPr>
          <p:spPr>
            <a:xfrm>
              <a:off x="6447187" y="2627242"/>
              <a:ext cx="1645920" cy="1645920"/>
            </a:xfrm>
            <a:prstGeom prst="ellipse">
              <a:avLst/>
            </a:prstGeom>
            <a:noFill/>
            <a:ln w="57150">
              <a:solidFill>
                <a:srgbClr val="003F7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000"/>
            </a:p>
          </p:txBody>
        </p:sp>
        <p:sp>
          <p:nvSpPr>
            <p:cNvPr id="13" name="Oval 12">
              <a:extLst>
                <a:ext uri="{FF2B5EF4-FFF2-40B4-BE49-F238E27FC236}">
                  <a16:creationId xmlns:a16="http://schemas.microsoft.com/office/drawing/2014/main" id="{E3ECC7B0-4E34-ACC6-7DD6-5F2978ADBC86}"/>
                </a:ext>
              </a:extLst>
            </p:cNvPr>
            <p:cNvSpPr/>
            <p:nvPr/>
          </p:nvSpPr>
          <p:spPr>
            <a:xfrm>
              <a:off x="9203649" y="2627242"/>
              <a:ext cx="1645920" cy="1645920"/>
            </a:xfrm>
            <a:prstGeom prst="ellipse">
              <a:avLst/>
            </a:prstGeom>
            <a:noFill/>
            <a:ln w="57150">
              <a:solidFill>
                <a:srgbClr val="003F7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000"/>
            </a:p>
          </p:txBody>
        </p:sp>
      </p:grpSp>
      <p:sp>
        <p:nvSpPr>
          <p:cNvPr id="14" name="Oval 13">
            <a:extLst>
              <a:ext uri="{FF2B5EF4-FFF2-40B4-BE49-F238E27FC236}">
                <a16:creationId xmlns:a16="http://schemas.microsoft.com/office/drawing/2014/main" id="{5E9E1A71-AC2F-CE2E-8870-5583D4F648A7}"/>
              </a:ext>
            </a:extLst>
          </p:cNvPr>
          <p:cNvSpPr/>
          <p:nvPr/>
        </p:nvSpPr>
        <p:spPr>
          <a:xfrm>
            <a:off x="936023" y="2584562"/>
            <a:ext cx="1920240" cy="1920240"/>
          </a:xfrm>
          <a:prstGeom prst="ellipse">
            <a:avLst/>
          </a:prstGeom>
          <a:solidFill>
            <a:srgbClr val="003F71">
              <a:alpha val="2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2000" b="1">
              <a:solidFill>
                <a:srgbClr val="003F71"/>
              </a:solidFill>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936D55CB-97CF-DE18-92E7-B3C34ADB5FE1}"/>
              </a:ext>
            </a:extLst>
          </p:cNvPr>
          <p:cNvSpPr/>
          <p:nvPr/>
        </p:nvSpPr>
        <p:spPr>
          <a:xfrm>
            <a:off x="3689929" y="2584562"/>
            <a:ext cx="1920240" cy="1920240"/>
          </a:xfrm>
          <a:prstGeom prst="ellipse">
            <a:avLst/>
          </a:prstGeom>
          <a:solidFill>
            <a:srgbClr val="003F71">
              <a:alpha val="2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2000" b="1">
              <a:solidFill>
                <a:srgbClr val="003F71"/>
              </a:solidFill>
              <a:ea typeface="Tahoma" panose="020B0604030504040204" pitchFamily="34" charset="0"/>
              <a:cs typeface="Tahoma" panose="020B0604030504040204" pitchFamily="34" charset="0"/>
            </a:endParaRPr>
          </a:p>
        </p:txBody>
      </p:sp>
      <p:sp>
        <p:nvSpPr>
          <p:cNvPr id="16" name="Oval 15">
            <a:extLst>
              <a:ext uri="{FF2B5EF4-FFF2-40B4-BE49-F238E27FC236}">
                <a16:creationId xmlns:a16="http://schemas.microsoft.com/office/drawing/2014/main" id="{0F5D4F7D-4F6C-4010-4B05-EAD94BB6AF37}"/>
              </a:ext>
            </a:extLst>
          </p:cNvPr>
          <p:cNvSpPr/>
          <p:nvPr/>
        </p:nvSpPr>
        <p:spPr>
          <a:xfrm>
            <a:off x="6432405" y="2584562"/>
            <a:ext cx="1920240" cy="1920240"/>
          </a:xfrm>
          <a:prstGeom prst="ellipse">
            <a:avLst/>
          </a:prstGeom>
          <a:solidFill>
            <a:srgbClr val="003F71">
              <a:alpha val="2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2000" b="1">
              <a:solidFill>
                <a:srgbClr val="003F71"/>
              </a:solidFill>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0D479C02-3EB5-7909-DA2B-72DE79A8FFFC}"/>
              </a:ext>
            </a:extLst>
          </p:cNvPr>
          <p:cNvSpPr/>
          <p:nvPr/>
        </p:nvSpPr>
        <p:spPr>
          <a:xfrm>
            <a:off x="9179868" y="2584562"/>
            <a:ext cx="1920240" cy="1920240"/>
          </a:xfrm>
          <a:prstGeom prst="ellipse">
            <a:avLst/>
          </a:prstGeom>
          <a:solidFill>
            <a:srgbClr val="003F71">
              <a:alpha val="2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US" sz="2000" b="1">
              <a:solidFill>
                <a:srgbClr val="003F71"/>
              </a:solidFill>
              <a:ea typeface="Tahoma" panose="020B0604030504040204" pitchFamily="34" charset="0"/>
              <a:cs typeface="Tahoma" panose="020B0604030504040204" pitchFamily="34" charset="0"/>
            </a:endParaRPr>
          </a:p>
        </p:txBody>
      </p:sp>
      <p:sp>
        <p:nvSpPr>
          <p:cNvPr id="18" name="Text Placeholder 34">
            <a:extLst>
              <a:ext uri="{FF2B5EF4-FFF2-40B4-BE49-F238E27FC236}">
                <a16:creationId xmlns:a16="http://schemas.microsoft.com/office/drawing/2014/main" id="{DB106B21-8154-4C00-8417-6DAA84B19B8D}"/>
              </a:ext>
            </a:extLst>
          </p:cNvPr>
          <p:cNvSpPr txBox="1">
            <a:spLocks/>
          </p:cNvSpPr>
          <p:nvPr/>
        </p:nvSpPr>
        <p:spPr>
          <a:xfrm>
            <a:off x="958321" y="3441933"/>
            <a:ext cx="1920240"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t>DISCOVERY</a:t>
            </a:r>
          </a:p>
        </p:txBody>
      </p:sp>
      <p:sp>
        <p:nvSpPr>
          <p:cNvPr id="19" name="Text Placeholder 35">
            <a:extLst>
              <a:ext uri="{FF2B5EF4-FFF2-40B4-BE49-F238E27FC236}">
                <a16:creationId xmlns:a16="http://schemas.microsoft.com/office/drawing/2014/main" id="{5E6DD759-9338-F000-6863-10BF8AB5DC09}"/>
              </a:ext>
            </a:extLst>
          </p:cNvPr>
          <p:cNvSpPr txBox="1">
            <a:spLocks/>
          </p:cNvSpPr>
          <p:nvPr/>
        </p:nvSpPr>
        <p:spPr>
          <a:xfrm>
            <a:off x="3690416" y="3413666"/>
            <a:ext cx="1920240"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t>DESIGN</a:t>
            </a:r>
          </a:p>
        </p:txBody>
      </p:sp>
      <p:sp>
        <p:nvSpPr>
          <p:cNvPr id="20" name="Text Placeholder 37">
            <a:extLst>
              <a:ext uri="{FF2B5EF4-FFF2-40B4-BE49-F238E27FC236}">
                <a16:creationId xmlns:a16="http://schemas.microsoft.com/office/drawing/2014/main" id="{E7C9B779-8851-5548-BDDD-117946EF3111}"/>
              </a:ext>
            </a:extLst>
          </p:cNvPr>
          <p:cNvSpPr txBox="1">
            <a:spLocks/>
          </p:cNvSpPr>
          <p:nvPr/>
        </p:nvSpPr>
        <p:spPr>
          <a:xfrm>
            <a:off x="6429696" y="3416672"/>
            <a:ext cx="1920240"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t>DELIVER</a:t>
            </a:r>
          </a:p>
        </p:txBody>
      </p:sp>
      <p:sp>
        <p:nvSpPr>
          <p:cNvPr id="21" name="Text Placeholder 50">
            <a:extLst>
              <a:ext uri="{FF2B5EF4-FFF2-40B4-BE49-F238E27FC236}">
                <a16:creationId xmlns:a16="http://schemas.microsoft.com/office/drawing/2014/main" id="{A3355412-25DF-6544-11F5-05ABF945BE31}"/>
              </a:ext>
            </a:extLst>
          </p:cNvPr>
          <p:cNvSpPr txBox="1">
            <a:spLocks/>
          </p:cNvSpPr>
          <p:nvPr/>
        </p:nvSpPr>
        <p:spPr>
          <a:xfrm>
            <a:off x="9193693" y="3413358"/>
            <a:ext cx="1920240"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t>MEASURE</a:t>
            </a:r>
          </a:p>
        </p:txBody>
      </p:sp>
    </p:spTree>
    <p:extLst>
      <p:ext uri="{BB962C8B-B14F-4D97-AF65-F5344CB8AC3E}">
        <p14:creationId xmlns:p14="http://schemas.microsoft.com/office/powerpoint/2010/main" val="25569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8747-23FA-4339-9D13-8FCD7224FD4D}"/>
              </a:ext>
            </a:extLst>
          </p:cNvPr>
          <p:cNvSpPr>
            <a:spLocks noGrp="1"/>
          </p:cNvSpPr>
          <p:nvPr>
            <p:ph type="title"/>
          </p:nvPr>
        </p:nvSpPr>
        <p:spPr/>
        <p:txBody>
          <a:bodyPr/>
          <a:lstStyle/>
          <a:p>
            <a:r>
              <a:rPr lang="en-US" dirty="0"/>
              <a:t>Human-Centered Design &amp; VA</a:t>
            </a:r>
          </a:p>
        </p:txBody>
      </p:sp>
      <p:sp>
        <p:nvSpPr>
          <p:cNvPr id="4" name="Slide Number Placeholder 3">
            <a:extLst>
              <a:ext uri="{FF2B5EF4-FFF2-40B4-BE49-F238E27FC236}">
                <a16:creationId xmlns:a16="http://schemas.microsoft.com/office/drawing/2014/main" id="{96EA2155-9A40-D1A5-5A13-951866E422C1}"/>
              </a:ext>
            </a:extLst>
          </p:cNvPr>
          <p:cNvSpPr>
            <a:spLocks noGrp="1"/>
          </p:cNvSpPr>
          <p:nvPr>
            <p:ph type="sldNum" sz="quarter" idx="10"/>
          </p:nvPr>
        </p:nvSpPr>
        <p:spPr/>
        <p:txBody>
          <a:bodyPr/>
          <a:lstStyle/>
          <a:p>
            <a:fld id="{9B27D237-6C0D-5549-BE11-2040A22CBC71}" type="slidenum">
              <a:rPr lang="en-US" smtClean="0"/>
              <a:pPr/>
              <a:t>13</a:t>
            </a:fld>
            <a:endParaRPr lang="en-US" dirty="0"/>
          </a:p>
        </p:txBody>
      </p:sp>
      <p:pic>
        <p:nvPicPr>
          <p:cNvPr id="25" name="Picture 2">
            <a:extLst>
              <a:ext uri="{FF2B5EF4-FFF2-40B4-BE49-F238E27FC236}">
                <a16:creationId xmlns:a16="http://schemas.microsoft.com/office/drawing/2014/main" id="{2FA9D05F-1ED1-5D87-891E-FFACC6468F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0658" y="1755473"/>
            <a:ext cx="6389631" cy="378345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CF1DF24-87CC-8D99-C60A-098CC81F7B4C}"/>
              </a:ext>
            </a:extLst>
          </p:cNvPr>
          <p:cNvSpPr txBox="1"/>
          <p:nvPr/>
        </p:nvSpPr>
        <p:spPr>
          <a:xfrm>
            <a:off x="374218" y="2532045"/>
            <a:ext cx="5128226" cy="2277547"/>
          </a:xfrm>
          <a:prstGeom prst="rect">
            <a:avLst/>
          </a:prstGeom>
          <a:noFill/>
        </p:spPr>
        <p:txBody>
          <a:bodyPr wrap="square">
            <a:spAutoFit/>
          </a:bodyPr>
          <a:lstStyle/>
          <a:p>
            <a:pPr marL="0" marR="0">
              <a:spcBef>
                <a:spcPts val="0"/>
              </a:spcBef>
              <a:spcAft>
                <a:spcPts val="1800"/>
              </a:spcAft>
            </a:pPr>
            <a:r>
              <a:rPr lang="en-US" sz="2800" dirty="0">
                <a:effectLst/>
                <a:latin typeface="Calibri" panose="020F0502020204030204" pitchFamily="34" charset="0"/>
                <a:ea typeface="Calibri" panose="020F0502020204030204" pitchFamily="34" charset="0"/>
              </a:rPr>
              <a:t>Mailbox: </a:t>
            </a:r>
            <a:r>
              <a:rPr lang="en-US" sz="2800" u="none" strike="noStrike" dirty="0">
                <a:solidFill>
                  <a:srgbClr val="0563C1"/>
                </a:solidFill>
                <a:effectLst/>
                <a:latin typeface="Calibri" panose="020F0502020204030204" pitchFamily="34" charset="0"/>
                <a:ea typeface="Calibri" panose="020F0502020204030204" pitchFamily="34" charset="0"/>
                <a:hlinkClick r:id="rId4"/>
              </a:rPr>
              <a:t>VACXi@va.gov</a:t>
            </a:r>
            <a:endParaRPr lang="en-US" sz="2800" dirty="0">
              <a:effectLst/>
              <a:latin typeface="Calibri" panose="020F0502020204030204" pitchFamily="34" charset="0"/>
              <a:ea typeface="Calibri" panose="020F0502020204030204" pitchFamily="34" charset="0"/>
            </a:endParaRPr>
          </a:p>
          <a:p>
            <a:pPr marL="0" marR="0">
              <a:spcBef>
                <a:spcPts val="0"/>
              </a:spcBef>
              <a:spcAft>
                <a:spcPts val="1800"/>
              </a:spcAft>
            </a:pPr>
            <a:r>
              <a:rPr lang="en-US" sz="2800" dirty="0">
                <a:effectLst/>
                <a:latin typeface="Calibri" panose="020F0502020204030204" pitchFamily="34" charset="0"/>
                <a:ea typeface="Calibri" panose="020F0502020204030204" pitchFamily="34" charset="0"/>
              </a:rPr>
              <a:t>Website: </a:t>
            </a:r>
            <a:r>
              <a:rPr lang="en-US" sz="2800" u="sng" dirty="0">
                <a:solidFill>
                  <a:srgbClr val="0563C1"/>
                </a:solidFill>
                <a:effectLst/>
                <a:latin typeface="Calibri" panose="020F0502020204030204" pitchFamily="34" charset="0"/>
                <a:ea typeface="Calibri" panose="020F0502020204030204" pitchFamily="34" charset="0"/>
                <a:hlinkClick r:id="rId5"/>
              </a:rPr>
              <a:t>VA Customer Experience Institute: Home</a:t>
            </a:r>
            <a:endParaRPr lang="en-US" sz="2800" u="sng" dirty="0">
              <a:solidFill>
                <a:srgbClr val="0563C1"/>
              </a:solidFill>
              <a:effectLst/>
              <a:latin typeface="Calibri" panose="020F0502020204030204" pitchFamily="34" charset="0"/>
              <a:ea typeface="Calibri" panose="020F0502020204030204" pitchFamily="34" charset="0"/>
            </a:endParaRPr>
          </a:p>
          <a:p>
            <a:pPr>
              <a:spcAft>
                <a:spcPts val="1800"/>
              </a:spcAft>
            </a:pPr>
            <a:r>
              <a:rPr lang="en-US" sz="2800" dirty="0">
                <a:ea typeface="+mn-lt"/>
                <a:cs typeface="+mn-lt"/>
              </a:rPr>
              <a:t>https://</a:t>
            </a:r>
            <a:r>
              <a:rPr lang="en-US" sz="2800" dirty="0" err="1">
                <a:ea typeface="+mn-lt"/>
                <a:cs typeface="+mn-lt"/>
              </a:rPr>
              <a:t>youtu.be</a:t>
            </a:r>
            <a:r>
              <a:rPr lang="en-US" sz="2800" dirty="0">
                <a:ea typeface="+mn-lt"/>
                <a:cs typeface="+mn-lt"/>
              </a:rPr>
              <a:t>/rmM0kRf8Dbk</a:t>
            </a:r>
            <a:endParaRPr lang="en-US" sz="2800" dirty="0"/>
          </a:p>
        </p:txBody>
      </p:sp>
    </p:spTree>
    <p:extLst>
      <p:ext uri="{BB962C8B-B14F-4D97-AF65-F5344CB8AC3E}">
        <p14:creationId xmlns:p14="http://schemas.microsoft.com/office/powerpoint/2010/main" val="346572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86BB70-C337-587F-28F6-70917DFC322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BBBDF71-32CC-79C1-12B0-D54F43FF1792}"/>
              </a:ext>
            </a:extLst>
          </p:cNvPr>
          <p:cNvSpPr>
            <a:spLocks noGrp="1"/>
          </p:cNvSpPr>
          <p:nvPr>
            <p:ph sz="half" idx="1"/>
          </p:nvPr>
        </p:nvSpPr>
        <p:spPr>
          <a:xfrm>
            <a:off x="609599" y="1248765"/>
            <a:ext cx="8357937" cy="5009795"/>
          </a:xfrm>
        </p:spPr>
        <p:txBody>
          <a:bodyPr anchor="ctr"/>
          <a:lstStyle/>
          <a:p>
            <a:pPr marL="342900" indent="-342900">
              <a:spcBef>
                <a:spcPts val="2500"/>
              </a:spcBef>
              <a:buFont typeface="+mj-lt"/>
              <a:buAutoNum type="arabicPeriod"/>
            </a:pPr>
            <a:r>
              <a:rPr lang="en-US" sz="4400" dirty="0"/>
              <a:t>Customer Experience Overview</a:t>
            </a:r>
          </a:p>
          <a:p>
            <a:pPr marL="342900" indent="-342900">
              <a:spcBef>
                <a:spcPts val="2500"/>
              </a:spcBef>
              <a:buFont typeface="+mj-lt"/>
              <a:buAutoNum type="arabicPeriod"/>
            </a:pPr>
            <a:r>
              <a:rPr lang="en-US" sz="4400" dirty="0"/>
              <a:t>Applying CX at VA</a:t>
            </a:r>
          </a:p>
          <a:p>
            <a:pPr marL="342900" indent="-342900">
              <a:spcBef>
                <a:spcPts val="2500"/>
              </a:spcBef>
              <a:buFont typeface="+mj-lt"/>
              <a:buAutoNum type="arabicPeriod"/>
            </a:pPr>
            <a:r>
              <a:rPr lang="en-US" sz="4400" dirty="0"/>
              <a:t>Human-Centered Design</a:t>
            </a:r>
          </a:p>
        </p:txBody>
      </p:sp>
      <p:sp>
        <p:nvSpPr>
          <p:cNvPr id="2" name="Slide Number Placeholder 1">
            <a:extLst>
              <a:ext uri="{FF2B5EF4-FFF2-40B4-BE49-F238E27FC236}">
                <a16:creationId xmlns:a16="http://schemas.microsoft.com/office/drawing/2014/main" id="{ABD3352F-5E8A-3D1F-E496-9DF75742A172}"/>
              </a:ext>
            </a:extLst>
          </p:cNvPr>
          <p:cNvSpPr>
            <a:spLocks noGrp="1"/>
          </p:cNvSpPr>
          <p:nvPr>
            <p:ph type="sldNum" sz="quarter" idx="10"/>
          </p:nvPr>
        </p:nvSpPr>
        <p:spPr/>
        <p:txBody>
          <a:bodyPr/>
          <a:lstStyle/>
          <a:p>
            <a:fld id="{D983F1FA-211D-3044-9E35-958DFBC26156}" type="slidenum">
              <a:rPr lang="en-US" smtClean="0"/>
              <a:pPr/>
              <a:t>1</a:t>
            </a:fld>
            <a:endParaRPr lang="en-US" dirty="0"/>
          </a:p>
        </p:txBody>
      </p:sp>
    </p:spTree>
    <p:extLst>
      <p:ext uri="{BB962C8B-B14F-4D97-AF65-F5344CB8AC3E}">
        <p14:creationId xmlns:p14="http://schemas.microsoft.com/office/powerpoint/2010/main" val="241910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28C9-8499-285D-2E5D-092A2E1619EB}"/>
              </a:ext>
            </a:extLst>
          </p:cNvPr>
          <p:cNvSpPr>
            <a:spLocks noGrp="1"/>
          </p:cNvSpPr>
          <p:nvPr>
            <p:ph type="title"/>
          </p:nvPr>
        </p:nvSpPr>
        <p:spPr>
          <a:xfrm>
            <a:off x="609600" y="125928"/>
            <a:ext cx="10972800" cy="810665"/>
          </a:xfrm>
        </p:spPr>
        <p:txBody>
          <a:bodyPr anchor="b">
            <a:normAutofit/>
          </a:bodyPr>
          <a:lstStyle/>
          <a:p>
            <a:r>
              <a:rPr lang="en-US" dirty="0"/>
              <a:t>Activity</a:t>
            </a:r>
          </a:p>
        </p:txBody>
      </p:sp>
      <p:sp>
        <p:nvSpPr>
          <p:cNvPr id="3" name="Content Placeholder 2">
            <a:extLst>
              <a:ext uri="{FF2B5EF4-FFF2-40B4-BE49-F238E27FC236}">
                <a16:creationId xmlns:a16="http://schemas.microsoft.com/office/drawing/2014/main" id="{EBC796CA-69C3-8D8E-655A-BB60E51F45B1}"/>
              </a:ext>
            </a:extLst>
          </p:cNvPr>
          <p:cNvSpPr>
            <a:spLocks noGrp="1"/>
          </p:cNvSpPr>
          <p:nvPr>
            <p:ph sz="half" idx="1"/>
          </p:nvPr>
        </p:nvSpPr>
        <p:spPr>
          <a:xfrm>
            <a:off x="4771292" y="1248765"/>
            <a:ext cx="6811108" cy="5009795"/>
          </a:xfrm>
        </p:spPr>
        <p:txBody>
          <a:bodyPr>
            <a:normAutofit/>
          </a:bodyPr>
          <a:lstStyle/>
          <a:p>
            <a:pPr marL="0" indent="0">
              <a:spcBef>
                <a:spcPts val="0"/>
              </a:spcBef>
              <a:spcAft>
                <a:spcPts val="3000"/>
              </a:spcAft>
              <a:buNone/>
            </a:pPr>
            <a:r>
              <a:rPr lang="en-US" sz="3200" dirty="0"/>
              <a:t>Creativity is a crucial step in Human Centered Design, let's practice</a:t>
            </a:r>
          </a:p>
          <a:p>
            <a:pPr marL="283464" indent="-283464">
              <a:spcBef>
                <a:spcPts val="0"/>
              </a:spcBef>
              <a:spcAft>
                <a:spcPts val="1800"/>
              </a:spcAft>
              <a:buFont typeface="+mj-lt"/>
              <a:buAutoNum type="arabicPeriod"/>
            </a:pPr>
            <a:r>
              <a:rPr lang="en-US" sz="2400" dirty="0"/>
              <a:t>Grab a writing utensil and piece of paper</a:t>
            </a:r>
          </a:p>
          <a:p>
            <a:pPr marL="283464" indent="-283464">
              <a:spcBef>
                <a:spcPts val="0"/>
              </a:spcBef>
              <a:spcAft>
                <a:spcPts val="1800"/>
              </a:spcAft>
              <a:buFont typeface="+mj-lt"/>
              <a:buAutoNum type="arabicPeriod"/>
            </a:pPr>
            <a:r>
              <a:rPr lang="en-US" sz="2400" dirty="0"/>
              <a:t>Draw a vase </a:t>
            </a:r>
          </a:p>
          <a:p>
            <a:pPr marL="283464" indent="-283464">
              <a:spcBef>
                <a:spcPts val="0"/>
              </a:spcBef>
              <a:spcAft>
                <a:spcPts val="1800"/>
              </a:spcAft>
              <a:buFont typeface="+mj-lt"/>
              <a:buAutoNum type="arabicPeriod"/>
            </a:pPr>
            <a:r>
              <a:rPr lang="en-US" sz="2400" dirty="0"/>
              <a:t>Now let's think about this differently...</a:t>
            </a:r>
          </a:p>
          <a:p>
            <a:pPr marL="283464" indent="-283464">
              <a:spcBef>
                <a:spcPts val="0"/>
              </a:spcBef>
              <a:spcAft>
                <a:spcPts val="1800"/>
              </a:spcAft>
              <a:buFont typeface="+mj-lt"/>
              <a:buAutoNum type="arabicPeriod"/>
            </a:pPr>
            <a:r>
              <a:rPr lang="en-US" sz="2400" dirty="0"/>
              <a:t>How would you design a way to enjoy flowers</a:t>
            </a:r>
          </a:p>
          <a:p>
            <a:pPr marL="283464" indent="-283464">
              <a:spcBef>
                <a:spcPts val="0"/>
              </a:spcBef>
              <a:spcAft>
                <a:spcPts val="1800"/>
              </a:spcAft>
              <a:buFont typeface="+mj-lt"/>
              <a:buAutoNum type="arabicPeriod"/>
            </a:pPr>
            <a:r>
              <a:rPr lang="en-US" sz="2400" dirty="0"/>
              <a:t>Drop in the chat, some of your most unique experiences enjoying flowers</a:t>
            </a:r>
          </a:p>
        </p:txBody>
      </p:sp>
      <p:pic>
        <p:nvPicPr>
          <p:cNvPr id="6" name="Graphic 16" descr="Flowers in pot with solid fill">
            <a:extLst>
              <a:ext uri="{FF2B5EF4-FFF2-40B4-BE49-F238E27FC236}">
                <a16:creationId xmlns:a16="http://schemas.microsoft.com/office/drawing/2014/main" id="{2544A837-FECF-309B-A8CA-86104E549C41}"/>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1190019" y="2871866"/>
            <a:ext cx="2028668" cy="2028668"/>
          </a:xfrm>
        </p:spPr>
      </p:pic>
      <p:sp>
        <p:nvSpPr>
          <p:cNvPr id="5" name="Slide Number Placeholder 4">
            <a:extLst>
              <a:ext uri="{FF2B5EF4-FFF2-40B4-BE49-F238E27FC236}">
                <a16:creationId xmlns:a16="http://schemas.microsoft.com/office/drawing/2014/main" id="{127A5C90-C688-5AFA-1090-5141EE3FAAAA}"/>
              </a:ext>
            </a:extLst>
          </p:cNvPr>
          <p:cNvSpPr>
            <a:spLocks noGrp="1"/>
          </p:cNvSpPr>
          <p:nvPr>
            <p:ph type="sldNum" sz="quarter" idx="10"/>
          </p:nvPr>
        </p:nvSpPr>
        <p:spPr>
          <a:xfrm>
            <a:off x="11235887" y="6357805"/>
            <a:ext cx="326527" cy="365125"/>
          </a:xfrm>
        </p:spPr>
        <p:txBody>
          <a:bodyPr anchor="ctr">
            <a:normAutofit/>
          </a:bodyPr>
          <a:lstStyle/>
          <a:p>
            <a:pPr>
              <a:spcAft>
                <a:spcPts val="600"/>
              </a:spcAft>
            </a:pPr>
            <a:fld id="{9B27D237-6C0D-5549-BE11-2040A22CBC71}" type="slidenum">
              <a:rPr lang="en-US" smtClean="0"/>
              <a:pPr>
                <a:spcAft>
                  <a:spcPts val="600"/>
                </a:spcAft>
              </a:pPr>
              <a:t>2</a:t>
            </a:fld>
            <a:endParaRPr lang="en-US"/>
          </a:p>
        </p:txBody>
      </p:sp>
      <p:sp>
        <p:nvSpPr>
          <p:cNvPr id="7" name="Text Placeholder 4">
            <a:extLst>
              <a:ext uri="{FF2B5EF4-FFF2-40B4-BE49-F238E27FC236}">
                <a16:creationId xmlns:a16="http://schemas.microsoft.com/office/drawing/2014/main" id="{9581C0EC-EC14-2521-D734-5D91B4F70618}"/>
              </a:ext>
            </a:extLst>
          </p:cNvPr>
          <p:cNvSpPr txBox="1">
            <a:spLocks/>
          </p:cNvSpPr>
          <p:nvPr/>
        </p:nvSpPr>
        <p:spPr>
          <a:xfrm>
            <a:off x="609600" y="2173125"/>
            <a:ext cx="3189507" cy="722994"/>
          </a:xfrm>
          <a:prstGeom prst="rect">
            <a:avLst/>
          </a:prstGeom>
        </p:spPr>
        <p:txBody>
          <a:bodyPr vert="horz" lIns="91440" tIns="45720" rIns="91440" bIns="45720" rtlCol="0" anchor="ctr">
            <a:no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000" dirty="0">
                <a:cs typeface="Calibri"/>
              </a:rPr>
              <a:t>Vase Exercise</a:t>
            </a:r>
          </a:p>
        </p:txBody>
      </p:sp>
    </p:spTree>
    <p:extLst>
      <p:ext uri="{BB962C8B-B14F-4D97-AF65-F5344CB8AC3E}">
        <p14:creationId xmlns:p14="http://schemas.microsoft.com/office/powerpoint/2010/main" val="324906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Customer Experience</a:t>
            </a:r>
            <a:endParaRPr lang="en-US" sz="6000" b="1" cap="none" dirty="0"/>
          </a:p>
        </p:txBody>
      </p:sp>
      <p:sp>
        <p:nvSpPr>
          <p:cNvPr id="3" name="Text Placeholder 2"/>
          <p:cNvSpPr>
            <a:spLocks noGrp="1"/>
          </p:cNvSpPr>
          <p:nvPr>
            <p:ph type="body" idx="1"/>
          </p:nvPr>
        </p:nvSpPr>
        <p:spPr/>
        <p:txBody>
          <a:bodyPr>
            <a:normAutofit/>
          </a:bodyPr>
          <a:lstStyle/>
          <a:p>
            <a:r>
              <a:rPr lang="en-US" sz="3200" dirty="0"/>
              <a:t>Section 1</a:t>
            </a:r>
          </a:p>
        </p:txBody>
      </p:sp>
      <p:sp>
        <p:nvSpPr>
          <p:cNvPr id="4" name="Slide Number Placeholder 3">
            <a:extLst>
              <a:ext uri="{FF2B5EF4-FFF2-40B4-BE49-F238E27FC236}">
                <a16:creationId xmlns:a16="http://schemas.microsoft.com/office/drawing/2014/main" id="{D5938E43-EB05-2A4E-A346-004D6B4848B9}"/>
              </a:ext>
            </a:extLst>
          </p:cNvPr>
          <p:cNvSpPr txBox="1">
            <a:spLocks/>
          </p:cNvSpPr>
          <p:nvPr/>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3</a:t>
            </a:fld>
            <a:endParaRPr lang="en-US" dirty="0"/>
          </a:p>
        </p:txBody>
      </p:sp>
    </p:spTree>
    <p:extLst>
      <p:ext uri="{BB962C8B-B14F-4D97-AF65-F5344CB8AC3E}">
        <p14:creationId xmlns:p14="http://schemas.microsoft.com/office/powerpoint/2010/main" val="355276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A2A2-BE82-959C-B286-D239C9DA6546}"/>
              </a:ext>
            </a:extLst>
          </p:cNvPr>
          <p:cNvSpPr>
            <a:spLocks noGrp="1"/>
          </p:cNvSpPr>
          <p:nvPr>
            <p:ph type="title"/>
          </p:nvPr>
        </p:nvSpPr>
        <p:spPr/>
        <p:txBody>
          <a:bodyPr/>
          <a:lstStyle/>
          <a:p>
            <a:r>
              <a:rPr lang="en-US" dirty="0"/>
              <a:t>Customer Experience is…</a:t>
            </a:r>
          </a:p>
        </p:txBody>
      </p:sp>
      <p:sp>
        <p:nvSpPr>
          <p:cNvPr id="3" name="Content Placeholder 2">
            <a:extLst>
              <a:ext uri="{FF2B5EF4-FFF2-40B4-BE49-F238E27FC236}">
                <a16:creationId xmlns:a16="http://schemas.microsoft.com/office/drawing/2014/main" id="{9D68A245-C1C5-BD10-E032-A7DC1E9E9F55}"/>
              </a:ext>
            </a:extLst>
          </p:cNvPr>
          <p:cNvSpPr>
            <a:spLocks noGrp="1"/>
          </p:cNvSpPr>
          <p:nvPr>
            <p:ph idx="1"/>
          </p:nvPr>
        </p:nvSpPr>
        <p:spPr/>
        <p:txBody>
          <a:bodyPr anchor="ctr"/>
          <a:lstStyle/>
          <a:p>
            <a:pPr marL="0" indent="0" algn="ctr">
              <a:buNone/>
            </a:pPr>
            <a:r>
              <a:rPr lang="en-US" sz="3600" dirty="0"/>
              <a:t>The public’s </a:t>
            </a:r>
            <a:r>
              <a:rPr lang="en-US" sz="3600" b="1" dirty="0"/>
              <a:t>perceptions of and overall satisfaction with interactions </a:t>
            </a:r>
            <a:r>
              <a:rPr lang="en-US" sz="3600" dirty="0"/>
              <a:t>with an agency, product, or service.</a:t>
            </a:r>
            <a:endParaRPr lang="en-US" sz="3600" spc="600" dirty="0"/>
          </a:p>
        </p:txBody>
      </p:sp>
      <p:sp>
        <p:nvSpPr>
          <p:cNvPr id="4" name="Slide Number Placeholder 3">
            <a:extLst>
              <a:ext uri="{FF2B5EF4-FFF2-40B4-BE49-F238E27FC236}">
                <a16:creationId xmlns:a16="http://schemas.microsoft.com/office/drawing/2014/main" id="{D313514A-A854-ACC0-5E61-48DDF7C047B1}"/>
              </a:ext>
            </a:extLst>
          </p:cNvPr>
          <p:cNvSpPr>
            <a:spLocks noGrp="1"/>
          </p:cNvSpPr>
          <p:nvPr>
            <p:ph type="sldNum" sz="quarter" idx="10"/>
          </p:nvPr>
        </p:nvSpPr>
        <p:spPr/>
        <p:txBody>
          <a:bodyPr/>
          <a:lstStyle/>
          <a:p>
            <a:fld id="{9B27D237-6C0D-5549-BE11-2040A22CBC71}" type="slidenum">
              <a:rPr lang="en-US" smtClean="0"/>
              <a:pPr/>
              <a:t>4</a:t>
            </a:fld>
            <a:endParaRPr lang="en-US" dirty="0"/>
          </a:p>
        </p:txBody>
      </p:sp>
    </p:spTree>
    <p:extLst>
      <p:ext uri="{BB962C8B-B14F-4D97-AF65-F5344CB8AC3E}">
        <p14:creationId xmlns:p14="http://schemas.microsoft.com/office/powerpoint/2010/main" val="202734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1A2-4EFB-002B-7805-3A6D14CE2954}"/>
              </a:ext>
            </a:extLst>
          </p:cNvPr>
          <p:cNvSpPr>
            <a:spLocks noGrp="1"/>
          </p:cNvSpPr>
          <p:nvPr>
            <p:ph type="title"/>
          </p:nvPr>
        </p:nvSpPr>
        <p:spPr/>
        <p:txBody>
          <a:bodyPr/>
          <a:lstStyle/>
          <a:p>
            <a:r>
              <a:rPr lang="en-US" dirty="0"/>
              <a:t>Meet Alex</a:t>
            </a:r>
          </a:p>
        </p:txBody>
      </p:sp>
      <p:sp>
        <p:nvSpPr>
          <p:cNvPr id="3" name="Slide Number Placeholder 2">
            <a:extLst>
              <a:ext uri="{FF2B5EF4-FFF2-40B4-BE49-F238E27FC236}">
                <a16:creationId xmlns:a16="http://schemas.microsoft.com/office/drawing/2014/main" id="{4B5FF910-993B-B1AE-384A-17B8EA955E24}"/>
              </a:ext>
            </a:extLst>
          </p:cNvPr>
          <p:cNvSpPr>
            <a:spLocks noGrp="1"/>
          </p:cNvSpPr>
          <p:nvPr>
            <p:ph type="sldNum" sz="quarter" idx="10"/>
          </p:nvPr>
        </p:nvSpPr>
        <p:spPr/>
        <p:txBody>
          <a:bodyPr/>
          <a:lstStyle/>
          <a:p>
            <a:fld id="{9B27D237-6C0D-5549-BE11-2040A22CBC71}" type="slidenum">
              <a:rPr lang="en-US" smtClean="0"/>
              <a:pPr/>
              <a:t>5</a:t>
            </a:fld>
            <a:endParaRPr lang="en-US" dirty="0"/>
          </a:p>
        </p:txBody>
      </p:sp>
      <p:grpSp>
        <p:nvGrpSpPr>
          <p:cNvPr id="4" name="Group 3">
            <a:extLst>
              <a:ext uri="{FF2B5EF4-FFF2-40B4-BE49-F238E27FC236}">
                <a16:creationId xmlns:a16="http://schemas.microsoft.com/office/drawing/2014/main" id="{DC8AB3C9-2C7B-9514-C1B0-35414F877EA6}"/>
              </a:ext>
            </a:extLst>
          </p:cNvPr>
          <p:cNvGrpSpPr/>
          <p:nvPr/>
        </p:nvGrpSpPr>
        <p:grpSpPr>
          <a:xfrm>
            <a:off x="678910" y="2297118"/>
            <a:ext cx="10556977" cy="3236173"/>
            <a:chOff x="1547899" y="2777161"/>
            <a:chExt cx="9040814" cy="2771403"/>
          </a:xfrm>
        </p:grpSpPr>
        <p:pic>
          <p:nvPicPr>
            <p:cNvPr id="5" name="Picture 4" descr="A picture containing dark, light&#10;&#10;Description automatically generated">
              <a:extLst>
                <a:ext uri="{FF2B5EF4-FFF2-40B4-BE49-F238E27FC236}">
                  <a16:creationId xmlns:a16="http://schemas.microsoft.com/office/drawing/2014/main" id="{67920307-CF9C-926C-8D88-54B2E8DE3FCC}"/>
                </a:ext>
              </a:extLst>
            </p:cNvPr>
            <p:cNvPicPr>
              <a:picLocks noChangeAspect="1"/>
            </p:cNvPicPr>
            <p:nvPr/>
          </p:nvPicPr>
          <p:blipFill rotWithShape="1">
            <a:blip r:embed="rId3">
              <a:alphaModFix/>
            </a:blip>
            <a:srcRect l="11484" r="77423" b="1980"/>
            <a:stretch/>
          </p:blipFill>
          <p:spPr>
            <a:xfrm>
              <a:off x="2628900" y="2777162"/>
              <a:ext cx="990600" cy="2613352"/>
            </a:xfrm>
            <a:prstGeom prst="rect">
              <a:avLst/>
            </a:prstGeom>
          </p:spPr>
        </p:pic>
        <p:pic>
          <p:nvPicPr>
            <p:cNvPr id="6" name="Picture 5" descr="A picture containing dark, light&#10;&#10;Description automatically generated">
              <a:extLst>
                <a:ext uri="{FF2B5EF4-FFF2-40B4-BE49-F238E27FC236}">
                  <a16:creationId xmlns:a16="http://schemas.microsoft.com/office/drawing/2014/main" id="{B859BADB-E0C7-5CB0-4DBC-BC52B9B3098F}"/>
                </a:ext>
              </a:extLst>
            </p:cNvPr>
            <p:cNvPicPr>
              <a:picLocks noChangeAspect="1"/>
            </p:cNvPicPr>
            <p:nvPr/>
          </p:nvPicPr>
          <p:blipFill rotWithShape="1">
            <a:blip r:embed="rId3">
              <a:alphaModFix/>
            </a:blip>
            <a:srcRect l="20788" r="62304" b="1980"/>
            <a:stretch/>
          </p:blipFill>
          <p:spPr>
            <a:xfrm>
              <a:off x="3459780" y="2777161"/>
              <a:ext cx="1509856" cy="2613352"/>
            </a:xfrm>
            <a:prstGeom prst="rect">
              <a:avLst/>
            </a:prstGeom>
          </p:spPr>
        </p:pic>
        <p:pic>
          <p:nvPicPr>
            <p:cNvPr id="7" name="Picture 6" descr="A picture containing dark, light&#10;&#10;Description automatically generated">
              <a:extLst>
                <a:ext uri="{FF2B5EF4-FFF2-40B4-BE49-F238E27FC236}">
                  <a16:creationId xmlns:a16="http://schemas.microsoft.com/office/drawing/2014/main" id="{4E128F73-6C3B-7D2D-BB10-1601DED07F1C}"/>
                </a:ext>
              </a:extLst>
            </p:cNvPr>
            <p:cNvPicPr>
              <a:picLocks noChangeAspect="1"/>
            </p:cNvPicPr>
            <p:nvPr/>
          </p:nvPicPr>
          <p:blipFill rotWithShape="1">
            <a:blip r:embed="rId3">
              <a:alphaModFix/>
            </a:blip>
            <a:srcRect l="34062" r="49030" b="-335"/>
            <a:stretch/>
          </p:blipFill>
          <p:spPr>
            <a:xfrm>
              <a:off x="4645114" y="2777161"/>
              <a:ext cx="1509856" cy="2675087"/>
            </a:xfrm>
            <a:prstGeom prst="rect">
              <a:avLst/>
            </a:prstGeom>
          </p:spPr>
        </p:pic>
        <p:pic>
          <p:nvPicPr>
            <p:cNvPr id="8" name="Picture 7" descr="A picture containing dark, light&#10;&#10;Description automatically generated">
              <a:extLst>
                <a:ext uri="{FF2B5EF4-FFF2-40B4-BE49-F238E27FC236}">
                  <a16:creationId xmlns:a16="http://schemas.microsoft.com/office/drawing/2014/main" id="{A37685B0-F4AD-25FC-B6C2-C52CA8C2AE87}"/>
                </a:ext>
              </a:extLst>
            </p:cNvPr>
            <p:cNvPicPr>
              <a:picLocks noChangeAspect="1"/>
            </p:cNvPicPr>
            <p:nvPr/>
          </p:nvPicPr>
          <p:blipFill rotWithShape="1">
            <a:blip r:embed="rId3">
              <a:alphaModFix/>
            </a:blip>
            <a:srcRect l="50309" r="39726" b="-335"/>
            <a:stretch/>
          </p:blipFill>
          <p:spPr>
            <a:xfrm>
              <a:off x="6096000" y="2777161"/>
              <a:ext cx="889850" cy="2675087"/>
            </a:xfrm>
            <a:prstGeom prst="rect">
              <a:avLst/>
            </a:prstGeom>
          </p:spPr>
        </p:pic>
        <p:pic>
          <p:nvPicPr>
            <p:cNvPr id="9" name="Picture 8" descr="A picture containing dark, light&#10;&#10;Description automatically generated">
              <a:extLst>
                <a:ext uri="{FF2B5EF4-FFF2-40B4-BE49-F238E27FC236}">
                  <a16:creationId xmlns:a16="http://schemas.microsoft.com/office/drawing/2014/main" id="{FEC36624-83C3-57A8-DF81-E750C39B0691}"/>
                </a:ext>
              </a:extLst>
            </p:cNvPr>
            <p:cNvPicPr>
              <a:picLocks noChangeAspect="1"/>
            </p:cNvPicPr>
            <p:nvPr/>
          </p:nvPicPr>
          <p:blipFill rotWithShape="1">
            <a:blip r:embed="rId3">
              <a:alphaModFix/>
            </a:blip>
            <a:srcRect l="58629" r="30025" b="1980"/>
            <a:stretch/>
          </p:blipFill>
          <p:spPr>
            <a:xfrm>
              <a:off x="6838950" y="2777162"/>
              <a:ext cx="1013209" cy="2613352"/>
            </a:xfrm>
            <a:prstGeom prst="rect">
              <a:avLst/>
            </a:prstGeom>
          </p:spPr>
        </p:pic>
        <p:pic>
          <p:nvPicPr>
            <p:cNvPr id="10" name="Picture 9" descr="A picture containing dark, light&#10;&#10;Description automatically generated">
              <a:extLst>
                <a:ext uri="{FF2B5EF4-FFF2-40B4-BE49-F238E27FC236}">
                  <a16:creationId xmlns:a16="http://schemas.microsoft.com/office/drawing/2014/main" id="{2168DDDD-0C8A-6171-BF26-4292398A2E97}"/>
                </a:ext>
              </a:extLst>
            </p:cNvPr>
            <p:cNvPicPr>
              <a:picLocks noChangeAspect="1"/>
            </p:cNvPicPr>
            <p:nvPr/>
          </p:nvPicPr>
          <p:blipFill rotWithShape="1">
            <a:blip r:embed="rId3">
              <a:alphaModFix/>
            </a:blip>
            <a:srcRect l="69975" r="14500" b="-3948"/>
            <a:stretch/>
          </p:blipFill>
          <p:spPr>
            <a:xfrm>
              <a:off x="7852158" y="2777161"/>
              <a:ext cx="1386421" cy="2771403"/>
            </a:xfrm>
            <a:prstGeom prst="rect">
              <a:avLst/>
            </a:prstGeom>
          </p:spPr>
        </p:pic>
        <p:pic>
          <p:nvPicPr>
            <p:cNvPr id="11" name="Picture 10" descr="A picture containing dark, light&#10;&#10;Description automatically generated">
              <a:extLst>
                <a:ext uri="{FF2B5EF4-FFF2-40B4-BE49-F238E27FC236}">
                  <a16:creationId xmlns:a16="http://schemas.microsoft.com/office/drawing/2014/main" id="{4E1A4BC9-29A9-83BB-3360-F79CFFE6E7F9}"/>
                </a:ext>
              </a:extLst>
            </p:cNvPr>
            <p:cNvPicPr>
              <a:picLocks noChangeAspect="1"/>
            </p:cNvPicPr>
            <p:nvPr/>
          </p:nvPicPr>
          <p:blipFill rotWithShape="1">
            <a:blip r:embed="rId3">
              <a:alphaModFix/>
            </a:blip>
            <a:srcRect l="85500" r="-619" b="-3948"/>
            <a:stretch/>
          </p:blipFill>
          <p:spPr>
            <a:xfrm>
              <a:off x="9238578" y="2777161"/>
              <a:ext cx="1350135" cy="2771403"/>
            </a:xfrm>
            <a:prstGeom prst="rect">
              <a:avLst/>
            </a:prstGeom>
          </p:spPr>
        </p:pic>
        <p:pic>
          <p:nvPicPr>
            <p:cNvPr id="12" name="Graphic 11" descr="User with solid fill">
              <a:extLst>
                <a:ext uri="{FF2B5EF4-FFF2-40B4-BE49-F238E27FC236}">
                  <a16:creationId xmlns:a16="http://schemas.microsoft.com/office/drawing/2014/main" id="{D9CC0A6E-1A07-099F-99E7-566707514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7899" y="3751560"/>
              <a:ext cx="1300049" cy="1300049"/>
            </a:xfrm>
            <a:prstGeom prst="rect">
              <a:avLst/>
            </a:prstGeom>
          </p:spPr>
        </p:pic>
      </p:grpSp>
    </p:spTree>
    <p:extLst>
      <p:ext uri="{BB962C8B-B14F-4D97-AF65-F5344CB8AC3E}">
        <p14:creationId xmlns:p14="http://schemas.microsoft.com/office/powerpoint/2010/main" val="344557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6DBE-4EF4-ED96-E084-F8B541ABB669}"/>
              </a:ext>
            </a:extLst>
          </p:cNvPr>
          <p:cNvSpPr>
            <a:spLocks noGrp="1"/>
          </p:cNvSpPr>
          <p:nvPr>
            <p:ph type="title"/>
          </p:nvPr>
        </p:nvSpPr>
        <p:spPr/>
        <p:txBody>
          <a:bodyPr/>
          <a:lstStyle/>
          <a:p>
            <a:r>
              <a:rPr lang="en-US" dirty="0"/>
              <a:t>Our VA Customer Experience Journey</a:t>
            </a:r>
          </a:p>
        </p:txBody>
      </p:sp>
      <p:sp>
        <p:nvSpPr>
          <p:cNvPr id="3" name="Content Placeholder 2">
            <a:extLst>
              <a:ext uri="{FF2B5EF4-FFF2-40B4-BE49-F238E27FC236}">
                <a16:creationId xmlns:a16="http://schemas.microsoft.com/office/drawing/2014/main" id="{C63FD94D-711D-073C-8F5C-99AEE9907550}"/>
              </a:ext>
            </a:extLst>
          </p:cNvPr>
          <p:cNvSpPr>
            <a:spLocks noGrp="1"/>
          </p:cNvSpPr>
          <p:nvPr>
            <p:ph idx="1"/>
          </p:nvPr>
        </p:nvSpPr>
        <p:spPr>
          <a:xfrm>
            <a:off x="619594" y="1112580"/>
            <a:ext cx="10952812" cy="810665"/>
          </a:xfrm>
        </p:spPr>
        <p:txBody>
          <a:bodyPr anchor="ctr"/>
          <a:lstStyle/>
          <a:p>
            <a:pPr marL="0" indent="0" algn="ctr">
              <a:buNone/>
            </a:pPr>
            <a:r>
              <a:rPr lang="en-US" sz="1800" dirty="0"/>
              <a:t>Through transformational leadership and dedicated employees, VA committed itself to core values, characteristics and principles that define the organization and how it serves Veterans, their families, caregivers, and survivors.</a:t>
            </a:r>
          </a:p>
        </p:txBody>
      </p:sp>
      <p:sp>
        <p:nvSpPr>
          <p:cNvPr id="4" name="Slide Number Placeholder 3">
            <a:extLst>
              <a:ext uri="{FF2B5EF4-FFF2-40B4-BE49-F238E27FC236}">
                <a16:creationId xmlns:a16="http://schemas.microsoft.com/office/drawing/2014/main" id="{4BC76F85-DE63-3E46-2112-7B4D67A66BE3}"/>
              </a:ext>
            </a:extLst>
          </p:cNvPr>
          <p:cNvSpPr>
            <a:spLocks noGrp="1"/>
          </p:cNvSpPr>
          <p:nvPr>
            <p:ph type="sldNum" sz="quarter" idx="10"/>
          </p:nvPr>
        </p:nvSpPr>
        <p:spPr/>
        <p:txBody>
          <a:bodyPr/>
          <a:lstStyle/>
          <a:p>
            <a:fld id="{9B27D237-6C0D-5549-BE11-2040A22CBC71}" type="slidenum">
              <a:rPr lang="en-US" smtClean="0"/>
              <a:pPr/>
              <a:t>6</a:t>
            </a:fld>
            <a:endParaRPr lang="en-US" dirty="0"/>
          </a:p>
        </p:txBody>
      </p:sp>
      <p:grpSp>
        <p:nvGrpSpPr>
          <p:cNvPr id="96" name="Group 95">
            <a:extLst>
              <a:ext uri="{FF2B5EF4-FFF2-40B4-BE49-F238E27FC236}">
                <a16:creationId xmlns:a16="http://schemas.microsoft.com/office/drawing/2014/main" id="{C7E6C18D-0ABE-D693-BB11-C534B5A490BA}"/>
              </a:ext>
            </a:extLst>
          </p:cNvPr>
          <p:cNvGrpSpPr/>
          <p:nvPr/>
        </p:nvGrpSpPr>
        <p:grpSpPr>
          <a:xfrm>
            <a:off x="973039" y="1991622"/>
            <a:ext cx="10589375" cy="4731308"/>
            <a:chOff x="277917" y="1349697"/>
            <a:chExt cx="12058438" cy="5387682"/>
          </a:xfrm>
        </p:grpSpPr>
        <p:sp>
          <p:nvSpPr>
            <p:cNvPr id="5" name="Text Placeholder 12">
              <a:extLst>
                <a:ext uri="{FF2B5EF4-FFF2-40B4-BE49-F238E27FC236}">
                  <a16:creationId xmlns:a16="http://schemas.microsoft.com/office/drawing/2014/main" id="{E520726E-0BBA-297F-8051-55577CBB5088}"/>
                </a:ext>
              </a:extLst>
            </p:cNvPr>
            <p:cNvSpPr txBox="1">
              <a:spLocks/>
            </p:cNvSpPr>
            <p:nvPr/>
          </p:nvSpPr>
          <p:spPr>
            <a:xfrm>
              <a:off x="493833" y="5433931"/>
              <a:ext cx="1374775"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900" b="1">
                  <a:solidFill>
                    <a:srgbClr val="003F72"/>
                  </a:solidFill>
                  <a:latin typeface="Calibri Light" panose="020F0302020204030204" pitchFamily="34" charset="0"/>
                  <a:cs typeface="Calibri Light" panose="020F0302020204030204" pitchFamily="34" charset="0"/>
                </a:rPr>
                <a:t>ICARE formally introduced </a:t>
              </a:r>
              <a:br>
                <a:rPr lang="en-US" sz="900">
                  <a:solidFill>
                    <a:srgbClr val="003F72"/>
                  </a:solidFill>
                  <a:latin typeface="Calibri Light" panose="020F0302020204030204" pitchFamily="34" charset="0"/>
                  <a:cs typeface="Calibri Light" panose="020F0302020204030204" pitchFamily="34" charset="0"/>
                </a:rPr>
              </a:br>
              <a:r>
                <a:rPr lang="en-US" sz="900">
                  <a:solidFill>
                    <a:srgbClr val="003F72"/>
                  </a:solidFill>
                  <a:latin typeface="Calibri Light" panose="020F0302020204030204" pitchFamily="34" charset="0"/>
                  <a:cs typeface="Calibri Light" panose="020F0302020204030204" pitchFamily="34" charset="0"/>
                </a:rPr>
                <a:t>(6/20/2011)</a:t>
              </a:r>
            </a:p>
          </p:txBody>
        </p:sp>
        <p:sp>
          <p:nvSpPr>
            <p:cNvPr id="6" name="Text Placeholder 13">
              <a:extLst>
                <a:ext uri="{FF2B5EF4-FFF2-40B4-BE49-F238E27FC236}">
                  <a16:creationId xmlns:a16="http://schemas.microsoft.com/office/drawing/2014/main" id="{D6AE7FD9-D1CD-5A99-2EA1-D6398D02F7A6}"/>
                </a:ext>
              </a:extLst>
            </p:cNvPr>
            <p:cNvSpPr txBox="1">
              <a:spLocks/>
            </p:cNvSpPr>
            <p:nvPr/>
          </p:nvSpPr>
          <p:spPr>
            <a:xfrm>
              <a:off x="1600897" y="2865710"/>
              <a:ext cx="1739179" cy="1020502"/>
            </a:xfrm>
            <a:prstGeom prst="rect">
              <a:avLst/>
            </a:prstGeom>
          </p:spPr>
          <p:txBody>
            <a:bodyPr>
              <a:no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900" b="1" dirty="0">
                  <a:solidFill>
                    <a:srgbClr val="003F72"/>
                  </a:solidFill>
                  <a:latin typeface="Calibri Light" panose="020F0302020204030204" pitchFamily="34" charset="0"/>
                  <a:cs typeface="Calibri Light" panose="020F0302020204030204" pitchFamily="34" charset="0"/>
                </a:rPr>
                <a:t>38 C.F.R. amended </a:t>
              </a:r>
              <a:r>
                <a:rPr lang="en-US" sz="900" dirty="0">
                  <a:solidFill>
                    <a:srgbClr val="003F72"/>
                  </a:solidFill>
                  <a:latin typeface="Calibri Light" panose="020F0302020204030204" pitchFamily="34" charset="0"/>
                  <a:cs typeface="Calibri Light" panose="020F0302020204030204" pitchFamily="34" charset="0"/>
                </a:rPr>
                <a:t>to include ICARE Core Values and Characteristics</a:t>
              </a:r>
              <a:br>
                <a:rPr lang="en-US" sz="900" dirty="0">
                  <a:solidFill>
                    <a:srgbClr val="003F72"/>
                  </a:solidFill>
                  <a:latin typeface="Calibri Light" panose="020F0302020204030204" pitchFamily="34" charset="0"/>
                  <a:cs typeface="Calibri Light" panose="020F0302020204030204" pitchFamily="34" charset="0"/>
                </a:rPr>
              </a:br>
              <a:r>
                <a:rPr lang="en-US" sz="900" dirty="0">
                  <a:solidFill>
                    <a:srgbClr val="003F72"/>
                  </a:solidFill>
                  <a:latin typeface="Calibri Light" panose="020F0302020204030204" pitchFamily="34" charset="0"/>
                  <a:cs typeface="Calibri Light" panose="020F0302020204030204" pitchFamily="34" charset="0"/>
                </a:rPr>
                <a:t>§§ 0.600-0.602 (7/13/2012)</a:t>
              </a:r>
            </a:p>
          </p:txBody>
        </p:sp>
        <p:sp>
          <p:nvSpPr>
            <p:cNvPr id="7" name="Text Placeholder 14">
              <a:extLst>
                <a:ext uri="{FF2B5EF4-FFF2-40B4-BE49-F238E27FC236}">
                  <a16:creationId xmlns:a16="http://schemas.microsoft.com/office/drawing/2014/main" id="{E437CC5F-2EE2-3143-4464-08513D672389}"/>
                </a:ext>
              </a:extLst>
            </p:cNvPr>
            <p:cNvSpPr txBox="1">
              <a:spLocks/>
            </p:cNvSpPr>
            <p:nvPr/>
          </p:nvSpPr>
          <p:spPr>
            <a:xfrm>
              <a:off x="3549716" y="3279764"/>
              <a:ext cx="1569788"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b="1">
                  <a:solidFill>
                    <a:srgbClr val="003F72"/>
                  </a:solidFill>
                  <a:latin typeface="Calibri Light" panose="020F0302020204030204" pitchFamily="34" charset="0"/>
                  <a:cs typeface="Calibri Light" panose="020F0302020204030204" pitchFamily="34" charset="0"/>
                </a:rPr>
                <a:t>Phoenix OIG Report released </a:t>
              </a:r>
              <a:r>
                <a:rPr lang="en-US" sz="900">
                  <a:solidFill>
                    <a:srgbClr val="003F72"/>
                  </a:solidFill>
                  <a:latin typeface="Calibri Light" panose="020F0302020204030204" pitchFamily="34" charset="0"/>
                  <a:cs typeface="Calibri Light" panose="020F0302020204030204" pitchFamily="34" charset="0"/>
                </a:rPr>
                <a:t>(8/2014)</a:t>
              </a:r>
            </a:p>
          </p:txBody>
        </p:sp>
        <p:sp>
          <p:nvSpPr>
            <p:cNvPr id="8" name="Text Placeholder 15">
              <a:extLst>
                <a:ext uri="{FF2B5EF4-FFF2-40B4-BE49-F238E27FC236}">
                  <a16:creationId xmlns:a16="http://schemas.microsoft.com/office/drawing/2014/main" id="{DD2AE4E9-E9DB-1BB1-708D-204A49EECB64}"/>
                </a:ext>
              </a:extLst>
            </p:cNvPr>
            <p:cNvSpPr txBox="1">
              <a:spLocks/>
            </p:cNvSpPr>
            <p:nvPr/>
          </p:nvSpPr>
          <p:spPr>
            <a:xfrm>
              <a:off x="2382432" y="6123017"/>
              <a:ext cx="1915287"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b="1">
                  <a:solidFill>
                    <a:srgbClr val="003F72"/>
                  </a:solidFill>
                  <a:latin typeface="Calibri Light" panose="020F0302020204030204" pitchFamily="34" charset="0"/>
                  <a:cs typeface="Calibri Light" panose="020F0302020204030204" pitchFamily="34" charset="0"/>
                </a:rPr>
                <a:t>Veterans Journey Map published</a:t>
              </a:r>
              <a:r>
                <a:rPr lang="en-US" sz="900">
                  <a:solidFill>
                    <a:srgbClr val="003F72"/>
                  </a:solidFill>
                  <a:latin typeface="Calibri Light" panose="020F0302020204030204" pitchFamily="34" charset="0"/>
                  <a:cs typeface="Calibri Light" panose="020F0302020204030204" pitchFamily="34" charset="0"/>
                </a:rPr>
                <a:t> (11/2015))</a:t>
              </a:r>
            </a:p>
          </p:txBody>
        </p:sp>
        <p:sp>
          <p:nvSpPr>
            <p:cNvPr id="9" name="Text Placeholder 16">
              <a:extLst>
                <a:ext uri="{FF2B5EF4-FFF2-40B4-BE49-F238E27FC236}">
                  <a16:creationId xmlns:a16="http://schemas.microsoft.com/office/drawing/2014/main" id="{AF3CF970-14D1-F1A0-6197-E41D82EFE24B}"/>
                </a:ext>
              </a:extLst>
            </p:cNvPr>
            <p:cNvSpPr txBox="1">
              <a:spLocks/>
            </p:cNvSpPr>
            <p:nvPr/>
          </p:nvSpPr>
          <p:spPr>
            <a:xfrm>
              <a:off x="4669972" y="5356574"/>
              <a:ext cx="1481931" cy="614362"/>
            </a:xfrm>
            <a:prstGeom prst="rect">
              <a:avLst/>
            </a:prstGeom>
          </p:spPr>
          <p:txBody>
            <a:bodyPr>
              <a:normAutofit fontScale="925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900" b="1">
                  <a:solidFill>
                    <a:srgbClr val="003F72"/>
                  </a:solidFill>
                  <a:latin typeface="Calibri Light" panose="020F0302020204030204" pitchFamily="34" charset="0"/>
                  <a:cs typeface="Calibri Light" panose="020F0302020204030204" pitchFamily="34" charset="0"/>
                </a:rPr>
                <a:t>MyVA Transformation </a:t>
              </a:r>
              <a:r>
                <a:rPr lang="en-US" sz="900">
                  <a:solidFill>
                    <a:srgbClr val="003F72"/>
                  </a:solidFill>
                  <a:latin typeface="Calibri Light" panose="020F0302020204030204" pitchFamily="34" charset="0"/>
                  <a:cs typeface="Calibri Light" panose="020F0302020204030204" pitchFamily="34" charset="0"/>
                </a:rPr>
                <a:t>to rebuild trust, </a:t>
              </a:r>
              <a:r>
                <a:rPr lang="en-US" sz="900" b="1">
                  <a:solidFill>
                    <a:srgbClr val="003F72"/>
                  </a:solidFill>
                  <a:latin typeface="Calibri Light" panose="020F0302020204030204" pitchFamily="34" charset="0"/>
                  <a:cs typeface="Calibri Light" panose="020F0302020204030204" pitchFamily="34" charset="0"/>
                </a:rPr>
                <a:t>VEO was established.</a:t>
              </a:r>
            </a:p>
          </p:txBody>
        </p:sp>
        <p:sp>
          <p:nvSpPr>
            <p:cNvPr id="10" name="Text Placeholder 17">
              <a:extLst>
                <a:ext uri="{FF2B5EF4-FFF2-40B4-BE49-F238E27FC236}">
                  <a16:creationId xmlns:a16="http://schemas.microsoft.com/office/drawing/2014/main" id="{AAD30064-E891-926C-8915-DC28457626EC}"/>
                </a:ext>
              </a:extLst>
            </p:cNvPr>
            <p:cNvSpPr txBox="1">
              <a:spLocks/>
            </p:cNvSpPr>
            <p:nvPr/>
          </p:nvSpPr>
          <p:spPr>
            <a:xfrm>
              <a:off x="4467627" y="2713897"/>
              <a:ext cx="1147993"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b="1">
                  <a:solidFill>
                    <a:srgbClr val="003F72"/>
                  </a:solidFill>
                </a:rPr>
                <a:t>VSignals Measurement Established </a:t>
              </a:r>
            </a:p>
          </p:txBody>
        </p:sp>
        <p:sp>
          <p:nvSpPr>
            <p:cNvPr id="11" name="Text Placeholder 18">
              <a:extLst>
                <a:ext uri="{FF2B5EF4-FFF2-40B4-BE49-F238E27FC236}">
                  <a16:creationId xmlns:a16="http://schemas.microsoft.com/office/drawing/2014/main" id="{D0BE0A47-74BF-A62E-6240-ACA8E6178176}"/>
                </a:ext>
              </a:extLst>
            </p:cNvPr>
            <p:cNvSpPr txBox="1">
              <a:spLocks/>
            </p:cNvSpPr>
            <p:nvPr/>
          </p:nvSpPr>
          <p:spPr>
            <a:xfrm>
              <a:off x="6611922" y="4670367"/>
              <a:ext cx="1467174"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900" b="1">
                  <a:solidFill>
                    <a:srgbClr val="003F72"/>
                  </a:solidFill>
                </a:rPr>
                <a:t>Human Centered Design Team Established in VEO </a:t>
              </a:r>
            </a:p>
          </p:txBody>
        </p:sp>
        <p:sp>
          <p:nvSpPr>
            <p:cNvPr id="12" name="Text Placeholder 19">
              <a:extLst>
                <a:ext uri="{FF2B5EF4-FFF2-40B4-BE49-F238E27FC236}">
                  <a16:creationId xmlns:a16="http://schemas.microsoft.com/office/drawing/2014/main" id="{5A75C2C8-66A9-B48B-23BB-10D562629F0F}"/>
                </a:ext>
              </a:extLst>
            </p:cNvPr>
            <p:cNvSpPr txBox="1">
              <a:spLocks/>
            </p:cNvSpPr>
            <p:nvPr/>
          </p:nvSpPr>
          <p:spPr>
            <a:xfrm>
              <a:off x="6546404" y="6098482"/>
              <a:ext cx="1389427"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b="1">
                  <a:solidFill>
                    <a:srgbClr val="003F72"/>
                  </a:solidFill>
                  <a:latin typeface="Calibri Light" panose="020F0302020204030204" pitchFamily="34" charset="0"/>
                  <a:cs typeface="Calibri Light" panose="020F0302020204030204" pitchFamily="34" charset="0"/>
                </a:rPr>
                <a:t>Patient Experience Program </a:t>
              </a:r>
              <a:r>
                <a:rPr lang="en-US" sz="900">
                  <a:solidFill>
                    <a:srgbClr val="003F72"/>
                  </a:solidFill>
                  <a:latin typeface="Calibri Light" panose="020F0302020204030204" pitchFamily="34" charset="0"/>
                  <a:cs typeface="Calibri Light" panose="020F0302020204030204" pitchFamily="34" charset="0"/>
                </a:rPr>
                <a:t>launched</a:t>
              </a:r>
              <a:endParaRPr lang="en-US" sz="900"/>
            </a:p>
          </p:txBody>
        </p:sp>
        <p:sp>
          <p:nvSpPr>
            <p:cNvPr id="13" name="Text Placeholder 20">
              <a:extLst>
                <a:ext uri="{FF2B5EF4-FFF2-40B4-BE49-F238E27FC236}">
                  <a16:creationId xmlns:a16="http://schemas.microsoft.com/office/drawing/2014/main" id="{414B0810-5C30-6FC6-A2EC-8B3CAADF8703}"/>
                </a:ext>
              </a:extLst>
            </p:cNvPr>
            <p:cNvSpPr txBox="1">
              <a:spLocks/>
            </p:cNvSpPr>
            <p:nvPr/>
          </p:nvSpPr>
          <p:spPr>
            <a:xfrm>
              <a:off x="6045741" y="2457015"/>
              <a:ext cx="1556956"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900" b="1">
                  <a:solidFill>
                    <a:srgbClr val="003F72"/>
                  </a:solidFill>
                  <a:latin typeface="Calibri Light" panose="020F0302020204030204" pitchFamily="34" charset="0"/>
                  <a:cs typeface="Calibri Light" panose="020F0302020204030204" pitchFamily="34" charset="0"/>
                </a:rPr>
                <a:t>Customer Experience </a:t>
              </a:r>
              <a:br>
                <a:rPr lang="en-US" sz="900" b="1">
                  <a:solidFill>
                    <a:srgbClr val="003F72"/>
                  </a:solidFill>
                  <a:latin typeface="Calibri Light" panose="020F0302020204030204" pitchFamily="34" charset="0"/>
                  <a:cs typeface="Calibri Light" panose="020F0302020204030204" pitchFamily="34" charset="0"/>
                </a:rPr>
              </a:br>
              <a:r>
                <a:rPr lang="en-US" sz="900" b="1">
                  <a:solidFill>
                    <a:srgbClr val="003F72"/>
                  </a:solidFill>
                  <a:latin typeface="Calibri Light" panose="020F0302020204030204" pitchFamily="34" charset="0"/>
                  <a:cs typeface="Calibri Light" panose="020F0302020204030204" pitchFamily="34" charset="0"/>
                </a:rPr>
                <a:t>Prime Directive</a:t>
              </a:r>
            </a:p>
          </p:txBody>
        </p:sp>
        <p:sp>
          <p:nvSpPr>
            <p:cNvPr id="14" name="Text Placeholder 21">
              <a:extLst>
                <a:ext uri="{FF2B5EF4-FFF2-40B4-BE49-F238E27FC236}">
                  <a16:creationId xmlns:a16="http://schemas.microsoft.com/office/drawing/2014/main" id="{F817E253-B7DC-27F4-522B-983606C6F8D3}"/>
                </a:ext>
              </a:extLst>
            </p:cNvPr>
            <p:cNvSpPr txBox="1">
              <a:spLocks/>
            </p:cNvSpPr>
            <p:nvPr/>
          </p:nvSpPr>
          <p:spPr>
            <a:xfrm>
              <a:off x="7532609" y="3083750"/>
              <a:ext cx="1071651" cy="925366"/>
            </a:xfrm>
            <a:prstGeom prst="rect">
              <a:avLst/>
            </a:prstGeom>
          </p:spPr>
          <p:txBody>
            <a:bodyPr>
              <a:normAutofit fontScale="92500" lnSpcReduction="100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a:solidFill>
                    <a:srgbClr val="003F72"/>
                  </a:solidFill>
                  <a:cs typeface="Calibri Light" panose="020F0302020204030204" pitchFamily="34" charset="0"/>
                </a:rPr>
                <a:t>VA/VEO Leads PMA CAP Goal for Improving Customer Experience</a:t>
              </a:r>
            </a:p>
          </p:txBody>
        </p:sp>
        <p:sp>
          <p:nvSpPr>
            <p:cNvPr id="15" name="Text Placeholder 22">
              <a:extLst>
                <a:ext uri="{FF2B5EF4-FFF2-40B4-BE49-F238E27FC236}">
                  <a16:creationId xmlns:a16="http://schemas.microsoft.com/office/drawing/2014/main" id="{1BFA4218-C9B9-09AF-C0F1-DCB1AAD305D2}"/>
                </a:ext>
              </a:extLst>
            </p:cNvPr>
            <p:cNvSpPr txBox="1">
              <a:spLocks/>
            </p:cNvSpPr>
            <p:nvPr/>
          </p:nvSpPr>
          <p:spPr>
            <a:xfrm>
              <a:off x="6253450" y="3367628"/>
              <a:ext cx="1584257" cy="687725"/>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a:solidFill>
                    <a:srgbClr val="003F72"/>
                  </a:solidFill>
                  <a:cs typeface="Calibri Light" panose="020F0302020204030204" pitchFamily="34" charset="0"/>
                </a:rPr>
                <a:t>VA Welcome Kit </a:t>
              </a:r>
              <a:br>
                <a:rPr lang="en-US" sz="900">
                  <a:solidFill>
                    <a:srgbClr val="003F72"/>
                  </a:solidFill>
                  <a:cs typeface="Calibri Light" panose="020F0302020204030204" pitchFamily="34" charset="0"/>
                </a:rPr>
              </a:br>
              <a:r>
                <a:rPr lang="en-US" sz="900">
                  <a:solidFill>
                    <a:srgbClr val="003F72"/>
                  </a:solidFill>
                  <a:cs typeface="Calibri Light" panose="020F0302020204030204" pitchFamily="34" charset="0"/>
                </a:rPr>
                <a:t>published</a:t>
              </a:r>
            </a:p>
          </p:txBody>
        </p:sp>
        <p:sp>
          <p:nvSpPr>
            <p:cNvPr id="16" name="Text Placeholder 23">
              <a:extLst>
                <a:ext uri="{FF2B5EF4-FFF2-40B4-BE49-F238E27FC236}">
                  <a16:creationId xmlns:a16="http://schemas.microsoft.com/office/drawing/2014/main" id="{2645A658-3FBD-F353-E239-B6D0FC528086}"/>
                </a:ext>
              </a:extLst>
            </p:cNvPr>
            <p:cNvSpPr txBox="1">
              <a:spLocks/>
            </p:cNvSpPr>
            <p:nvPr/>
          </p:nvSpPr>
          <p:spPr>
            <a:xfrm>
              <a:off x="8301340" y="5765929"/>
              <a:ext cx="1071651" cy="929980"/>
            </a:xfrm>
            <a:prstGeom prst="rect">
              <a:avLst/>
            </a:prstGeom>
          </p:spPr>
          <p:txBody>
            <a:bodyPr>
              <a:normAutofit fontScale="925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b="1">
                  <a:solidFill>
                    <a:srgbClr val="003F72"/>
                  </a:solidFill>
                  <a:cs typeface="Calibri Light" panose="020F0302020204030204" pitchFamily="34" charset="0"/>
                </a:rPr>
                <a:t>38 C.F.R. § 0.603 added</a:t>
              </a:r>
              <a:r>
                <a:rPr lang="en-US" sz="900">
                  <a:solidFill>
                    <a:srgbClr val="003F72"/>
                  </a:solidFill>
                  <a:cs typeface="Calibri Light" panose="020F0302020204030204" pitchFamily="34" charset="0"/>
                </a:rPr>
                <a:t> to include  CX Principles (5/20/2019)</a:t>
              </a:r>
            </a:p>
          </p:txBody>
        </p:sp>
        <p:sp>
          <p:nvSpPr>
            <p:cNvPr id="17" name="Text Placeholder 24">
              <a:extLst>
                <a:ext uri="{FF2B5EF4-FFF2-40B4-BE49-F238E27FC236}">
                  <a16:creationId xmlns:a16="http://schemas.microsoft.com/office/drawing/2014/main" id="{0E0033D1-9BA6-EEC5-9DB1-3A39D0928090}"/>
                </a:ext>
              </a:extLst>
            </p:cNvPr>
            <p:cNvSpPr txBox="1">
              <a:spLocks/>
            </p:cNvSpPr>
            <p:nvPr/>
          </p:nvSpPr>
          <p:spPr>
            <a:xfrm>
              <a:off x="9648091" y="2227632"/>
              <a:ext cx="1071651" cy="1564076"/>
            </a:xfrm>
            <a:prstGeom prst="rect">
              <a:avLst/>
            </a:prstGeom>
          </p:spPr>
          <p:txBody>
            <a:bodyPr>
              <a:normAutofit fontScale="925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a:buFont typeface="Arial" panose="020B0604020202020204" pitchFamily="34" charset="0"/>
                <a:buChar char="•"/>
              </a:pPr>
              <a:r>
                <a:rPr lang="en-US" sz="900" b="1">
                  <a:solidFill>
                    <a:srgbClr val="003F72"/>
                  </a:solidFill>
                  <a:cs typeface="Calibri Light" panose="020F0302020204030204" pitchFamily="34" charset="0"/>
                </a:rPr>
                <a:t>Employee Experience Journey Map published</a:t>
              </a:r>
            </a:p>
            <a:p>
              <a:pPr marL="2286"/>
              <a:endParaRPr lang="en-US" sz="900" b="1">
                <a:solidFill>
                  <a:srgbClr val="003F72"/>
                </a:solidFill>
                <a:cs typeface="Calibri Light" panose="020F0302020204030204" pitchFamily="34" charset="0"/>
              </a:endParaRPr>
            </a:p>
            <a:p>
              <a:pPr marL="173736" indent="-171450">
                <a:buFont typeface="Arial" panose="020B0604020202020204" pitchFamily="34" charset="0"/>
                <a:buChar char="•"/>
              </a:pPr>
              <a:r>
                <a:rPr lang="en-US" sz="900" b="1">
                  <a:solidFill>
                    <a:srgbClr val="003F72"/>
                  </a:solidFill>
                </a:rPr>
                <a:t>VA Directive 0010</a:t>
              </a:r>
              <a:br>
                <a:rPr lang="en-US" sz="900" b="1">
                  <a:solidFill>
                    <a:srgbClr val="003F72"/>
                  </a:solidFill>
                </a:rPr>
              </a:br>
              <a:r>
                <a:rPr lang="en-US" sz="900" b="1">
                  <a:solidFill>
                    <a:srgbClr val="003F72"/>
                  </a:solidFill>
                </a:rPr>
                <a:t>VA Customer Experience </a:t>
              </a:r>
              <a:endParaRPr lang="en-US" sz="900" b="1" dirty="0">
                <a:solidFill>
                  <a:srgbClr val="003F72"/>
                </a:solidFill>
              </a:endParaRPr>
            </a:p>
          </p:txBody>
        </p:sp>
        <p:sp>
          <p:nvSpPr>
            <p:cNvPr id="18" name="Text Placeholder 25">
              <a:extLst>
                <a:ext uri="{FF2B5EF4-FFF2-40B4-BE49-F238E27FC236}">
                  <a16:creationId xmlns:a16="http://schemas.microsoft.com/office/drawing/2014/main" id="{6A5CF61D-3637-2BD0-D786-6280F4513313}"/>
                </a:ext>
              </a:extLst>
            </p:cNvPr>
            <p:cNvSpPr txBox="1">
              <a:spLocks/>
            </p:cNvSpPr>
            <p:nvPr/>
          </p:nvSpPr>
          <p:spPr>
            <a:xfrm>
              <a:off x="9420447" y="5933546"/>
              <a:ext cx="1071651" cy="614362"/>
            </a:xfrm>
            <a:prstGeom prst="rect">
              <a:avLst/>
            </a:prstGeom>
          </p:spPr>
          <p:txBody>
            <a:bodyPr>
              <a:normAutofit fontScale="92500" lnSpcReduction="100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736" indent="-171450" defTabSz="548640">
                <a:buFont typeface="Arial" panose="020B0604020202020204" pitchFamily="34" charset="0"/>
                <a:buChar char="•"/>
                <a:defRPr/>
              </a:pPr>
              <a:r>
                <a:rPr lang="en-US" sz="900" b="1">
                  <a:solidFill>
                    <a:srgbClr val="003F72"/>
                  </a:solidFill>
                </a:rPr>
                <a:t>ICARE </a:t>
              </a:r>
              <a:r>
                <a:rPr lang="en-US" sz="900" b="1">
                  <a:solidFill>
                    <a:srgbClr val="003F72"/>
                  </a:solidFill>
                  <a:cs typeface="Calibri Light" panose="020F0302020204030204" pitchFamily="34" charset="0"/>
                </a:rPr>
                <a:t>Refresh </a:t>
              </a:r>
              <a:br>
                <a:rPr lang="en-US" sz="900">
                  <a:solidFill>
                    <a:srgbClr val="003F72"/>
                  </a:solidFill>
                  <a:cs typeface="Calibri Light" panose="020F0302020204030204" pitchFamily="34" charset="0"/>
                </a:rPr>
              </a:br>
              <a:r>
                <a:rPr lang="en-US" sz="900">
                  <a:solidFill>
                    <a:srgbClr val="003F72"/>
                  </a:solidFill>
                  <a:cs typeface="Calibri Light" panose="020F0302020204030204" pitchFamily="34" charset="0"/>
                </a:rPr>
                <a:t>“The VA Way”</a:t>
              </a:r>
            </a:p>
          </p:txBody>
        </p:sp>
        <p:cxnSp>
          <p:nvCxnSpPr>
            <p:cNvPr id="19" name="Straight Connector 18">
              <a:extLst>
                <a:ext uri="{FF2B5EF4-FFF2-40B4-BE49-F238E27FC236}">
                  <a16:creationId xmlns:a16="http://schemas.microsoft.com/office/drawing/2014/main" id="{8656FDEA-77BC-8207-A566-39D1FB958A29}"/>
                </a:ext>
              </a:extLst>
            </p:cNvPr>
            <p:cNvCxnSpPr>
              <a:cxnSpLocks/>
            </p:cNvCxnSpPr>
            <p:nvPr/>
          </p:nvCxnSpPr>
          <p:spPr>
            <a:xfrm>
              <a:off x="460797" y="4027046"/>
              <a:ext cx="11061882" cy="0"/>
            </a:xfrm>
            <a:prstGeom prst="line">
              <a:avLst/>
            </a:prstGeom>
            <a:ln w="28575">
              <a:solidFill>
                <a:srgbClr val="003F7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4C6BC6B3-3DD1-A64B-1092-25B9397551D0}"/>
                </a:ext>
              </a:extLst>
            </p:cNvPr>
            <p:cNvSpPr txBox="1">
              <a:spLocks/>
            </p:cNvSpPr>
            <p:nvPr/>
          </p:nvSpPr>
          <p:spPr>
            <a:xfrm>
              <a:off x="10413787" y="4984061"/>
              <a:ext cx="1922568" cy="646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solidFill>
                    <a:srgbClr val="003F72"/>
                  </a:solidFill>
                  <a:latin typeface="Calibri Light" panose="020F0302020204030204" pitchFamily="34" charset="0"/>
                  <a:cs typeface="Calibri Light" panose="020F0302020204030204" pitchFamily="34" charset="0"/>
                </a:rPr>
                <a:t>VA CX Institute </a:t>
              </a:r>
              <a:r>
                <a:rPr lang="en-US" sz="900" b="0">
                  <a:solidFill>
                    <a:srgbClr val="003F72"/>
                  </a:solidFill>
                  <a:latin typeface="Calibri Light" panose="020F0302020204030204" pitchFamily="34" charset="0"/>
                  <a:cs typeface="Calibri Light" panose="020F0302020204030204" pitchFamily="34" charset="0"/>
                </a:rPr>
                <a:t>established</a:t>
              </a:r>
            </a:p>
          </p:txBody>
        </p:sp>
        <p:pic>
          <p:nvPicPr>
            <p:cNvPr id="21" name="Picture 2" descr="I CARE (Integrity, Commitment, Advocacy, Respect, and Excellence) - VA  Providence Healthcare System">
              <a:hlinkClick r:id="rId3"/>
              <a:extLst>
                <a:ext uri="{FF2B5EF4-FFF2-40B4-BE49-F238E27FC236}">
                  <a16:creationId xmlns:a16="http://schemas.microsoft.com/office/drawing/2014/main" id="{35EB38A3-FA1C-429B-1F7B-73B4EE549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560" y="4811716"/>
              <a:ext cx="731520" cy="544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hlinkClick r:id="rId3"/>
              <a:extLst>
                <a:ext uri="{FF2B5EF4-FFF2-40B4-BE49-F238E27FC236}">
                  <a16:creationId xmlns:a16="http://schemas.microsoft.com/office/drawing/2014/main" id="{BC092F83-8DEC-8917-C4C2-DD41C9CABD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7648" y="1968026"/>
              <a:ext cx="542597" cy="8229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 CARE (Integrity, Commitment, Advocacy, Respect, and Excellence) - VA  Providence Healthcare System">
              <a:extLst>
                <a:ext uri="{FF2B5EF4-FFF2-40B4-BE49-F238E27FC236}">
                  <a16:creationId xmlns:a16="http://schemas.microsoft.com/office/drawing/2014/main" id="{BC429B57-C229-01B3-1279-A47CA9D206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0513" y="5335177"/>
              <a:ext cx="731520" cy="5448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XDC 2016 Q&amp;A with The Department of Veterans Affairs (VA)">
              <a:hlinkClick r:id="rId6"/>
              <a:extLst>
                <a:ext uri="{FF2B5EF4-FFF2-40B4-BE49-F238E27FC236}">
                  <a16:creationId xmlns:a16="http://schemas.microsoft.com/office/drawing/2014/main" id="{B3991C96-36D4-DB57-62AB-65F48A8D71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872" y="4425241"/>
              <a:ext cx="2364406" cy="162305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FB8302D9-B865-A63D-C9B2-96A1E8416B47}"/>
                </a:ext>
              </a:extLst>
            </p:cNvPr>
            <p:cNvPicPr>
              <a:picLocks noChangeAspect="1"/>
            </p:cNvPicPr>
            <p:nvPr/>
          </p:nvPicPr>
          <p:blipFill>
            <a:blip r:embed="rId8"/>
            <a:stretch>
              <a:fillRect/>
            </a:stretch>
          </p:blipFill>
          <p:spPr>
            <a:xfrm>
              <a:off x="6687728" y="5540786"/>
              <a:ext cx="1065593" cy="437654"/>
            </a:xfrm>
            <a:prstGeom prst="rect">
              <a:avLst/>
            </a:prstGeom>
            <a:ln w="6350">
              <a:solidFill>
                <a:schemeClr val="bg1"/>
              </a:solidFill>
            </a:ln>
          </p:spPr>
        </p:pic>
        <p:pic>
          <p:nvPicPr>
            <p:cNvPr id="26" name="Picture 25" descr="VEONewsBanner.png">
              <a:extLst>
                <a:ext uri="{FF2B5EF4-FFF2-40B4-BE49-F238E27FC236}">
                  <a16:creationId xmlns:a16="http://schemas.microsoft.com/office/drawing/2014/main" id="{56322F05-A6BE-2514-1BC3-4389A295E8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65" t="15826" b="13344"/>
            <a:stretch/>
          </p:blipFill>
          <p:spPr>
            <a:xfrm>
              <a:off x="4800590" y="4848248"/>
              <a:ext cx="1094644" cy="411480"/>
            </a:xfrm>
            <a:prstGeom prst="rect">
              <a:avLst/>
            </a:prstGeom>
          </p:spPr>
        </p:pic>
        <p:sp>
          <p:nvSpPr>
            <p:cNvPr id="27" name="TextBox 26">
              <a:extLst>
                <a:ext uri="{FF2B5EF4-FFF2-40B4-BE49-F238E27FC236}">
                  <a16:creationId xmlns:a16="http://schemas.microsoft.com/office/drawing/2014/main" id="{0C886DD8-9587-9420-8B8D-6B3DC8F1F71F}"/>
                </a:ext>
              </a:extLst>
            </p:cNvPr>
            <p:cNvSpPr txBox="1"/>
            <p:nvPr/>
          </p:nvSpPr>
          <p:spPr>
            <a:xfrm>
              <a:off x="5213619" y="4844230"/>
              <a:ext cx="758541" cy="415498"/>
            </a:xfrm>
            <a:prstGeom prst="rect">
              <a:avLst/>
            </a:prstGeom>
            <a:noFill/>
          </p:spPr>
          <p:txBody>
            <a:bodyPr wrap="square" rtlCol="0">
              <a:spAutoFit/>
            </a:bodyPr>
            <a:lstStyle/>
            <a:p>
              <a:r>
                <a:rPr lang="en-US" sz="700" b="1">
                  <a:solidFill>
                    <a:srgbClr val="003F72"/>
                  </a:solidFill>
                </a:rPr>
                <a:t>VETERANS</a:t>
              </a:r>
            </a:p>
            <a:p>
              <a:r>
                <a:rPr lang="en-US" sz="700" b="1">
                  <a:solidFill>
                    <a:srgbClr val="003F72"/>
                  </a:solidFill>
                </a:rPr>
                <a:t>EXPERIENCE</a:t>
              </a:r>
              <a:br>
                <a:rPr lang="en-US" sz="700" b="1">
                  <a:solidFill>
                    <a:srgbClr val="003F72"/>
                  </a:solidFill>
                </a:rPr>
              </a:br>
              <a:r>
                <a:rPr lang="en-US" sz="700" b="1">
                  <a:solidFill>
                    <a:srgbClr val="003F72"/>
                  </a:solidFill>
                </a:rPr>
                <a:t>OFFICE</a:t>
              </a:r>
            </a:p>
          </p:txBody>
        </p:sp>
        <p:pic>
          <p:nvPicPr>
            <p:cNvPr id="28" name="Picture 4" descr="42 CFR (Public Health) - Code of Federal Regulations">
              <a:hlinkClick r:id="rId10"/>
              <a:extLst>
                <a:ext uri="{FF2B5EF4-FFF2-40B4-BE49-F238E27FC236}">
                  <a16:creationId xmlns:a16="http://schemas.microsoft.com/office/drawing/2014/main" id="{D4D2168E-8268-AAD7-2EEA-BD0CE9E2346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58257" y="4827483"/>
              <a:ext cx="554486" cy="8229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Department of Veterans Affairs Office of Inspector General Semiannual  Report to Congress April 1 - September 30, 2012">
              <a:hlinkClick r:id="rId12"/>
              <a:extLst>
                <a:ext uri="{FF2B5EF4-FFF2-40B4-BE49-F238E27FC236}">
                  <a16:creationId xmlns:a16="http://schemas.microsoft.com/office/drawing/2014/main" id="{D55CE43E-9B8F-0CD0-4107-699E4B769C8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682" t="11445" r="12307" b="12874"/>
            <a:stretch/>
          </p:blipFill>
          <p:spPr bwMode="auto">
            <a:xfrm>
              <a:off x="3562618" y="2658398"/>
              <a:ext cx="54120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hlinkClick r:id="rId14"/>
              <a:extLst>
                <a:ext uri="{FF2B5EF4-FFF2-40B4-BE49-F238E27FC236}">
                  <a16:creationId xmlns:a16="http://schemas.microsoft.com/office/drawing/2014/main" id="{0D2805A0-C575-3F5A-BD44-CC166AA2F6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43641" y="1810074"/>
              <a:ext cx="798663" cy="5982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xecutive Office of the President of the United States - Wikipedia">
              <a:extLst>
                <a:ext uri="{FF2B5EF4-FFF2-40B4-BE49-F238E27FC236}">
                  <a16:creationId xmlns:a16="http://schemas.microsoft.com/office/drawing/2014/main" id="{4E24885E-835C-D7EB-93BE-9B73B6596D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38751" y="2467295"/>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VA Welcome Kit adds 10 new guides for Veterans and their families - VAntage  Point">
              <a:hlinkClick r:id="rId17"/>
              <a:extLst>
                <a:ext uri="{FF2B5EF4-FFF2-40B4-BE49-F238E27FC236}">
                  <a16:creationId xmlns:a16="http://schemas.microsoft.com/office/drawing/2014/main" id="{5445ABF8-D259-4459-33C1-F05823BFAC1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28475" y="2909623"/>
              <a:ext cx="768096" cy="33796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8A659DAE-6C05-032E-618A-D48C2B9438E9}"/>
                </a:ext>
              </a:extLst>
            </p:cNvPr>
            <p:cNvSpPr/>
            <p:nvPr/>
          </p:nvSpPr>
          <p:spPr>
            <a:xfrm>
              <a:off x="277917" y="4077497"/>
              <a:ext cx="582211" cy="307777"/>
            </a:xfrm>
            <a:prstGeom prst="rect">
              <a:avLst/>
            </a:prstGeom>
          </p:spPr>
          <p:txBody>
            <a:bodyPr wrap="none">
              <a:spAutoFit/>
            </a:bodyPr>
            <a:lstStyle/>
            <a:p>
              <a:r>
                <a:rPr lang="en-US">
                  <a:solidFill>
                    <a:srgbClr val="003F72"/>
                  </a:solidFill>
                </a:rPr>
                <a:t>2011</a:t>
              </a:r>
            </a:p>
          </p:txBody>
        </p:sp>
        <p:sp>
          <p:nvSpPr>
            <p:cNvPr id="34" name="Oval 33">
              <a:extLst>
                <a:ext uri="{FF2B5EF4-FFF2-40B4-BE49-F238E27FC236}">
                  <a16:creationId xmlns:a16="http://schemas.microsoft.com/office/drawing/2014/main" id="{F6981786-F6C7-3551-6165-DA0722919EB0}"/>
                </a:ext>
              </a:extLst>
            </p:cNvPr>
            <p:cNvSpPr/>
            <p:nvPr/>
          </p:nvSpPr>
          <p:spPr>
            <a:xfrm>
              <a:off x="1436158" y="393822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58D0648-43DC-DD29-CD2F-223173D91A31}"/>
                </a:ext>
              </a:extLst>
            </p:cNvPr>
            <p:cNvSpPr/>
            <p:nvPr/>
          </p:nvSpPr>
          <p:spPr>
            <a:xfrm>
              <a:off x="46079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D7B56EF-79FA-18FB-4C78-19C1D30D37F3}"/>
                </a:ext>
              </a:extLst>
            </p:cNvPr>
            <p:cNvSpPr/>
            <p:nvPr/>
          </p:nvSpPr>
          <p:spPr>
            <a:xfrm>
              <a:off x="2434378" y="393740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B6215C1-D4EA-5CBC-EBF4-492C43150653}"/>
                </a:ext>
              </a:extLst>
            </p:cNvPr>
            <p:cNvSpPr/>
            <p:nvPr/>
          </p:nvSpPr>
          <p:spPr>
            <a:xfrm>
              <a:off x="344021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F208EF-BE03-6E14-D5DE-FAD7FF49EADC}"/>
                </a:ext>
              </a:extLst>
            </p:cNvPr>
            <p:cNvSpPr/>
            <p:nvPr/>
          </p:nvSpPr>
          <p:spPr>
            <a:xfrm>
              <a:off x="440795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91BE0B3-035E-81C9-E79B-4F54FEDDB4AE}"/>
                </a:ext>
              </a:extLst>
            </p:cNvPr>
            <p:cNvSpPr/>
            <p:nvPr/>
          </p:nvSpPr>
          <p:spPr>
            <a:xfrm>
              <a:off x="543665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34D68A4-F7A0-4841-B71E-5D6D4D35823D}"/>
                </a:ext>
              </a:extLst>
            </p:cNvPr>
            <p:cNvSpPr/>
            <p:nvPr/>
          </p:nvSpPr>
          <p:spPr>
            <a:xfrm>
              <a:off x="640439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AFA34E6-83D6-0A4E-8F3D-3531AA9AF9D6}"/>
                </a:ext>
              </a:extLst>
            </p:cNvPr>
            <p:cNvSpPr/>
            <p:nvPr/>
          </p:nvSpPr>
          <p:spPr>
            <a:xfrm>
              <a:off x="743309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2F82FAB-B873-AAA8-B1BD-9C5FA7F2E553}"/>
                </a:ext>
              </a:extLst>
            </p:cNvPr>
            <p:cNvSpPr/>
            <p:nvPr/>
          </p:nvSpPr>
          <p:spPr>
            <a:xfrm>
              <a:off x="839321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5B68A3D-742D-783B-7936-331512DBDEEB}"/>
                </a:ext>
              </a:extLst>
            </p:cNvPr>
            <p:cNvSpPr/>
            <p:nvPr/>
          </p:nvSpPr>
          <p:spPr>
            <a:xfrm>
              <a:off x="9362860"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CD9C330-9161-B4EA-F1EE-383E661A6D3F}"/>
                </a:ext>
              </a:extLst>
            </p:cNvPr>
            <p:cNvSpPr/>
            <p:nvPr/>
          </p:nvSpPr>
          <p:spPr>
            <a:xfrm>
              <a:off x="10382038" y="3929786"/>
              <a:ext cx="156232" cy="155993"/>
            </a:xfrm>
            <a:prstGeom prst="ellipse">
              <a:avLst/>
            </a:prstGeom>
            <a:solidFill>
              <a:srgbClr val="003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3D61D73-41D8-80FB-F416-01D75EF98294}"/>
                </a:ext>
              </a:extLst>
            </p:cNvPr>
            <p:cNvSpPr/>
            <p:nvPr/>
          </p:nvSpPr>
          <p:spPr>
            <a:xfrm>
              <a:off x="1234598" y="4077496"/>
              <a:ext cx="582211" cy="307777"/>
            </a:xfrm>
            <a:prstGeom prst="rect">
              <a:avLst/>
            </a:prstGeom>
          </p:spPr>
          <p:txBody>
            <a:bodyPr wrap="none">
              <a:spAutoFit/>
            </a:bodyPr>
            <a:lstStyle/>
            <a:p>
              <a:r>
                <a:rPr lang="en-US">
                  <a:solidFill>
                    <a:srgbClr val="003F72"/>
                  </a:solidFill>
                </a:rPr>
                <a:t>2012</a:t>
              </a:r>
            </a:p>
          </p:txBody>
        </p:sp>
        <p:sp>
          <p:nvSpPr>
            <p:cNvPr id="46" name="Rectangle 45">
              <a:extLst>
                <a:ext uri="{FF2B5EF4-FFF2-40B4-BE49-F238E27FC236}">
                  <a16:creationId xmlns:a16="http://schemas.microsoft.com/office/drawing/2014/main" id="{30C5E61B-F4B6-BF2D-D1D0-57C406EE13F4}"/>
                </a:ext>
              </a:extLst>
            </p:cNvPr>
            <p:cNvSpPr/>
            <p:nvPr/>
          </p:nvSpPr>
          <p:spPr>
            <a:xfrm>
              <a:off x="2201967" y="4077497"/>
              <a:ext cx="582211" cy="307777"/>
            </a:xfrm>
            <a:prstGeom prst="rect">
              <a:avLst/>
            </a:prstGeom>
          </p:spPr>
          <p:txBody>
            <a:bodyPr wrap="none">
              <a:spAutoFit/>
            </a:bodyPr>
            <a:lstStyle/>
            <a:p>
              <a:r>
                <a:rPr lang="en-US">
                  <a:solidFill>
                    <a:srgbClr val="003F72"/>
                  </a:solidFill>
                </a:rPr>
                <a:t>2013</a:t>
              </a:r>
            </a:p>
          </p:txBody>
        </p:sp>
        <p:sp>
          <p:nvSpPr>
            <p:cNvPr id="47" name="Rectangle 46">
              <a:extLst>
                <a:ext uri="{FF2B5EF4-FFF2-40B4-BE49-F238E27FC236}">
                  <a16:creationId xmlns:a16="http://schemas.microsoft.com/office/drawing/2014/main" id="{F19EFBBD-623B-F6EF-ADA4-368BA7A79C4D}"/>
                </a:ext>
              </a:extLst>
            </p:cNvPr>
            <p:cNvSpPr/>
            <p:nvPr/>
          </p:nvSpPr>
          <p:spPr>
            <a:xfrm>
              <a:off x="3243367" y="4077497"/>
              <a:ext cx="582211" cy="307777"/>
            </a:xfrm>
            <a:prstGeom prst="rect">
              <a:avLst/>
            </a:prstGeom>
          </p:spPr>
          <p:txBody>
            <a:bodyPr wrap="none">
              <a:spAutoFit/>
            </a:bodyPr>
            <a:lstStyle/>
            <a:p>
              <a:r>
                <a:rPr lang="en-US">
                  <a:solidFill>
                    <a:srgbClr val="003F72"/>
                  </a:solidFill>
                </a:rPr>
                <a:t>2014</a:t>
              </a:r>
            </a:p>
          </p:txBody>
        </p:sp>
        <p:sp>
          <p:nvSpPr>
            <p:cNvPr id="48" name="Rectangle 47">
              <a:extLst>
                <a:ext uri="{FF2B5EF4-FFF2-40B4-BE49-F238E27FC236}">
                  <a16:creationId xmlns:a16="http://schemas.microsoft.com/office/drawing/2014/main" id="{B877CC58-F2AB-A8D3-4BEF-F2B17562C449}"/>
                </a:ext>
              </a:extLst>
            </p:cNvPr>
            <p:cNvSpPr/>
            <p:nvPr/>
          </p:nvSpPr>
          <p:spPr>
            <a:xfrm>
              <a:off x="4208567" y="4077497"/>
              <a:ext cx="582211" cy="307777"/>
            </a:xfrm>
            <a:prstGeom prst="rect">
              <a:avLst/>
            </a:prstGeom>
          </p:spPr>
          <p:txBody>
            <a:bodyPr wrap="none">
              <a:spAutoFit/>
            </a:bodyPr>
            <a:lstStyle/>
            <a:p>
              <a:r>
                <a:rPr lang="en-US">
                  <a:solidFill>
                    <a:srgbClr val="003F72"/>
                  </a:solidFill>
                </a:rPr>
                <a:t>2015</a:t>
              </a:r>
            </a:p>
          </p:txBody>
        </p:sp>
        <p:sp>
          <p:nvSpPr>
            <p:cNvPr id="49" name="Rectangle 48">
              <a:extLst>
                <a:ext uri="{FF2B5EF4-FFF2-40B4-BE49-F238E27FC236}">
                  <a16:creationId xmlns:a16="http://schemas.microsoft.com/office/drawing/2014/main" id="{00CCD03E-7976-A705-4F68-2D22C254AEA4}"/>
                </a:ext>
              </a:extLst>
            </p:cNvPr>
            <p:cNvSpPr/>
            <p:nvPr/>
          </p:nvSpPr>
          <p:spPr>
            <a:xfrm>
              <a:off x="5269017" y="4077497"/>
              <a:ext cx="582211" cy="307777"/>
            </a:xfrm>
            <a:prstGeom prst="rect">
              <a:avLst/>
            </a:prstGeom>
          </p:spPr>
          <p:txBody>
            <a:bodyPr wrap="none">
              <a:spAutoFit/>
            </a:bodyPr>
            <a:lstStyle/>
            <a:p>
              <a:r>
                <a:rPr lang="en-US">
                  <a:solidFill>
                    <a:srgbClr val="003F72"/>
                  </a:solidFill>
                </a:rPr>
                <a:t>2016</a:t>
              </a:r>
            </a:p>
          </p:txBody>
        </p:sp>
        <p:sp>
          <p:nvSpPr>
            <p:cNvPr id="50" name="Rectangle 49">
              <a:extLst>
                <a:ext uri="{FF2B5EF4-FFF2-40B4-BE49-F238E27FC236}">
                  <a16:creationId xmlns:a16="http://schemas.microsoft.com/office/drawing/2014/main" id="{139275F1-E6A4-64EA-8094-7B4967B37601}"/>
                </a:ext>
              </a:extLst>
            </p:cNvPr>
            <p:cNvSpPr/>
            <p:nvPr/>
          </p:nvSpPr>
          <p:spPr>
            <a:xfrm>
              <a:off x="6183417" y="4077497"/>
              <a:ext cx="582211" cy="307777"/>
            </a:xfrm>
            <a:prstGeom prst="rect">
              <a:avLst/>
            </a:prstGeom>
          </p:spPr>
          <p:txBody>
            <a:bodyPr wrap="none">
              <a:spAutoFit/>
            </a:bodyPr>
            <a:lstStyle/>
            <a:p>
              <a:r>
                <a:rPr lang="en-US">
                  <a:solidFill>
                    <a:srgbClr val="003F72"/>
                  </a:solidFill>
                </a:rPr>
                <a:t>2017</a:t>
              </a:r>
            </a:p>
          </p:txBody>
        </p:sp>
        <p:sp>
          <p:nvSpPr>
            <p:cNvPr id="51" name="Rectangle 50">
              <a:extLst>
                <a:ext uri="{FF2B5EF4-FFF2-40B4-BE49-F238E27FC236}">
                  <a16:creationId xmlns:a16="http://schemas.microsoft.com/office/drawing/2014/main" id="{BDC17658-1383-E48C-466B-B64F68B65AD9}"/>
                </a:ext>
              </a:extLst>
            </p:cNvPr>
            <p:cNvSpPr/>
            <p:nvPr/>
          </p:nvSpPr>
          <p:spPr>
            <a:xfrm>
              <a:off x="7224817" y="4077497"/>
              <a:ext cx="582211" cy="307777"/>
            </a:xfrm>
            <a:prstGeom prst="rect">
              <a:avLst/>
            </a:prstGeom>
          </p:spPr>
          <p:txBody>
            <a:bodyPr wrap="none">
              <a:spAutoFit/>
            </a:bodyPr>
            <a:lstStyle/>
            <a:p>
              <a:r>
                <a:rPr lang="en-US">
                  <a:solidFill>
                    <a:srgbClr val="003F72"/>
                  </a:solidFill>
                </a:rPr>
                <a:t>2018</a:t>
              </a:r>
            </a:p>
          </p:txBody>
        </p:sp>
        <p:sp>
          <p:nvSpPr>
            <p:cNvPr id="52" name="Rectangle 51">
              <a:extLst>
                <a:ext uri="{FF2B5EF4-FFF2-40B4-BE49-F238E27FC236}">
                  <a16:creationId xmlns:a16="http://schemas.microsoft.com/office/drawing/2014/main" id="{5AC95F26-3A8B-0281-3AF6-F9EDF491DC70}"/>
                </a:ext>
              </a:extLst>
            </p:cNvPr>
            <p:cNvSpPr/>
            <p:nvPr/>
          </p:nvSpPr>
          <p:spPr>
            <a:xfrm>
              <a:off x="8196367" y="4077497"/>
              <a:ext cx="582211" cy="307777"/>
            </a:xfrm>
            <a:prstGeom prst="rect">
              <a:avLst/>
            </a:prstGeom>
          </p:spPr>
          <p:txBody>
            <a:bodyPr wrap="none">
              <a:spAutoFit/>
            </a:bodyPr>
            <a:lstStyle/>
            <a:p>
              <a:r>
                <a:rPr lang="en-US">
                  <a:solidFill>
                    <a:srgbClr val="003F72"/>
                  </a:solidFill>
                </a:rPr>
                <a:t>2019</a:t>
              </a:r>
            </a:p>
          </p:txBody>
        </p:sp>
        <p:sp>
          <p:nvSpPr>
            <p:cNvPr id="53" name="Rectangle 52">
              <a:extLst>
                <a:ext uri="{FF2B5EF4-FFF2-40B4-BE49-F238E27FC236}">
                  <a16:creationId xmlns:a16="http://schemas.microsoft.com/office/drawing/2014/main" id="{4C6D943A-4A9A-CA09-7528-EBD497DFF506}"/>
                </a:ext>
              </a:extLst>
            </p:cNvPr>
            <p:cNvSpPr/>
            <p:nvPr/>
          </p:nvSpPr>
          <p:spPr>
            <a:xfrm>
              <a:off x="9166329" y="4077497"/>
              <a:ext cx="582211" cy="307777"/>
            </a:xfrm>
            <a:prstGeom prst="rect">
              <a:avLst/>
            </a:prstGeom>
          </p:spPr>
          <p:txBody>
            <a:bodyPr wrap="none">
              <a:spAutoFit/>
            </a:bodyPr>
            <a:lstStyle/>
            <a:p>
              <a:r>
                <a:rPr lang="en-US">
                  <a:solidFill>
                    <a:srgbClr val="003F72"/>
                  </a:solidFill>
                </a:rPr>
                <a:t>2020</a:t>
              </a:r>
            </a:p>
          </p:txBody>
        </p:sp>
        <p:sp>
          <p:nvSpPr>
            <p:cNvPr id="54" name="Rectangle 53">
              <a:extLst>
                <a:ext uri="{FF2B5EF4-FFF2-40B4-BE49-F238E27FC236}">
                  <a16:creationId xmlns:a16="http://schemas.microsoft.com/office/drawing/2014/main" id="{553CCA03-7F9E-F2AF-F68B-41F5FE3FDBF7}"/>
                </a:ext>
              </a:extLst>
            </p:cNvPr>
            <p:cNvSpPr/>
            <p:nvPr/>
          </p:nvSpPr>
          <p:spPr>
            <a:xfrm>
              <a:off x="10183917" y="4077497"/>
              <a:ext cx="582211" cy="307777"/>
            </a:xfrm>
            <a:prstGeom prst="rect">
              <a:avLst/>
            </a:prstGeom>
          </p:spPr>
          <p:txBody>
            <a:bodyPr wrap="none">
              <a:spAutoFit/>
            </a:bodyPr>
            <a:lstStyle/>
            <a:p>
              <a:r>
                <a:rPr lang="en-US">
                  <a:solidFill>
                    <a:srgbClr val="003F72"/>
                  </a:solidFill>
                </a:rPr>
                <a:t>2021</a:t>
              </a:r>
            </a:p>
          </p:txBody>
        </p:sp>
        <p:cxnSp>
          <p:nvCxnSpPr>
            <p:cNvPr id="55" name="Straight Connector 54">
              <a:extLst>
                <a:ext uri="{FF2B5EF4-FFF2-40B4-BE49-F238E27FC236}">
                  <a16:creationId xmlns:a16="http://schemas.microsoft.com/office/drawing/2014/main" id="{1263FB84-C6DC-E658-1B72-3C12E366F63D}"/>
                </a:ext>
              </a:extLst>
            </p:cNvPr>
            <p:cNvCxnSpPr/>
            <p:nvPr/>
          </p:nvCxnSpPr>
          <p:spPr>
            <a:xfrm>
              <a:off x="1016320" y="4027046"/>
              <a:ext cx="0" cy="727874"/>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9EF48E4-2A61-6E45-D698-33FC777CE940}"/>
                </a:ext>
              </a:extLst>
            </p:cNvPr>
            <p:cNvCxnSpPr>
              <a:cxnSpLocks/>
            </p:cNvCxnSpPr>
            <p:nvPr/>
          </p:nvCxnSpPr>
          <p:spPr>
            <a:xfrm>
              <a:off x="1508244" y="2608634"/>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4C71E6-F440-17F6-D270-BDBDD8A7D132}"/>
                </a:ext>
              </a:extLst>
            </p:cNvPr>
            <p:cNvCxnSpPr>
              <a:cxnSpLocks/>
            </p:cNvCxnSpPr>
            <p:nvPr/>
          </p:nvCxnSpPr>
          <p:spPr>
            <a:xfrm>
              <a:off x="1508244" y="2608634"/>
              <a:ext cx="5219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F6883272-2010-2440-387F-CBC4C39C7213}"/>
                </a:ext>
              </a:extLst>
            </p:cNvPr>
            <p:cNvGrpSpPr/>
            <p:nvPr/>
          </p:nvGrpSpPr>
          <p:grpSpPr>
            <a:xfrm>
              <a:off x="3481918" y="3026874"/>
              <a:ext cx="59106" cy="822960"/>
              <a:chOff x="3515278" y="2917705"/>
              <a:chExt cx="52193" cy="1213229"/>
            </a:xfrm>
          </p:grpSpPr>
          <p:cxnSp>
            <p:nvCxnSpPr>
              <p:cNvPr id="59" name="Straight Connector 58">
                <a:extLst>
                  <a:ext uri="{FF2B5EF4-FFF2-40B4-BE49-F238E27FC236}">
                    <a16:creationId xmlns:a16="http://schemas.microsoft.com/office/drawing/2014/main" id="{BD7A3974-4E81-1448-CE7A-2892D7FE1B03}"/>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317F835-F4A0-3384-63FB-9F4F3DB80685}"/>
                  </a:ext>
                </a:extLst>
              </p:cNvPr>
              <p:cNvCxnSpPr>
                <a:cxnSpLocks/>
              </p:cNvCxnSpPr>
              <p:nvPr/>
            </p:nvCxnSpPr>
            <p:spPr>
              <a:xfrm>
                <a:off x="3515278" y="2917705"/>
                <a:ext cx="52193" cy="0"/>
              </a:xfrm>
              <a:prstGeom prst="line">
                <a:avLst/>
              </a:prstGeom>
              <a:ln>
                <a:solidFill>
                  <a:srgbClr val="003F71"/>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C5FEE3EE-6384-36FB-267E-D6C4573520A5}"/>
                </a:ext>
              </a:extLst>
            </p:cNvPr>
            <p:cNvSpPr/>
            <p:nvPr/>
          </p:nvSpPr>
          <p:spPr>
            <a:xfrm>
              <a:off x="4782306" y="4762917"/>
              <a:ext cx="1237493" cy="54132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1825D2-8A55-9F0D-44F2-5701394805EB}"/>
                </a:ext>
              </a:extLst>
            </p:cNvPr>
            <p:cNvSpPr/>
            <p:nvPr/>
          </p:nvSpPr>
          <p:spPr>
            <a:xfrm>
              <a:off x="4634051" y="2841433"/>
              <a:ext cx="756453" cy="54132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6197F84A-953E-967B-98FE-D7A2B5E1E19D}"/>
                </a:ext>
              </a:extLst>
            </p:cNvPr>
            <p:cNvGrpSpPr/>
            <p:nvPr/>
          </p:nvGrpSpPr>
          <p:grpSpPr>
            <a:xfrm rot="10800000">
              <a:off x="4438075" y="4364330"/>
              <a:ext cx="59106" cy="1504974"/>
              <a:chOff x="3515278" y="2917705"/>
              <a:chExt cx="52193" cy="1213229"/>
            </a:xfrm>
          </p:grpSpPr>
          <p:cxnSp>
            <p:nvCxnSpPr>
              <p:cNvPr id="64" name="Straight Connector 63">
                <a:extLst>
                  <a:ext uri="{FF2B5EF4-FFF2-40B4-BE49-F238E27FC236}">
                    <a16:creationId xmlns:a16="http://schemas.microsoft.com/office/drawing/2014/main" id="{21E4A658-BF8F-A85E-80BD-5C6A63A3F80B}"/>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15A1791-62A1-431F-B844-FE06D611A34B}"/>
                  </a:ext>
                </a:extLst>
              </p:cNvPr>
              <p:cNvCxnSpPr>
                <a:cxnSpLocks/>
              </p:cNvCxnSpPr>
              <p:nvPr/>
            </p:nvCxnSpPr>
            <p:spPr>
              <a:xfrm>
                <a:off x="3515278" y="2917705"/>
                <a:ext cx="52193" cy="0"/>
              </a:xfrm>
              <a:prstGeom prst="line">
                <a:avLst/>
              </a:prstGeom>
              <a:ln>
                <a:solidFill>
                  <a:srgbClr val="003F71"/>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C14F42C9-B1E7-1B59-06A9-CD010290B2B6}"/>
                </a:ext>
              </a:extLst>
            </p:cNvPr>
            <p:cNvCxnSpPr>
              <a:cxnSpLocks/>
            </p:cNvCxnSpPr>
            <p:nvPr/>
          </p:nvCxnSpPr>
          <p:spPr>
            <a:xfrm>
              <a:off x="6478268" y="4892490"/>
              <a:ext cx="16479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1D89693-BFE5-554B-F283-09D54168A90F}"/>
                </a:ext>
              </a:extLst>
            </p:cNvPr>
            <p:cNvSpPr/>
            <p:nvPr/>
          </p:nvSpPr>
          <p:spPr>
            <a:xfrm>
              <a:off x="6685117" y="4671242"/>
              <a:ext cx="1008894" cy="54132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198E421A-AC86-D656-25CD-FDEE80A1B081}"/>
                </a:ext>
              </a:extLst>
            </p:cNvPr>
            <p:cNvGrpSpPr/>
            <p:nvPr/>
          </p:nvGrpSpPr>
          <p:grpSpPr>
            <a:xfrm rot="10800000" flipH="1">
              <a:off x="6478269" y="4364330"/>
              <a:ext cx="131941" cy="1504974"/>
              <a:chOff x="3515278" y="2917705"/>
              <a:chExt cx="52193" cy="1213229"/>
            </a:xfrm>
          </p:grpSpPr>
          <p:cxnSp>
            <p:nvCxnSpPr>
              <p:cNvPr id="69" name="Straight Connector 68">
                <a:extLst>
                  <a:ext uri="{FF2B5EF4-FFF2-40B4-BE49-F238E27FC236}">
                    <a16:creationId xmlns:a16="http://schemas.microsoft.com/office/drawing/2014/main" id="{91565BA1-5DDD-BF6C-D83C-4FF9DBD1A171}"/>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1884890-979C-0C1C-2D02-21760B070910}"/>
                  </a:ext>
                </a:extLst>
              </p:cNvPr>
              <p:cNvCxnSpPr>
                <a:cxnSpLocks/>
              </p:cNvCxnSpPr>
              <p:nvPr/>
            </p:nvCxnSpPr>
            <p:spPr>
              <a:xfrm>
                <a:off x="3515278" y="2917705"/>
                <a:ext cx="52193" cy="0"/>
              </a:xfrm>
              <a:prstGeom prst="line">
                <a:avLst/>
              </a:prstGeom>
              <a:ln>
                <a:solidFill>
                  <a:srgbClr val="003F71"/>
                </a:solidFill>
                <a:prstDash val="sysDash"/>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D2990789-7D61-D4E0-6490-1C5715EBEBFE}"/>
                </a:ext>
              </a:extLst>
            </p:cNvPr>
            <p:cNvCxnSpPr>
              <a:cxnSpLocks/>
            </p:cNvCxnSpPr>
            <p:nvPr/>
          </p:nvCxnSpPr>
          <p:spPr>
            <a:xfrm>
              <a:off x="4520367" y="4962340"/>
              <a:ext cx="21673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B833D14B-5CB5-8EFA-7AF0-1762C38F4714}"/>
                </a:ext>
              </a:extLst>
            </p:cNvPr>
            <p:cNvGrpSpPr/>
            <p:nvPr/>
          </p:nvGrpSpPr>
          <p:grpSpPr>
            <a:xfrm flipH="1">
              <a:off x="5455592" y="3024019"/>
              <a:ext cx="62721" cy="822960"/>
              <a:chOff x="3515278" y="2917705"/>
              <a:chExt cx="52193" cy="1213229"/>
            </a:xfrm>
          </p:grpSpPr>
          <p:cxnSp>
            <p:nvCxnSpPr>
              <p:cNvPr id="73" name="Straight Connector 72">
                <a:extLst>
                  <a:ext uri="{FF2B5EF4-FFF2-40B4-BE49-F238E27FC236}">
                    <a16:creationId xmlns:a16="http://schemas.microsoft.com/office/drawing/2014/main" id="{6581432D-3DF7-C9E9-425D-8C570524E252}"/>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D292D83-8786-65D7-3F22-691F91428089}"/>
                  </a:ext>
                </a:extLst>
              </p:cNvPr>
              <p:cNvCxnSpPr>
                <a:cxnSpLocks/>
              </p:cNvCxnSpPr>
              <p:nvPr/>
            </p:nvCxnSpPr>
            <p:spPr>
              <a:xfrm>
                <a:off x="3515278" y="2917705"/>
                <a:ext cx="52193" cy="0"/>
              </a:xfrm>
              <a:prstGeom prst="line">
                <a:avLst/>
              </a:prstGeom>
              <a:ln>
                <a:solidFill>
                  <a:srgbClr val="003F71"/>
                </a:solidFill>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0264C705-48F9-FA27-612F-C40B14FD6677}"/>
                </a:ext>
              </a:extLst>
            </p:cNvPr>
            <p:cNvSpPr/>
            <p:nvPr/>
          </p:nvSpPr>
          <p:spPr>
            <a:xfrm>
              <a:off x="9696147" y="3001929"/>
              <a:ext cx="756453" cy="65899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C26FB04-F5D5-854D-7EBE-1EC198EAE22C}"/>
                </a:ext>
              </a:extLst>
            </p:cNvPr>
            <p:cNvSpPr/>
            <p:nvPr/>
          </p:nvSpPr>
          <p:spPr>
            <a:xfrm>
              <a:off x="9696147" y="2255514"/>
              <a:ext cx="756453" cy="65899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688F61B6-453B-A273-E82F-FB91F33AF7EA}"/>
                </a:ext>
              </a:extLst>
            </p:cNvPr>
            <p:cNvGrpSpPr/>
            <p:nvPr/>
          </p:nvGrpSpPr>
          <p:grpSpPr>
            <a:xfrm flipH="1">
              <a:off x="7327932" y="1952563"/>
              <a:ext cx="112945" cy="1882291"/>
              <a:chOff x="3515277" y="2917705"/>
              <a:chExt cx="93987" cy="1213229"/>
            </a:xfrm>
          </p:grpSpPr>
          <p:cxnSp>
            <p:nvCxnSpPr>
              <p:cNvPr id="78" name="Straight Connector 77">
                <a:extLst>
                  <a:ext uri="{FF2B5EF4-FFF2-40B4-BE49-F238E27FC236}">
                    <a16:creationId xmlns:a16="http://schemas.microsoft.com/office/drawing/2014/main" id="{B09E1443-AD19-04AF-BC9B-69670984FE2F}"/>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75ED7D-D6A9-F4B1-6C4D-FAF3185B9970}"/>
                  </a:ext>
                </a:extLst>
              </p:cNvPr>
              <p:cNvCxnSpPr>
                <a:cxnSpLocks/>
              </p:cNvCxnSpPr>
              <p:nvPr/>
            </p:nvCxnSpPr>
            <p:spPr>
              <a:xfrm>
                <a:off x="3515277" y="2917705"/>
                <a:ext cx="93987" cy="0"/>
              </a:xfrm>
              <a:prstGeom prst="line">
                <a:avLst/>
              </a:prstGeom>
              <a:ln>
                <a:solidFill>
                  <a:srgbClr val="003F71"/>
                </a:solidFill>
                <a:prstDash val="sysDash"/>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DF989B55-34F7-91FA-6F96-C798E90CA668}"/>
                </a:ext>
              </a:extLst>
            </p:cNvPr>
            <p:cNvCxnSpPr>
              <a:cxnSpLocks/>
            </p:cNvCxnSpPr>
            <p:nvPr/>
          </p:nvCxnSpPr>
          <p:spPr>
            <a:xfrm>
              <a:off x="7327917" y="3022432"/>
              <a:ext cx="98272" cy="15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0A2B408-B8FD-D4AF-F8B2-49CADE8DC4C6}"/>
                </a:ext>
              </a:extLst>
            </p:cNvPr>
            <p:cNvCxnSpPr>
              <a:cxnSpLocks/>
            </p:cNvCxnSpPr>
            <p:nvPr/>
          </p:nvCxnSpPr>
          <p:spPr>
            <a:xfrm>
              <a:off x="7479345" y="2736889"/>
              <a:ext cx="98272" cy="15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82" name="Picture 81" descr="A picture containing icon&#10;&#10;Description automatically generated">
              <a:extLst>
                <a:ext uri="{FF2B5EF4-FFF2-40B4-BE49-F238E27FC236}">
                  <a16:creationId xmlns:a16="http://schemas.microsoft.com/office/drawing/2014/main" id="{DAFC0292-D43F-D2DA-626F-FD848D8902F9}"/>
                </a:ext>
              </a:extLst>
            </p:cNvPr>
            <p:cNvPicPr>
              <a:picLocks noChangeAspect="1"/>
            </p:cNvPicPr>
            <p:nvPr/>
          </p:nvPicPr>
          <p:blipFill>
            <a:blip r:embed="rId19"/>
            <a:stretch>
              <a:fillRect/>
            </a:stretch>
          </p:blipFill>
          <p:spPr>
            <a:xfrm>
              <a:off x="10570550" y="4508974"/>
              <a:ext cx="1372939" cy="412030"/>
            </a:xfrm>
            <a:prstGeom prst="rect">
              <a:avLst/>
            </a:prstGeom>
          </p:spPr>
        </p:pic>
        <p:grpSp>
          <p:nvGrpSpPr>
            <p:cNvPr id="83" name="Group 82">
              <a:extLst>
                <a:ext uri="{FF2B5EF4-FFF2-40B4-BE49-F238E27FC236}">
                  <a16:creationId xmlns:a16="http://schemas.microsoft.com/office/drawing/2014/main" id="{3AC49958-6FE9-37D3-AA4D-18034B0D450F}"/>
                </a:ext>
              </a:extLst>
            </p:cNvPr>
            <p:cNvGrpSpPr/>
            <p:nvPr/>
          </p:nvGrpSpPr>
          <p:grpSpPr>
            <a:xfrm rot="10800000" flipH="1">
              <a:off x="8452079" y="4358380"/>
              <a:ext cx="59310" cy="901348"/>
              <a:chOff x="3515278" y="2917705"/>
              <a:chExt cx="52193" cy="1213229"/>
            </a:xfrm>
          </p:grpSpPr>
          <p:cxnSp>
            <p:nvCxnSpPr>
              <p:cNvPr id="84" name="Straight Connector 83">
                <a:extLst>
                  <a:ext uri="{FF2B5EF4-FFF2-40B4-BE49-F238E27FC236}">
                    <a16:creationId xmlns:a16="http://schemas.microsoft.com/office/drawing/2014/main" id="{3044A7CA-14F9-2836-5359-89ED296B82EE}"/>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BD8912-A6A6-82BA-BCA8-DBDBA014D93C}"/>
                  </a:ext>
                </a:extLst>
              </p:cNvPr>
              <p:cNvCxnSpPr>
                <a:cxnSpLocks/>
              </p:cNvCxnSpPr>
              <p:nvPr/>
            </p:nvCxnSpPr>
            <p:spPr>
              <a:xfrm>
                <a:off x="3515278" y="2917705"/>
                <a:ext cx="52193" cy="0"/>
              </a:xfrm>
              <a:prstGeom prst="line">
                <a:avLst/>
              </a:prstGeom>
              <a:ln>
                <a:solidFill>
                  <a:srgbClr val="003F71"/>
                </a:solidFill>
                <a:prstDash val="sysDash"/>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A6557291-EF28-3547-AFA7-2C5B39964963}"/>
                </a:ext>
              </a:extLst>
            </p:cNvPr>
            <p:cNvSpPr/>
            <p:nvPr/>
          </p:nvSpPr>
          <p:spPr>
            <a:xfrm>
              <a:off x="10532068" y="4435724"/>
              <a:ext cx="1481797" cy="54132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3403C849-53B6-3D2E-2DB7-368E960B0DDA}"/>
                </a:ext>
              </a:extLst>
            </p:cNvPr>
            <p:cNvGrpSpPr/>
            <p:nvPr/>
          </p:nvGrpSpPr>
          <p:grpSpPr>
            <a:xfrm>
              <a:off x="9450258" y="2017000"/>
              <a:ext cx="298279" cy="1870200"/>
              <a:chOff x="3515277" y="2917705"/>
              <a:chExt cx="93987" cy="1213229"/>
            </a:xfrm>
          </p:grpSpPr>
          <p:cxnSp>
            <p:nvCxnSpPr>
              <p:cNvPr id="88" name="Straight Connector 87">
                <a:extLst>
                  <a:ext uri="{FF2B5EF4-FFF2-40B4-BE49-F238E27FC236}">
                    <a16:creationId xmlns:a16="http://schemas.microsoft.com/office/drawing/2014/main" id="{DF1D5150-1810-84B7-5F1E-F4102ED95FBF}"/>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C6B1C01-B80D-B6CA-0F04-D1BE32705218}"/>
                  </a:ext>
                </a:extLst>
              </p:cNvPr>
              <p:cNvCxnSpPr>
                <a:cxnSpLocks/>
              </p:cNvCxnSpPr>
              <p:nvPr/>
            </p:nvCxnSpPr>
            <p:spPr>
              <a:xfrm>
                <a:off x="3515277" y="2917705"/>
                <a:ext cx="93987" cy="0"/>
              </a:xfrm>
              <a:prstGeom prst="line">
                <a:avLst/>
              </a:prstGeom>
              <a:ln>
                <a:solidFill>
                  <a:srgbClr val="003F71"/>
                </a:solidFill>
                <a:prstDash val="sysDash"/>
              </a:ln>
            </p:spPr>
            <p:style>
              <a:lnRef idx="1">
                <a:schemeClr val="accent1"/>
              </a:lnRef>
              <a:fillRef idx="0">
                <a:schemeClr val="accent1"/>
              </a:fillRef>
              <a:effectRef idx="0">
                <a:schemeClr val="accent1"/>
              </a:effectRef>
              <a:fontRef idx="minor">
                <a:schemeClr val="tx1"/>
              </a:fontRef>
            </p:style>
          </p:cxnSp>
        </p:grpSp>
        <p:cxnSp>
          <p:nvCxnSpPr>
            <p:cNvPr id="90" name="Straight Connector 89">
              <a:extLst>
                <a:ext uri="{FF2B5EF4-FFF2-40B4-BE49-F238E27FC236}">
                  <a16:creationId xmlns:a16="http://schemas.microsoft.com/office/drawing/2014/main" id="{310C74B6-86F9-C3D4-031B-1069EBB01334}"/>
                </a:ext>
              </a:extLst>
            </p:cNvPr>
            <p:cNvCxnSpPr>
              <a:cxnSpLocks/>
            </p:cNvCxnSpPr>
            <p:nvPr/>
          </p:nvCxnSpPr>
          <p:spPr>
            <a:xfrm>
              <a:off x="9461039" y="3268626"/>
              <a:ext cx="16179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CC06C645-6E8D-8FFD-2B66-575B20E15BB7}"/>
                </a:ext>
              </a:extLst>
            </p:cNvPr>
            <p:cNvGrpSpPr/>
            <p:nvPr/>
          </p:nvGrpSpPr>
          <p:grpSpPr>
            <a:xfrm rot="10800000">
              <a:off x="10368067" y="4387744"/>
              <a:ext cx="57815" cy="1298495"/>
              <a:chOff x="3515278" y="2917705"/>
              <a:chExt cx="52193" cy="1213229"/>
            </a:xfrm>
          </p:grpSpPr>
          <p:cxnSp>
            <p:nvCxnSpPr>
              <p:cNvPr id="92" name="Straight Connector 91">
                <a:extLst>
                  <a:ext uri="{FF2B5EF4-FFF2-40B4-BE49-F238E27FC236}">
                    <a16:creationId xmlns:a16="http://schemas.microsoft.com/office/drawing/2014/main" id="{84DE8B4F-DE36-6ADD-FA55-E5C197615582}"/>
                  </a:ext>
                </a:extLst>
              </p:cNvPr>
              <p:cNvCxnSpPr>
                <a:cxnSpLocks/>
              </p:cNvCxnSpPr>
              <p:nvPr/>
            </p:nvCxnSpPr>
            <p:spPr>
              <a:xfrm>
                <a:off x="3515278" y="2917705"/>
                <a:ext cx="0" cy="1213229"/>
              </a:xfrm>
              <a:prstGeom prst="line">
                <a:avLst/>
              </a:prstGeom>
              <a:ln w="9525">
                <a:solidFill>
                  <a:srgbClr val="003F7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D49915A-ADC3-EA04-E75D-352A7E0E4C43}"/>
                  </a:ext>
                </a:extLst>
              </p:cNvPr>
              <p:cNvCxnSpPr>
                <a:cxnSpLocks/>
              </p:cNvCxnSpPr>
              <p:nvPr/>
            </p:nvCxnSpPr>
            <p:spPr>
              <a:xfrm>
                <a:off x="3515278" y="2917705"/>
                <a:ext cx="52193" cy="0"/>
              </a:xfrm>
              <a:prstGeom prst="line">
                <a:avLst/>
              </a:prstGeom>
              <a:ln>
                <a:solidFill>
                  <a:srgbClr val="003F71"/>
                </a:solidFill>
                <a:prstDash val="sysDash"/>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C1971DD9-F895-0ACD-BCEE-4E286E977B59}"/>
                </a:ext>
              </a:extLst>
            </p:cNvPr>
            <p:cNvCxnSpPr>
              <a:cxnSpLocks/>
            </p:cNvCxnSpPr>
            <p:nvPr/>
          </p:nvCxnSpPr>
          <p:spPr>
            <a:xfrm>
              <a:off x="10437978" y="4750846"/>
              <a:ext cx="6219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95" name="Picture 94">
              <a:extLst>
                <a:ext uri="{FF2B5EF4-FFF2-40B4-BE49-F238E27FC236}">
                  <a16:creationId xmlns:a16="http://schemas.microsoft.com/office/drawing/2014/main" id="{04B33EE6-BD61-F3D5-CF5C-A3298F27BBCA}"/>
                </a:ext>
              </a:extLst>
            </p:cNvPr>
            <p:cNvPicPr>
              <a:picLocks noChangeAspect="1"/>
            </p:cNvPicPr>
            <p:nvPr/>
          </p:nvPicPr>
          <p:blipFill>
            <a:blip r:embed="rId20">
              <a:alphaModFix/>
            </a:blip>
            <a:stretch>
              <a:fillRect/>
            </a:stretch>
          </p:blipFill>
          <p:spPr>
            <a:xfrm>
              <a:off x="9873135" y="1349697"/>
              <a:ext cx="1047677" cy="766011"/>
            </a:xfrm>
            <a:prstGeom prst="rect">
              <a:avLst/>
            </a:prstGeom>
            <a:ln>
              <a:solidFill>
                <a:srgbClr val="000672"/>
              </a:solidFill>
            </a:ln>
          </p:spPr>
        </p:pic>
      </p:grpSp>
    </p:spTree>
    <p:extLst>
      <p:ext uri="{BB962C8B-B14F-4D97-AF65-F5344CB8AC3E}">
        <p14:creationId xmlns:p14="http://schemas.microsoft.com/office/powerpoint/2010/main" val="200505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cap="none" dirty="0"/>
              <a:t>Applying CX </a:t>
            </a:r>
            <a:r>
              <a:rPr lang="en-US" sz="6000" b="1" dirty="0"/>
              <a:t>at VA</a:t>
            </a:r>
            <a:endParaRPr lang="en-US" sz="6000" b="1" cap="none" dirty="0"/>
          </a:p>
        </p:txBody>
      </p:sp>
      <p:sp>
        <p:nvSpPr>
          <p:cNvPr id="3" name="Text Placeholder 2"/>
          <p:cNvSpPr>
            <a:spLocks noGrp="1"/>
          </p:cNvSpPr>
          <p:nvPr>
            <p:ph type="body" idx="1"/>
          </p:nvPr>
        </p:nvSpPr>
        <p:spPr/>
        <p:txBody>
          <a:bodyPr>
            <a:normAutofit/>
          </a:bodyPr>
          <a:lstStyle/>
          <a:p>
            <a:r>
              <a:rPr lang="en-US" sz="3200" dirty="0"/>
              <a:t>Section 2</a:t>
            </a:r>
          </a:p>
        </p:txBody>
      </p:sp>
      <p:sp>
        <p:nvSpPr>
          <p:cNvPr id="4" name="Slide Number Placeholder 3">
            <a:extLst>
              <a:ext uri="{FF2B5EF4-FFF2-40B4-BE49-F238E27FC236}">
                <a16:creationId xmlns:a16="http://schemas.microsoft.com/office/drawing/2014/main" id="{D5938E43-EB05-2A4E-A346-004D6B4848B9}"/>
              </a:ext>
            </a:extLst>
          </p:cNvPr>
          <p:cNvSpPr txBox="1">
            <a:spLocks/>
          </p:cNvSpPr>
          <p:nvPr/>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7</a:t>
            </a:fld>
            <a:endParaRPr lang="en-US" dirty="0"/>
          </a:p>
        </p:txBody>
      </p:sp>
    </p:spTree>
    <p:extLst>
      <p:ext uri="{BB962C8B-B14F-4D97-AF65-F5344CB8AC3E}">
        <p14:creationId xmlns:p14="http://schemas.microsoft.com/office/powerpoint/2010/main" val="86830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6DBE-4EF4-ED96-E084-F8B541ABB669}"/>
              </a:ext>
            </a:extLst>
          </p:cNvPr>
          <p:cNvSpPr>
            <a:spLocks noGrp="1"/>
          </p:cNvSpPr>
          <p:nvPr>
            <p:ph type="title"/>
          </p:nvPr>
        </p:nvSpPr>
        <p:spPr/>
        <p:txBody>
          <a:bodyPr/>
          <a:lstStyle/>
          <a:p>
            <a:r>
              <a:rPr lang="en-US" dirty="0"/>
              <a:t>Applying CX Every Day</a:t>
            </a:r>
          </a:p>
        </p:txBody>
      </p:sp>
      <p:sp>
        <p:nvSpPr>
          <p:cNvPr id="3" name="Content Placeholder 2">
            <a:extLst>
              <a:ext uri="{FF2B5EF4-FFF2-40B4-BE49-F238E27FC236}">
                <a16:creationId xmlns:a16="http://schemas.microsoft.com/office/drawing/2014/main" id="{C63FD94D-711D-073C-8F5C-99AEE9907550}"/>
              </a:ext>
            </a:extLst>
          </p:cNvPr>
          <p:cNvSpPr>
            <a:spLocks noGrp="1"/>
          </p:cNvSpPr>
          <p:nvPr>
            <p:ph idx="1"/>
          </p:nvPr>
        </p:nvSpPr>
        <p:spPr>
          <a:xfrm>
            <a:off x="619594" y="1258036"/>
            <a:ext cx="10952812" cy="646746"/>
          </a:xfrm>
        </p:spPr>
        <p:txBody>
          <a:bodyPr anchor="ctr"/>
          <a:lstStyle/>
          <a:p>
            <a:pPr marL="0" indent="0" algn="ctr">
              <a:buNone/>
            </a:pPr>
            <a:r>
              <a:rPr lang="en-US" sz="2000" dirty="0"/>
              <a:t>What does a Customer Experience Mindset look like in your daily work?</a:t>
            </a:r>
          </a:p>
        </p:txBody>
      </p:sp>
      <p:sp>
        <p:nvSpPr>
          <p:cNvPr id="4" name="Slide Number Placeholder 3">
            <a:extLst>
              <a:ext uri="{FF2B5EF4-FFF2-40B4-BE49-F238E27FC236}">
                <a16:creationId xmlns:a16="http://schemas.microsoft.com/office/drawing/2014/main" id="{4BC76F85-DE63-3E46-2112-7B4D67A66BE3}"/>
              </a:ext>
            </a:extLst>
          </p:cNvPr>
          <p:cNvSpPr>
            <a:spLocks noGrp="1"/>
          </p:cNvSpPr>
          <p:nvPr>
            <p:ph type="sldNum" sz="quarter" idx="10"/>
          </p:nvPr>
        </p:nvSpPr>
        <p:spPr/>
        <p:txBody>
          <a:bodyPr/>
          <a:lstStyle/>
          <a:p>
            <a:fld id="{9B27D237-6C0D-5549-BE11-2040A22CBC71}" type="slidenum">
              <a:rPr lang="en-US" smtClean="0"/>
              <a:pPr/>
              <a:t>8</a:t>
            </a:fld>
            <a:endParaRPr lang="en-US" dirty="0"/>
          </a:p>
        </p:txBody>
      </p:sp>
      <p:sp>
        <p:nvSpPr>
          <p:cNvPr id="97" name="Text Placeholder 11">
            <a:extLst>
              <a:ext uri="{FF2B5EF4-FFF2-40B4-BE49-F238E27FC236}">
                <a16:creationId xmlns:a16="http://schemas.microsoft.com/office/drawing/2014/main" id="{8FBBC488-E7B7-8816-E75D-44146DB02DAF}"/>
              </a:ext>
            </a:extLst>
          </p:cNvPr>
          <p:cNvSpPr txBox="1">
            <a:spLocks/>
          </p:cNvSpPr>
          <p:nvPr/>
        </p:nvSpPr>
        <p:spPr>
          <a:xfrm>
            <a:off x="6802133" y="2397388"/>
            <a:ext cx="4185723" cy="614362"/>
          </a:xfrm>
          <a:prstGeom prst="rect">
            <a:avLst/>
          </a:prstGeom>
        </p:spPr>
        <p:txBody>
          <a:bodyPr>
            <a:no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Take your customer’s perspective</a:t>
            </a:r>
          </a:p>
        </p:txBody>
      </p:sp>
      <p:sp>
        <p:nvSpPr>
          <p:cNvPr id="98" name="Text Placeholder 12">
            <a:extLst>
              <a:ext uri="{FF2B5EF4-FFF2-40B4-BE49-F238E27FC236}">
                <a16:creationId xmlns:a16="http://schemas.microsoft.com/office/drawing/2014/main" id="{9EB1109F-1AD4-C208-D499-CE003850E9BA}"/>
              </a:ext>
            </a:extLst>
          </p:cNvPr>
          <p:cNvSpPr txBox="1">
            <a:spLocks/>
          </p:cNvSpPr>
          <p:nvPr/>
        </p:nvSpPr>
        <p:spPr>
          <a:xfrm>
            <a:off x="7981512" y="3744871"/>
            <a:ext cx="3254375"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t>Solve the right problem</a:t>
            </a:r>
          </a:p>
        </p:txBody>
      </p:sp>
      <p:sp>
        <p:nvSpPr>
          <p:cNvPr id="99" name="Text Placeholder 13">
            <a:extLst>
              <a:ext uri="{FF2B5EF4-FFF2-40B4-BE49-F238E27FC236}">
                <a16:creationId xmlns:a16="http://schemas.microsoft.com/office/drawing/2014/main" id="{F09FFE3B-9DA0-88AD-3E4A-6F98B6949FB5}"/>
              </a:ext>
            </a:extLst>
          </p:cNvPr>
          <p:cNvSpPr txBox="1">
            <a:spLocks/>
          </p:cNvSpPr>
          <p:nvPr/>
        </p:nvSpPr>
        <p:spPr>
          <a:xfrm>
            <a:off x="7674364" y="5245550"/>
            <a:ext cx="3254375"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t>Embrace uncertainty</a:t>
            </a:r>
          </a:p>
        </p:txBody>
      </p:sp>
      <p:sp>
        <p:nvSpPr>
          <p:cNvPr id="100" name="Text Placeholder 15">
            <a:extLst>
              <a:ext uri="{FF2B5EF4-FFF2-40B4-BE49-F238E27FC236}">
                <a16:creationId xmlns:a16="http://schemas.microsoft.com/office/drawing/2014/main" id="{3CB27CA4-2B16-E3CE-3BDE-C21C885E11A6}"/>
              </a:ext>
            </a:extLst>
          </p:cNvPr>
          <p:cNvSpPr txBox="1">
            <a:spLocks/>
          </p:cNvSpPr>
          <p:nvPr/>
        </p:nvSpPr>
        <p:spPr>
          <a:xfrm>
            <a:off x="1474885" y="5030585"/>
            <a:ext cx="4185726"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Get feedback early and often</a:t>
            </a:r>
          </a:p>
        </p:txBody>
      </p:sp>
      <p:sp>
        <p:nvSpPr>
          <p:cNvPr id="101" name="Text Placeholder 16">
            <a:extLst>
              <a:ext uri="{FF2B5EF4-FFF2-40B4-BE49-F238E27FC236}">
                <a16:creationId xmlns:a16="http://schemas.microsoft.com/office/drawing/2014/main" id="{5483BE0B-2870-4FD6-CAEC-FBEC97D0FA8E}"/>
              </a:ext>
            </a:extLst>
          </p:cNvPr>
          <p:cNvSpPr txBox="1">
            <a:spLocks/>
          </p:cNvSpPr>
          <p:nvPr/>
        </p:nvSpPr>
        <p:spPr>
          <a:xfrm>
            <a:off x="841520" y="3284116"/>
            <a:ext cx="3679782" cy="614362"/>
          </a:xfrm>
          <a:prstGeom prst="rect">
            <a:avLst/>
          </a:prstGeom>
        </p:spPr>
        <p:txBody>
          <a:bodyPr>
            <a:normAutofit/>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t>Empathize with your customer</a:t>
            </a:r>
          </a:p>
        </p:txBody>
      </p:sp>
      <p:sp>
        <p:nvSpPr>
          <p:cNvPr id="102" name="Donut 30">
            <a:extLst>
              <a:ext uri="{FF2B5EF4-FFF2-40B4-BE49-F238E27FC236}">
                <a16:creationId xmlns:a16="http://schemas.microsoft.com/office/drawing/2014/main" id="{24007E3C-0403-6E9E-7DAB-2675001AB505}"/>
              </a:ext>
            </a:extLst>
          </p:cNvPr>
          <p:cNvSpPr/>
          <p:nvPr/>
        </p:nvSpPr>
        <p:spPr>
          <a:xfrm>
            <a:off x="6649451" y="3232448"/>
            <a:ext cx="1332061" cy="1332061"/>
          </a:xfrm>
          <a:prstGeom prst="donut">
            <a:avLst>
              <a:gd name="adj" fmla="val 10860"/>
            </a:avLst>
          </a:prstGeom>
          <a:solidFill>
            <a:srgbClr val="003F71">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oAutofit/>
          </a:bodyPr>
          <a:lstStyle/>
          <a:p>
            <a:pPr algn="ctr"/>
            <a:endParaRPr lang="en-US" sz="1050">
              <a:solidFill>
                <a:schemeClr val="tx2"/>
              </a:solidFill>
            </a:endParaRPr>
          </a:p>
        </p:txBody>
      </p:sp>
      <p:pic>
        <p:nvPicPr>
          <p:cNvPr id="103" name="Graphic 102" descr="Two Hearts with solid fill">
            <a:extLst>
              <a:ext uri="{FF2B5EF4-FFF2-40B4-BE49-F238E27FC236}">
                <a16:creationId xmlns:a16="http://schemas.microsoft.com/office/drawing/2014/main" id="{22C3B0E5-31B3-EEF7-C12D-BFFC33213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4374" y="3559378"/>
            <a:ext cx="617793" cy="617793"/>
          </a:xfrm>
          <a:prstGeom prst="rect">
            <a:avLst/>
          </a:prstGeom>
        </p:spPr>
      </p:pic>
      <p:pic>
        <p:nvPicPr>
          <p:cNvPr id="104" name="Graphic 103" descr="Magnifying glass with solid fill">
            <a:extLst>
              <a:ext uri="{FF2B5EF4-FFF2-40B4-BE49-F238E27FC236}">
                <a16:creationId xmlns:a16="http://schemas.microsoft.com/office/drawing/2014/main" id="{5358CA25-AF71-9194-6E33-4524100463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7223" y="3577708"/>
            <a:ext cx="581135" cy="581135"/>
          </a:xfrm>
          <a:prstGeom prst="rect">
            <a:avLst/>
          </a:prstGeom>
        </p:spPr>
      </p:pic>
      <p:pic>
        <p:nvPicPr>
          <p:cNvPr id="105" name="Graphic 104" descr="Questions with solid fill">
            <a:extLst>
              <a:ext uri="{FF2B5EF4-FFF2-40B4-BE49-F238E27FC236}">
                <a16:creationId xmlns:a16="http://schemas.microsoft.com/office/drawing/2014/main" id="{39411E27-9BDE-A78A-5402-FC863667E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3562" y="5087522"/>
            <a:ext cx="643101" cy="643101"/>
          </a:xfrm>
          <a:prstGeom prst="rect">
            <a:avLst/>
          </a:prstGeom>
        </p:spPr>
      </p:pic>
      <p:pic>
        <p:nvPicPr>
          <p:cNvPr id="106" name="Graphic 105" descr="Chat bubble with solid fill">
            <a:extLst>
              <a:ext uri="{FF2B5EF4-FFF2-40B4-BE49-F238E27FC236}">
                <a16:creationId xmlns:a16="http://schemas.microsoft.com/office/drawing/2014/main" id="{02BAD097-56B2-1FFE-F367-625C48773A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7660" y="5110096"/>
            <a:ext cx="493266" cy="493266"/>
          </a:xfrm>
          <a:prstGeom prst="rect">
            <a:avLst/>
          </a:prstGeom>
        </p:spPr>
      </p:pic>
      <p:pic>
        <p:nvPicPr>
          <p:cNvPr id="107" name="Graphic 106" descr="Chat bubble outline">
            <a:extLst>
              <a:ext uri="{FF2B5EF4-FFF2-40B4-BE49-F238E27FC236}">
                <a16:creationId xmlns:a16="http://schemas.microsoft.com/office/drawing/2014/main" id="{BD6BDE7B-406B-1BEE-DD03-E79E2E2A28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057411" y="5192870"/>
            <a:ext cx="493266" cy="493266"/>
          </a:xfrm>
          <a:prstGeom prst="rect">
            <a:avLst/>
          </a:prstGeom>
        </p:spPr>
      </p:pic>
      <p:pic>
        <p:nvPicPr>
          <p:cNvPr id="108" name="Picture 107" descr="Icon&#10;&#10;Description automatically generated">
            <a:extLst>
              <a:ext uri="{FF2B5EF4-FFF2-40B4-BE49-F238E27FC236}">
                <a16:creationId xmlns:a16="http://schemas.microsoft.com/office/drawing/2014/main" id="{EFF165D4-0FAD-D9F8-A6A1-61963B6BCFC2}"/>
              </a:ext>
            </a:extLst>
          </p:cNvPr>
          <p:cNvPicPr>
            <a:picLocks noChangeAspect="1"/>
          </p:cNvPicPr>
          <p:nvPr/>
        </p:nvPicPr>
        <p:blipFill>
          <a:blip r:embed="rId13"/>
          <a:stretch>
            <a:fillRect/>
          </a:stretch>
        </p:blipFill>
        <p:spPr>
          <a:xfrm>
            <a:off x="5899302" y="2594410"/>
            <a:ext cx="483087" cy="483087"/>
          </a:xfrm>
          <a:prstGeom prst="rect">
            <a:avLst/>
          </a:prstGeom>
        </p:spPr>
      </p:pic>
      <p:sp>
        <p:nvSpPr>
          <p:cNvPr id="109" name="Donut 30">
            <a:extLst>
              <a:ext uri="{FF2B5EF4-FFF2-40B4-BE49-F238E27FC236}">
                <a16:creationId xmlns:a16="http://schemas.microsoft.com/office/drawing/2014/main" id="{8D7541BF-A710-EFD0-760C-3DAB049B86AE}"/>
              </a:ext>
            </a:extLst>
          </p:cNvPr>
          <p:cNvSpPr/>
          <p:nvPr/>
        </p:nvSpPr>
        <p:spPr>
          <a:xfrm>
            <a:off x="6286381" y="4725071"/>
            <a:ext cx="1332061" cy="1332061"/>
          </a:xfrm>
          <a:prstGeom prst="donut">
            <a:avLst>
              <a:gd name="adj" fmla="val 10860"/>
            </a:avLst>
          </a:prstGeom>
          <a:solidFill>
            <a:srgbClr val="003F71">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oAutofit/>
          </a:bodyPr>
          <a:lstStyle/>
          <a:p>
            <a:pPr algn="ctr"/>
            <a:endParaRPr lang="en-US" sz="1050">
              <a:solidFill>
                <a:schemeClr val="tx2"/>
              </a:solidFill>
            </a:endParaRPr>
          </a:p>
        </p:txBody>
      </p:sp>
      <p:sp>
        <p:nvSpPr>
          <p:cNvPr id="110" name="Donut 30">
            <a:extLst>
              <a:ext uri="{FF2B5EF4-FFF2-40B4-BE49-F238E27FC236}">
                <a16:creationId xmlns:a16="http://schemas.microsoft.com/office/drawing/2014/main" id="{3D0C9F07-8A88-5619-8A79-CB067F3A2322}"/>
              </a:ext>
            </a:extLst>
          </p:cNvPr>
          <p:cNvSpPr/>
          <p:nvPr/>
        </p:nvSpPr>
        <p:spPr>
          <a:xfrm>
            <a:off x="4713075" y="4698177"/>
            <a:ext cx="1332061" cy="1332061"/>
          </a:xfrm>
          <a:prstGeom prst="donut">
            <a:avLst>
              <a:gd name="adj" fmla="val 10860"/>
            </a:avLst>
          </a:prstGeom>
          <a:solidFill>
            <a:srgbClr val="003F71">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oAutofit/>
          </a:bodyPr>
          <a:lstStyle/>
          <a:p>
            <a:pPr algn="ctr"/>
            <a:endParaRPr lang="en-US" sz="1050">
              <a:solidFill>
                <a:schemeClr val="tx2"/>
              </a:solidFill>
            </a:endParaRPr>
          </a:p>
        </p:txBody>
      </p:sp>
      <p:sp>
        <p:nvSpPr>
          <p:cNvPr id="111" name="Donut 30">
            <a:extLst>
              <a:ext uri="{FF2B5EF4-FFF2-40B4-BE49-F238E27FC236}">
                <a16:creationId xmlns:a16="http://schemas.microsoft.com/office/drawing/2014/main" id="{308A0815-2A02-9B28-70E8-20FFC15801E6}"/>
              </a:ext>
            </a:extLst>
          </p:cNvPr>
          <p:cNvSpPr/>
          <p:nvPr/>
        </p:nvSpPr>
        <p:spPr>
          <a:xfrm>
            <a:off x="4269322" y="3192106"/>
            <a:ext cx="1332061" cy="1332061"/>
          </a:xfrm>
          <a:prstGeom prst="donut">
            <a:avLst>
              <a:gd name="adj" fmla="val 10860"/>
            </a:avLst>
          </a:prstGeom>
          <a:solidFill>
            <a:srgbClr val="003F71">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oAutofit/>
          </a:bodyPr>
          <a:lstStyle/>
          <a:p>
            <a:pPr algn="ctr"/>
            <a:endParaRPr lang="en-US" sz="1050">
              <a:solidFill>
                <a:schemeClr val="tx2"/>
              </a:solidFill>
            </a:endParaRPr>
          </a:p>
        </p:txBody>
      </p:sp>
      <p:sp>
        <p:nvSpPr>
          <p:cNvPr id="112" name="Donut 30">
            <a:extLst>
              <a:ext uri="{FF2B5EF4-FFF2-40B4-BE49-F238E27FC236}">
                <a16:creationId xmlns:a16="http://schemas.microsoft.com/office/drawing/2014/main" id="{CD863A8E-FAF8-725B-A6A0-D407A7176CD6}"/>
              </a:ext>
            </a:extLst>
          </p:cNvPr>
          <p:cNvSpPr/>
          <p:nvPr/>
        </p:nvSpPr>
        <p:spPr>
          <a:xfrm>
            <a:off x="5479558" y="2223918"/>
            <a:ext cx="1332061" cy="1332061"/>
          </a:xfrm>
          <a:prstGeom prst="donut">
            <a:avLst>
              <a:gd name="adj" fmla="val 10860"/>
            </a:avLst>
          </a:prstGeom>
          <a:solidFill>
            <a:srgbClr val="003F71">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oAutofit/>
          </a:bodyPr>
          <a:lstStyle/>
          <a:p>
            <a:pPr algn="ctr"/>
            <a:endParaRPr lang="en-US" sz="1050">
              <a:solidFill>
                <a:schemeClr val="tx2"/>
              </a:solidFill>
            </a:endParaRPr>
          </a:p>
        </p:txBody>
      </p:sp>
    </p:spTree>
    <p:extLst>
      <p:ext uri="{BB962C8B-B14F-4D97-AF65-F5344CB8AC3E}">
        <p14:creationId xmlns:p14="http://schemas.microsoft.com/office/powerpoint/2010/main" val="44000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0460B3A-F7DC-5148-9D04-AC1B30E0660E}" vid="{94CF697A-7176-554A-8FB6-73D3DA4B40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8B7B-7BF2-401C-98DF-469BB14D5850}">
  <ds:schemaRefs>
    <ds:schemaRef ds:uri="http://purl.org/dc/elements/1.1/"/>
    <ds:schemaRef ds:uri="http://schemas.microsoft.com/office/2006/metadata/properties"/>
    <ds:schemaRef ds:uri="3e462be1-1dba-4ff2-9a1c-18356fd1b261"/>
    <ds:schemaRef ds:uri="http://purl.org/dc/terms/"/>
    <ds:schemaRef ds:uri="http://schemas.openxmlformats.org/package/2006/metadata/core-properties"/>
    <ds:schemaRef ds:uri="http://schemas.microsoft.com/office/2006/documentManagement/types"/>
    <ds:schemaRef ds:uri="0c73f65d-e261-4613-9a80-7fb5365aa44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A09E7A6-A1B2-4858-BA97-52A4EC04D49A}">
  <ds:schemaRefs>
    <ds:schemaRef ds:uri="http://schemas.microsoft.com/sharepoint/v3/contenttype/forms"/>
  </ds:schemaRefs>
</ds:datastoreItem>
</file>

<file path=customXml/itemProps3.xml><?xml version="1.0" encoding="utf-8"?>
<ds:datastoreItem xmlns:ds="http://schemas.openxmlformats.org/officeDocument/2006/customXml" ds:itemID="{F88B438B-0B15-4EDB-BBAC-6ED19E1A5956}"/>
</file>

<file path=docProps/app.xml><?xml version="1.0" encoding="utf-8"?>
<Properties xmlns="http://schemas.openxmlformats.org/officeDocument/2006/extended-properties" xmlns:vt="http://schemas.openxmlformats.org/officeDocument/2006/docPropsVTypes">
  <Template>Two-line Header</Template>
  <TotalTime>1380</TotalTime>
  <Words>2563</Words>
  <Application>Microsoft Macintosh PowerPoint</Application>
  <PresentationFormat>Widescreen</PresentationFormat>
  <Paragraphs>284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Acumin Variable Concept Light</vt:lpstr>
      <vt:lpstr>Acumin Variable Concept Semibold Italic</vt:lpstr>
      <vt:lpstr>Arial</vt:lpstr>
      <vt:lpstr>Calibri</vt:lpstr>
      <vt:lpstr>Calibri Light</vt:lpstr>
      <vt:lpstr>Georgia</vt:lpstr>
      <vt:lpstr>Two-line Header</vt:lpstr>
      <vt:lpstr>Welcome to Introduction to Customer Experience and  Human-Centered Design!</vt:lpstr>
      <vt:lpstr>Agenda</vt:lpstr>
      <vt:lpstr>Activity</vt:lpstr>
      <vt:lpstr>Customer Experience</vt:lpstr>
      <vt:lpstr>Customer Experience is…</vt:lpstr>
      <vt:lpstr>Meet Alex</vt:lpstr>
      <vt:lpstr>Our VA Customer Experience Journey</vt:lpstr>
      <vt:lpstr>Applying CX at VA</vt:lpstr>
      <vt:lpstr>Applying CX Every Day</vt:lpstr>
      <vt:lpstr>Human-Centered Design</vt:lpstr>
      <vt:lpstr>What is Human-Centered Design?</vt:lpstr>
      <vt:lpstr>Human-Centered Design Compared to Other Methods</vt:lpstr>
      <vt:lpstr>Human-Centered Design &amp; VA</vt:lpstr>
      <vt:lpstr>Human-Centered Design &amp; VA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Enter Document Subject</dc:subject>
  <dc:creator>Megan Weibye</dc:creator>
  <cp:keywords>Enter document keywords</cp:keywords>
  <dc:description/>
  <cp:lastModifiedBy>Dewin Jimenez</cp:lastModifiedBy>
  <cp:revision>2</cp:revision>
  <cp:lastPrinted>2011-05-13T15:25:22Z</cp:lastPrinted>
  <dcterms:created xsi:type="dcterms:W3CDTF">2022-06-03T13:43:05Z</dcterms:created>
  <dcterms:modified xsi:type="dcterms:W3CDTF">2022-08-25T13:58:06Z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0x010100A9E30B21F1623449AA79AC99749305CA</vt:lpwstr>
  </property>
  <property fmtid="{D5CDD505-2E9C-101B-9397-08002B2CF9AE}" pid="9" name="MediaServiceImageTags">
    <vt:lpwstr/>
  </property>
</Properties>
</file>