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71" r:id="rId4"/>
  </p:sldMasterIdLst>
  <p:notesMasterIdLst>
    <p:notesMasterId r:id="rId18"/>
  </p:notesMasterIdLst>
  <p:handoutMasterIdLst>
    <p:handoutMasterId r:id="rId19"/>
  </p:handoutMasterIdLst>
  <p:sldIdLst>
    <p:sldId id="280" r:id="rId5"/>
    <p:sldId id="282" r:id="rId6"/>
    <p:sldId id="287" r:id="rId7"/>
    <p:sldId id="288" r:id="rId8"/>
    <p:sldId id="289" r:id="rId9"/>
    <p:sldId id="290" r:id="rId10"/>
    <p:sldId id="296" r:id="rId11"/>
    <p:sldId id="292" r:id="rId12"/>
    <p:sldId id="297" r:id="rId13"/>
    <p:sldId id="291" r:id="rId14"/>
    <p:sldId id="293" r:id="rId15"/>
    <p:sldId id="294" r:id="rId16"/>
    <p:sldId id="295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orient="horz" pos="3510" userDrawn="1">
          <p15:clr>
            <a:srgbClr val="A4A3A4"/>
          </p15:clr>
        </p15:guide>
        <p15:guide id="3" orient="horz" pos="2897" userDrawn="1">
          <p15:clr>
            <a:srgbClr val="A4A3A4"/>
          </p15:clr>
        </p15:guide>
        <p15:guide id="4" orient="horz" pos="4101" userDrawn="1">
          <p15:clr>
            <a:srgbClr val="A4A3A4"/>
          </p15:clr>
        </p15:guide>
        <p15:guide id="5" orient="horz" pos="1921" userDrawn="1">
          <p15:clr>
            <a:srgbClr val="A4A3A4"/>
          </p15:clr>
        </p15:guide>
        <p15:guide id="6" orient="horz" pos="2004" userDrawn="1">
          <p15:clr>
            <a:srgbClr val="A4A3A4"/>
          </p15:clr>
        </p15:guide>
        <p15:guide id="7" orient="horz" pos="1104" userDrawn="1">
          <p15:clr>
            <a:srgbClr val="A4A3A4"/>
          </p15:clr>
        </p15:guide>
        <p15:guide id="8" orient="horz" pos="1021" userDrawn="1">
          <p15:clr>
            <a:srgbClr val="A4A3A4"/>
          </p15:clr>
        </p15:guide>
        <p15:guide id="9" orient="horz" pos="3908" userDrawn="1">
          <p15:clr>
            <a:srgbClr val="A4A3A4"/>
          </p15:clr>
        </p15:guide>
        <p15:guide id="10" orient="horz" pos="2820" userDrawn="1">
          <p15:clr>
            <a:srgbClr val="A4A3A4"/>
          </p15:clr>
        </p15:guide>
        <p15:guide id="11" pos="7393" userDrawn="1">
          <p15:clr>
            <a:srgbClr val="A4A3A4"/>
          </p15:clr>
        </p15:guide>
        <p15:guide id="12" pos="2584" userDrawn="1">
          <p15:clr>
            <a:srgbClr val="A4A3A4"/>
          </p15:clr>
        </p15:guide>
        <p15:guide id="13" pos="4981" userDrawn="1">
          <p15:clr>
            <a:srgbClr val="A4A3A4"/>
          </p15:clr>
        </p15:guide>
        <p15:guide id="14" pos="5091" userDrawn="1">
          <p15:clr>
            <a:srgbClr val="A4A3A4"/>
          </p15:clr>
        </p15:guide>
        <p15:guide id="15" pos="281" userDrawn="1">
          <p15:clr>
            <a:srgbClr val="A4A3A4"/>
          </p15:clr>
        </p15:guide>
        <p15:guide id="16" pos="6297" userDrawn="1">
          <p15:clr>
            <a:srgbClr val="A4A3A4"/>
          </p15:clr>
        </p15:guide>
        <p15:guide id="17" pos="6188" userDrawn="1">
          <p15:clr>
            <a:srgbClr val="A4A3A4"/>
          </p15:clr>
        </p15:guide>
        <p15:guide id="18" pos="1487" userDrawn="1">
          <p15:clr>
            <a:srgbClr val="A4A3A4"/>
          </p15:clr>
        </p15:guide>
        <p15:guide id="19" pos="1376" userDrawn="1">
          <p15:clr>
            <a:srgbClr val="A4A3A4"/>
          </p15:clr>
        </p15:guide>
        <p15:guide id="20" pos="3885" userDrawn="1">
          <p15:clr>
            <a:srgbClr val="A4A3A4"/>
          </p15:clr>
        </p15:guide>
        <p15:guide id="21" pos="3781" userDrawn="1">
          <p15:clr>
            <a:srgbClr val="A4A3A4"/>
          </p15:clr>
        </p15:guide>
        <p15:guide id="22" pos="269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xwell, Katherine [USA]" initials="MK[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72"/>
    <a:srgbClr val="0194D3"/>
    <a:srgbClr val="ECECEC"/>
    <a:srgbClr val="D9D9D9"/>
    <a:srgbClr val="5A2149"/>
    <a:srgbClr val="8B0E04"/>
    <a:srgbClr val="0130D3"/>
    <a:srgbClr val="00467F"/>
    <a:srgbClr val="183C47"/>
    <a:srgbClr val="292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 autoAdjust="0"/>
  </p:normalViewPr>
  <p:slideViewPr>
    <p:cSldViewPr snapToGrid="0" snapToObjects="1">
      <p:cViewPr varScale="1">
        <p:scale>
          <a:sx n="63" d="100"/>
          <a:sy n="63" d="100"/>
        </p:scale>
        <p:origin x="732" y="64"/>
      </p:cViewPr>
      <p:guideLst>
        <p:guide orient="horz" pos="210"/>
        <p:guide orient="horz" pos="3510"/>
        <p:guide orient="horz" pos="2897"/>
        <p:guide orient="horz" pos="4101"/>
        <p:guide orient="horz" pos="1921"/>
        <p:guide orient="horz" pos="2004"/>
        <p:guide orient="horz" pos="1104"/>
        <p:guide orient="horz" pos="1021"/>
        <p:guide orient="horz" pos="3908"/>
        <p:guide orient="horz" pos="2820"/>
        <p:guide pos="7393"/>
        <p:guide pos="2584"/>
        <p:guide pos="4981"/>
        <p:guide pos="5091"/>
        <p:guide pos="281"/>
        <p:guide pos="6297"/>
        <p:guide pos="6188"/>
        <p:guide pos="1487"/>
        <p:guide pos="1376"/>
        <p:guide pos="3885"/>
        <p:guide pos="3781"/>
        <p:guide pos="26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A682B-60B7-244F-AF8C-16AA5F067F6C}" type="datetimeFigureOut">
              <a:rPr lang="en-US" smtClean="0"/>
              <a:t>09/01/2022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85591-F2ED-7B4B-AAEB-54F8DF991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291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0177D-0B34-354A-A985-A7708375935C}" type="datetimeFigureOut">
              <a:rPr lang="en-US" smtClean="0"/>
              <a:t>09/01/2022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3E557-29CA-2942-B5B0-BBAE067F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61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Preselecte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510454-734A-9144-8FE7-F44AFE841B28}"/>
              </a:ext>
            </a:extLst>
          </p:cNvPr>
          <p:cNvSpPr/>
          <p:nvPr userDrawn="1"/>
        </p:nvSpPr>
        <p:spPr>
          <a:xfrm>
            <a:off x="304800" y="265176"/>
            <a:ext cx="11582400" cy="63642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44400C-694E-6A48-A7A0-4E8A9B883BD6}"/>
              </a:ext>
            </a:extLst>
          </p:cNvPr>
          <p:cNvSpPr/>
          <p:nvPr userDrawn="1"/>
        </p:nvSpPr>
        <p:spPr>
          <a:xfrm>
            <a:off x="0" y="1232941"/>
            <a:ext cx="4726899" cy="30777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7D94AB-6BF0-4D49-8303-7D66DE57A197}"/>
              </a:ext>
            </a:extLst>
          </p:cNvPr>
          <p:cNvSpPr txBox="1"/>
          <p:nvPr userDrawn="1"/>
        </p:nvSpPr>
        <p:spPr>
          <a:xfrm>
            <a:off x="5717070" y="852505"/>
            <a:ext cx="5535897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fld id="{51118A9C-9ABD-A84C-846F-CC0713849565}" type="datetime4">
              <a:rPr lang="en-US" sz="1000" b="0" smtClean="0">
                <a:solidFill>
                  <a:schemeClr val="bg1"/>
                </a:solidFill>
              </a:rPr>
              <a:pPr algn="r"/>
              <a:t>September 1, 2022</a:t>
            </a:fld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8D06877-E96A-C446-9E3A-3A13B024A7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5465" y="3826720"/>
            <a:ext cx="5653989" cy="508605"/>
          </a:xfrm>
        </p:spPr>
        <p:txBody>
          <a:bodyPr lIns="0">
            <a:noAutofit/>
          </a:bodyPr>
          <a:lstStyle>
            <a:lvl1pPr marL="0" indent="0">
              <a:buNone/>
              <a:defRPr sz="2000" i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2CBED1-ECA4-7E4F-8E48-47A526A42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65" y="5604273"/>
            <a:ext cx="2857500" cy="635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8D2926-A8FD-F2BD-BACD-5E35EAD276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1000" y="5545860"/>
            <a:ext cx="2611967" cy="761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41D38B-4DFB-AA17-A138-06691CDF7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466" y="1828964"/>
            <a:ext cx="5653989" cy="1832988"/>
          </a:xfrm>
          <a:prstGeom prst="rect">
            <a:avLst/>
          </a:prstGeom>
        </p:spPr>
        <p:txBody>
          <a:bodyPr lIns="0" anchor="b"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A gavel and a flag&#10;&#10;Description automatically generated with medium confidence">
            <a:extLst>
              <a:ext uri="{FF2B5EF4-FFF2-40B4-BE49-F238E27FC236}">
                <a16:creationId xmlns:a16="http://schemas.microsoft.com/office/drawing/2014/main" id="{01682A27-8768-BABE-805B-9564D5774148}"/>
              </a:ext>
            </a:extLst>
          </p:cNvPr>
          <p:cNvPicPr>
            <a:picLocks/>
          </p:cNvPicPr>
          <p:nvPr userDrawn="1"/>
        </p:nvPicPr>
        <p:blipFill rotWithShape="1">
          <a:blip r:embed="rId4"/>
          <a:srcRect l="1008" t="500" r="27531" b="1225"/>
          <a:stretch/>
        </p:blipFill>
        <p:spPr>
          <a:xfrm>
            <a:off x="7015841" y="3338209"/>
            <a:ext cx="2006756" cy="1832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2C796B-4957-B5FB-2B8B-EEE63089AF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9524" t="3034" r="24826" b="3034"/>
          <a:stretch/>
        </p:blipFill>
        <p:spPr>
          <a:xfrm>
            <a:off x="7024256" y="1317256"/>
            <a:ext cx="2006756" cy="18329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27BEF8-FE1D-4C0C-C3A2-B0F6AFFF83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27314" t="3034" r="25261" b="3034"/>
          <a:stretch/>
        </p:blipFill>
        <p:spPr>
          <a:xfrm>
            <a:off x="9246211" y="3338209"/>
            <a:ext cx="2006756" cy="18329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438F4F1-D827-BE55-A67D-9DE6CD0C0C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4900" r="24900"/>
          <a:stretch/>
        </p:blipFill>
        <p:spPr>
          <a:xfrm>
            <a:off x="9243212" y="1317256"/>
            <a:ext cx="2006756" cy="183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7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87CB9F-1FBC-5B4B-8C1E-BC250F792A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25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57846"/>
            <a:ext cx="6815667" cy="5100714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157847"/>
            <a:ext cx="4011084" cy="5100713"/>
          </a:xfrm>
          <a:solidFill>
            <a:srgbClr val="FFFFFF"/>
          </a:solidFill>
          <a:ln>
            <a:solidFill>
              <a:srgbClr val="BFBFBF"/>
            </a:solidFill>
          </a:ln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33423"/>
            <a:ext cx="10972800" cy="81066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63FD921-9763-6546-9789-CEC6A46C63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50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96650"/>
            <a:ext cx="7315200" cy="38192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102498"/>
            <a:ext cx="7315200" cy="613568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0891" y="133423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51EF3CB-3B26-1747-A0CC-69379BE87D00}"/>
              </a:ext>
            </a:extLst>
          </p:cNvPr>
          <p:cNvSpPr txBox="1">
            <a:spLocks/>
          </p:cNvSpPr>
          <p:nvPr userDrawn="1"/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7D237-6C0D-5549-BE11-2040A22CBC71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47674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607" y="133423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6954C1-40E7-ED47-80B6-7DF5E34F11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73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5874" y="1199287"/>
            <a:ext cx="6726539" cy="4864234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795" y="1199289"/>
            <a:ext cx="4011084" cy="4864233"/>
          </a:xfrm>
          <a:solidFill>
            <a:srgbClr val="FFFFFF"/>
          </a:solidFill>
          <a:ln>
            <a:solidFill>
              <a:srgbClr val="BFBFBF"/>
            </a:solidFill>
          </a:ln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8795" y="133423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A2AE48-3F98-7541-9391-83F1B4FDA5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50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199214"/>
            <a:ext cx="7315200" cy="4002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266844"/>
            <a:ext cx="7315200" cy="613568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8323" y="133423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CEE060-238D-CC42-AA97-6D32E3E724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7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09D613-D76A-7D40-8460-4CAE6263F144}"/>
              </a:ext>
            </a:extLst>
          </p:cNvPr>
          <p:cNvSpPr txBox="1"/>
          <p:nvPr userDrawn="1"/>
        </p:nvSpPr>
        <p:spPr>
          <a:xfrm>
            <a:off x="755669" y="4620951"/>
            <a:ext cx="5535897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51118A9C-9ABD-A84C-846F-CC0713849565}" type="datetime4">
              <a:rPr lang="en-US" sz="1400" b="1" smtClean="0">
                <a:solidFill>
                  <a:schemeClr val="accent5"/>
                </a:solidFill>
              </a:rPr>
              <a:t>September 1, 2022</a:t>
            </a:fld>
            <a:endParaRPr lang="en-US" sz="1400" b="1" dirty="0">
              <a:solidFill>
                <a:schemeClr val="accent5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6D496D-3EAE-0643-966A-D24A621E94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69" y="2583064"/>
            <a:ext cx="8391583" cy="1016040"/>
          </a:xfrm>
        </p:spPr>
        <p:txBody>
          <a:bodyPr lIns="0" anchor="b" anchorCtr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144DFDF4-465A-A143-9D9B-04AB8BF3F0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669" y="3918575"/>
            <a:ext cx="8391583" cy="508605"/>
          </a:xfrm>
        </p:spPr>
        <p:txBody>
          <a:bodyPr lIns="0">
            <a:noAutofit/>
          </a:bodyPr>
          <a:lstStyle>
            <a:lvl1pPr marL="0" indent="0">
              <a:buNone/>
              <a:defRPr sz="2000" i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BD8274-25F7-2B4C-9DA1-BF4FAF6ABBF6}"/>
              </a:ext>
            </a:extLst>
          </p:cNvPr>
          <p:cNvCxnSpPr/>
          <p:nvPr userDrawn="1"/>
        </p:nvCxnSpPr>
        <p:spPr>
          <a:xfrm>
            <a:off x="728576" y="3726687"/>
            <a:ext cx="10026145" cy="0"/>
          </a:xfrm>
          <a:prstGeom prst="line">
            <a:avLst/>
          </a:prstGeom>
          <a:ln w="317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605F522-782B-414F-9804-2336838F24F8}"/>
              </a:ext>
            </a:extLst>
          </p:cNvPr>
          <p:cNvSpPr/>
          <p:nvPr userDrawn="1"/>
        </p:nvSpPr>
        <p:spPr>
          <a:xfrm>
            <a:off x="3334" y="5890826"/>
            <a:ext cx="4080005" cy="6400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A9D200-C85C-2046-A980-119BFA98D77F}"/>
              </a:ext>
            </a:extLst>
          </p:cNvPr>
          <p:cNvSpPr/>
          <p:nvPr userDrawn="1"/>
        </p:nvSpPr>
        <p:spPr>
          <a:xfrm>
            <a:off x="4083341" y="5890826"/>
            <a:ext cx="4063935" cy="6400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0C2771-8878-724A-A692-39B9696628BF}"/>
              </a:ext>
            </a:extLst>
          </p:cNvPr>
          <p:cNvSpPr/>
          <p:nvPr userDrawn="1"/>
        </p:nvSpPr>
        <p:spPr>
          <a:xfrm>
            <a:off x="8147277" y="5890826"/>
            <a:ext cx="404806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11B66FC1-B565-E844-B6D7-7DEA8824F1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60" y="6137198"/>
            <a:ext cx="2590800" cy="571500"/>
          </a:xfrm>
          <a:prstGeom prst="rect">
            <a:avLst/>
          </a:prstGeom>
        </p:spPr>
      </p:pic>
      <p:pic>
        <p:nvPicPr>
          <p:cNvPr id="13" name="Picture 12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AC72E77C-A0B3-6FC5-43C2-20C247B6CE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6986" y="6073190"/>
            <a:ext cx="2276354" cy="66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86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6790" y="4406901"/>
            <a:ext cx="10946889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0" cap="none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6790" y="2906713"/>
            <a:ext cx="1094688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754DB7-DDD7-7A48-A2B7-234B7AAE7DE2}"/>
              </a:ext>
            </a:extLst>
          </p:cNvPr>
          <p:cNvSpPr/>
          <p:nvPr userDrawn="1"/>
        </p:nvSpPr>
        <p:spPr>
          <a:xfrm>
            <a:off x="8683413" y="6268720"/>
            <a:ext cx="2777067" cy="386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5622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928"/>
            <a:ext cx="10972800" cy="81066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6708"/>
            <a:ext cx="10972800" cy="5082332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D6EE6C-D70D-3F49-ADF9-28B57FAF3D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7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B129CD-9FC2-A14D-82B1-607BD3F6790C}"/>
              </a:ext>
            </a:extLst>
          </p:cNvPr>
          <p:cNvSpPr/>
          <p:nvPr userDrawn="1"/>
        </p:nvSpPr>
        <p:spPr>
          <a:xfrm>
            <a:off x="-12192" y="0"/>
            <a:ext cx="12204192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2B69D9-6485-E143-9C53-16A5AC2EDCC4}"/>
              </a:ext>
            </a:extLst>
          </p:cNvPr>
          <p:cNvSpPr/>
          <p:nvPr userDrawn="1"/>
        </p:nvSpPr>
        <p:spPr>
          <a:xfrm>
            <a:off x="-12192" y="0"/>
            <a:ext cx="12204192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59826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6708"/>
            <a:ext cx="5486400" cy="4755180"/>
          </a:xfr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4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D6EE6C-D70D-3F49-ADF9-28B57FAF3D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1868FDF-E83A-824D-8ABE-9455927344B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13501" y="1189039"/>
            <a:ext cx="4986020" cy="2274451"/>
          </a:xfrm>
          <a:solidFill>
            <a:schemeClr val="accent1"/>
          </a:solidFill>
        </p:spPr>
        <p:txBody>
          <a:bodyPr lIns="182880" tIns="182880" rIns="182880" bIns="182880">
            <a:normAutofit/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81CEC5D-B8B5-6640-80A3-D8A25DEAA56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31534" y="3630806"/>
            <a:ext cx="4986020" cy="2331082"/>
          </a:xfrm>
          <a:solidFill>
            <a:schemeClr val="accent1"/>
          </a:solidFill>
        </p:spPr>
        <p:txBody>
          <a:bodyPr lIns="182880" tIns="182880" rIns="182880" bIns="182880">
            <a:normAutofit/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760A61-4E74-2E4A-B0E1-A068CFD7C2B7}"/>
              </a:ext>
            </a:extLst>
          </p:cNvPr>
          <p:cNvSpPr/>
          <p:nvPr userDrawn="1"/>
        </p:nvSpPr>
        <p:spPr>
          <a:xfrm>
            <a:off x="9443545" y="6471745"/>
            <a:ext cx="1792342" cy="134007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EA1626-59F4-8748-A574-C2C18E72A9E4}"/>
              </a:ext>
            </a:extLst>
          </p:cNvPr>
          <p:cNvSpPr txBox="1"/>
          <p:nvPr userDrawn="1"/>
        </p:nvSpPr>
        <p:spPr>
          <a:xfrm>
            <a:off x="5042045" y="6421472"/>
            <a:ext cx="6255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</a:rPr>
              <a:t>CX SYMPOSIUM</a:t>
            </a:r>
          </a:p>
        </p:txBody>
      </p:sp>
    </p:spTree>
    <p:extLst>
      <p:ext uri="{BB962C8B-B14F-4D97-AF65-F5344CB8AC3E}">
        <p14:creationId xmlns:p14="http://schemas.microsoft.com/office/powerpoint/2010/main" val="87722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928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48765"/>
            <a:ext cx="1682187" cy="1529159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 marL="684213" indent="-225425"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 marL="919163" indent="-234950"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1706" y="1248765"/>
            <a:ext cx="9070694" cy="152915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3000" b="1">
                <a:solidFill>
                  <a:srgbClr val="003F72"/>
                </a:solidFill>
              </a:defRPr>
            </a:lvl1pPr>
            <a:lvl2pPr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30DF51-7249-A778-CF6F-061CDCEB704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09600" y="2989082"/>
            <a:ext cx="1682187" cy="1529159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 marL="684213" indent="-225425"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 marL="919163" indent="-234950"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A50746F-7C79-40F0-87BD-C52485687F0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11706" y="2989082"/>
            <a:ext cx="9070694" cy="152915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3000" b="1">
                <a:solidFill>
                  <a:srgbClr val="003F72"/>
                </a:solidFill>
              </a:defRPr>
            </a:lvl1pPr>
            <a:lvl2pPr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52D51A-291E-0A5A-B59A-F944C78578F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9600" y="4729399"/>
            <a:ext cx="1682187" cy="1529159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 marL="684213" indent="-225425"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 marL="919163" indent="-234950"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0AF174F-287E-8B97-9DB2-E754928F92A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491720" y="4729398"/>
            <a:ext cx="9070694" cy="152915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3000" b="1">
                <a:solidFill>
                  <a:srgbClr val="003F72"/>
                </a:solidFill>
              </a:defRPr>
            </a:lvl1pPr>
            <a:lvl2pPr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15BC2CF-BBEE-BB4E-BE75-E250C6DC9F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9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928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614" y="1189204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614" y="1828966"/>
            <a:ext cx="5386917" cy="44397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381" y="1189204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381" y="1828966"/>
            <a:ext cx="5389033" cy="44397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1478252-F837-8F40-94A1-A1FBD943B3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33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928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614" y="1361209"/>
            <a:ext cx="5386917" cy="4907511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381" y="1361209"/>
            <a:ext cx="5389033" cy="4907511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1478252-F837-8F40-94A1-A1FBD943B3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3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9163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E5E727-B59D-944E-8079-5EA4A63F56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7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777AD75-3CC9-5E4C-AAE7-C8B056F501F9}"/>
              </a:ext>
            </a:extLst>
          </p:cNvPr>
          <p:cNvSpPr/>
          <p:nvPr userDrawn="1"/>
        </p:nvSpPr>
        <p:spPr>
          <a:xfrm>
            <a:off x="-8631" y="0"/>
            <a:ext cx="12192000" cy="10418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itle Placeholder 1"/>
          <p:cNvSpPr txBox="1">
            <a:spLocks/>
          </p:cNvSpPr>
          <p:nvPr userDrawn="1"/>
        </p:nvSpPr>
        <p:spPr>
          <a:xfrm>
            <a:off x="609600" y="180149"/>
            <a:ext cx="10972800" cy="810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75000"/>
                  </a:schemeClr>
                </a:solidFill>
                <a:latin typeface="Georgia"/>
                <a:ea typeface="+mj-ea"/>
                <a:cs typeface="Georgia"/>
              </a:defRPr>
            </a:lvl1pPr>
          </a:lstStyle>
          <a:p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068" y="1213514"/>
            <a:ext cx="10961347" cy="5068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49A0533-1C09-5C44-A98B-5B58112BCEF1}"/>
              </a:ext>
            </a:extLst>
          </p:cNvPr>
          <p:cNvGrpSpPr/>
          <p:nvPr userDrawn="1"/>
        </p:nvGrpSpPr>
        <p:grpSpPr>
          <a:xfrm>
            <a:off x="-8531" y="1011795"/>
            <a:ext cx="12198660" cy="64008"/>
            <a:chOff x="-4995" y="5896713"/>
            <a:chExt cx="9148995" cy="640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00CA6F-A2B6-C24E-8A8F-79A1EC72DEC0}"/>
                </a:ext>
              </a:extLst>
            </p:cNvPr>
            <p:cNvSpPr/>
            <p:nvPr userDrawn="1"/>
          </p:nvSpPr>
          <p:spPr>
            <a:xfrm>
              <a:off x="-4995" y="5896713"/>
              <a:ext cx="3047951" cy="640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79272F-E79E-4443-8893-0783BEA20AE8}"/>
                </a:ext>
              </a:extLst>
            </p:cNvPr>
            <p:cNvSpPr/>
            <p:nvPr userDrawn="1"/>
          </p:nvSpPr>
          <p:spPr>
            <a:xfrm>
              <a:off x="3042956" y="5896713"/>
              <a:ext cx="3047951" cy="64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B5FA60-D767-464D-A01D-B36B21AC7050}"/>
                </a:ext>
              </a:extLst>
            </p:cNvPr>
            <p:cNvSpPr/>
            <p:nvPr userDrawn="1"/>
          </p:nvSpPr>
          <p:spPr>
            <a:xfrm>
              <a:off x="6090907" y="5896713"/>
              <a:ext cx="3053093" cy="640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35E763C-F584-9144-9829-6EA58B399C03}"/>
              </a:ext>
            </a:extLst>
          </p:cNvPr>
          <p:cNvSpPr txBox="1"/>
          <p:nvPr userDrawn="1"/>
        </p:nvSpPr>
        <p:spPr>
          <a:xfrm>
            <a:off x="5042045" y="6421472"/>
            <a:ext cx="6255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</a:rPr>
              <a:t>CX SYMPOSIUM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F6EDFB-8BEC-764E-92A0-C1F68E809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0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74" r:id="rId3"/>
    <p:sldLayoutId id="2147483673" r:id="rId4"/>
    <p:sldLayoutId id="2147483685" r:id="rId5"/>
    <p:sldLayoutId id="2147483675" r:id="rId6"/>
    <p:sldLayoutId id="2147483676" r:id="rId7"/>
    <p:sldLayoutId id="214748368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56" r:id="rId14"/>
    <p:sldLayoutId id="2147483657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>
              <a:lumMod val="75000"/>
            </a:schemeClr>
          </a:solidFill>
          <a:latin typeface="Georgia"/>
          <a:ea typeface="+mj-ea"/>
          <a:cs typeface="Georgia"/>
        </a:defRPr>
      </a:lvl1pPr>
    </p:titleStyle>
    <p:bodyStyle>
      <a:lvl1pPr marL="225425" indent="-225425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Georgia"/>
        </a:defRPr>
      </a:lvl1pPr>
      <a:lvl2pPr marL="458788" indent="-233363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Georgia"/>
        </a:defRPr>
      </a:lvl2pPr>
      <a:lvl3pPr marL="684213" indent="-225425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Georgia"/>
        </a:defRPr>
      </a:lvl3pPr>
      <a:lvl4pPr marL="919163" indent="-2349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E10675-E0FD-9732-3A4C-14B7611708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Presented by: Nancy Walters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8E3029D-32C1-3786-206E-DEC8F01E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Inaccuracy: The ripple effect of emotional harm</a:t>
            </a:r>
          </a:p>
        </p:txBody>
      </p:sp>
    </p:spTree>
    <p:extLst>
      <p:ext uri="{BB962C8B-B14F-4D97-AF65-F5344CB8AC3E}">
        <p14:creationId xmlns:p14="http://schemas.microsoft.com/office/powerpoint/2010/main" val="4101546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8B334-746E-4BA9-ABCC-DE8E5F5594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Content Placeholder 5" descr="A person shaking hands with a person&#10;&#10;Description automatically generated with low confidence">
            <a:extLst>
              <a:ext uri="{FF2B5EF4-FFF2-40B4-BE49-F238E27FC236}">
                <a16:creationId xmlns:a16="http://schemas.microsoft.com/office/drawing/2014/main" id="{458A8240-246D-4548-899D-F9189A78B0B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523800" y="303120"/>
            <a:ext cx="4712087" cy="6280889"/>
          </a:xfrm>
        </p:spPr>
      </p:pic>
      <p:pic>
        <p:nvPicPr>
          <p:cNvPr id="8" name="Picture 7" descr="A person standing on a beach&#10;&#10;Description automatically generated with medium confidence">
            <a:extLst>
              <a:ext uri="{FF2B5EF4-FFF2-40B4-BE49-F238E27FC236}">
                <a16:creationId xmlns:a16="http://schemas.microsoft.com/office/drawing/2014/main" id="{6E31AF3D-1D43-4929-A3FF-7F70BFA15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82" y="288555"/>
            <a:ext cx="4721591" cy="629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83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7175C-A46D-44E0-97D4-3CF8E762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Certificate of Eligibility (COE)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90EC4-78A1-4522-B3AC-4D6AF715C4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F389A954-4EFD-4892-A852-97AEEBDC3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104" t="20216" r="65017" b="5093"/>
          <a:stretch/>
        </p:blipFill>
        <p:spPr>
          <a:xfrm>
            <a:off x="410240" y="1176718"/>
            <a:ext cx="5248275" cy="554621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798522-8CD2-4B57-B377-80EBE7E7657D}"/>
              </a:ext>
            </a:extLst>
          </p:cNvPr>
          <p:cNvSpPr txBox="1"/>
          <p:nvPr/>
        </p:nvSpPr>
        <p:spPr>
          <a:xfrm>
            <a:off x="5794743" y="1725543"/>
            <a:ext cx="610308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21+ years in the Marine Corps</a:t>
            </a:r>
            <a:endParaRPr lang="en-US" sz="3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Vietnam Veteran</a:t>
            </a:r>
            <a:endParaRPr lang="en-US" sz="3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Filed original COE over 30 years ago</a:t>
            </a:r>
            <a:endParaRPr lang="en-US" sz="3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3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3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“Why is the guidance different every time we call?”</a:t>
            </a:r>
            <a:endParaRPr lang="en-US" sz="3400" b="1" i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sz="3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3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30 days to review</a:t>
            </a:r>
            <a:endParaRPr lang="en-US" sz="3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89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917FA-2182-49BE-9203-9BC447350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“My service in the Corps doesn’t matter to them”.</a:t>
            </a:r>
            <a:endParaRPr lang="en-US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AE2BA-AF0D-4DE4-AF8B-DF416A7DB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9C91DE9-F4E1-4F24-BB83-43D846B95C5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186112" y="1054346"/>
            <a:ext cx="5819775" cy="580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16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4B240-6BC1-42DE-96B7-FB45BCEAF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Semper Fidelis, Marine</a:t>
            </a:r>
          </a:p>
        </p:txBody>
      </p:sp>
      <p:pic>
        <p:nvPicPr>
          <p:cNvPr id="6" name="Content Placeholder 5" descr="A person in a military uniform saluting&#10;&#10;Description automatically generated with low confidence">
            <a:extLst>
              <a:ext uri="{FF2B5EF4-FFF2-40B4-BE49-F238E27FC236}">
                <a16:creationId xmlns:a16="http://schemas.microsoft.com/office/drawing/2014/main" id="{704AE5CE-5384-4D08-B3C7-13A345F08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3738" y="1105611"/>
            <a:ext cx="7075831" cy="57523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15814-4DFD-441E-9C51-C34BA0EA65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87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D56F5-1028-5C4E-9CF7-DA0B24E94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5A04B5B-3C60-4DD2-8BC6-E77FDD665B3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658679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43440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5BF2E-B32A-4225-B8F9-74A00544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“Unofficial” Notice…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36A2F-056F-413E-9A3C-D98F66572B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A46D32-0836-457E-A872-47C73A81D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3200" b="1" i="1" dirty="0"/>
              <a:t>“Dear Next of Kin:”</a:t>
            </a:r>
          </a:p>
          <a:p>
            <a:pPr marL="0" indent="0">
              <a:buNone/>
            </a:pPr>
            <a:endParaRPr lang="en-US" sz="3200" b="1" i="1" dirty="0"/>
          </a:p>
          <a:p>
            <a:pPr marL="0" indent="0">
              <a:buNone/>
            </a:pPr>
            <a:r>
              <a:rPr lang="en-US" sz="3200" b="1" i="1" dirty="0"/>
              <a:t>“We have received an unofficial notice of the death for…”</a:t>
            </a:r>
          </a:p>
          <a:p>
            <a:endParaRPr lang="en-US" sz="3200" b="1" i="1" dirty="0"/>
          </a:p>
          <a:p>
            <a:pPr marL="0" indent="0">
              <a:buNone/>
            </a:pPr>
            <a:r>
              <a:rPr lang="en-US" sz="3200" b="1" i="1" dirty="0"/>
              <a:t>“If correct accept our sincere condolences.”</a:t>
            </a:r>
          </a:p>
          <a:p>
            <a:endParaRPr lang="en-US" sz="3200" b="1" i="1" dirty="0"/>
          </a:p>
          <a:p>
            <a:pPr marL="0" indent="0">
              <a:buNone/>
            </a:pPr>
            <a:r>
              <a:rPr lang="en-US" sz="3200" b="1" i="1" dirty="0"/>
              <a:t>“If incorrect, please have the member contact us immediately.”</a:t>
            </a:r>
          </a:p>
        </p:txBody>
      </p:sp>
    </p:spTree>
    <p:extLst>
      <p:ext uri="{BB962C8B-B14F-4D97-AF65-F5344CB8AC3E}">
        <p14:creationId xmlns:p14="http://schemas.microsoft.com/office/powerpoint/2010/main" val="383081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B8531-C334-449E-95DD-DB302BF57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Report of Existence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58D27-3F87-4255-950C-4C361121B6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EBAD941-0F18-4E7E-A8E4-F30E3EBBE6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57934"/>
              </p:ext>
            </p:extLst>
          </p:nvPr>
        </p:nvGraphicFramePr>
        <p:xfrm>
          <a:off x="437510" y="1080954"/>
          <a:ext cx="6509972" cy="5641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3892286" imgH="5035435" progId="AcroExch.Document.DC">
                  <p:embed/>
                </p:oleObj>
              </mc:Choice>
              <mc:Fallback>
                <p:oleObj name="Acrobat Document" r:id="rId3" imgW="3892286" imgH="5035435" progId="AcroExch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EBAD941-0F18-4E7E-A8E4-F30E3EBBE6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7510" y="1080954"/>
                        <a:ext cx="6509972" cy="5641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AFA9519-4827-4AA9-9F46-8F865B15EF57}"/>
              </a:ext>
            </a:extLst>
          </p:cNvPr>
          <p:cNvSpPr txBox="1"/>
          <p:nvPr/>
        </p:nvSpPr>
        <p:spPr>
          <a:xfrm>
            <a:off x="6829643" y="2286115"/>
            <a:ext cx="475275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"I am not dead"</a:t>
            </a:r>
            <a:endParaRPr lang="en-US" sz="3400" b="1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"I am alive"</a:t>
            </a:r>
            <a:endParaRPr lang="en-US" sz="3400" b="1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"I exist"</a:t>
            </a:r>
            <a:endParaRPr lang="en-US" sz="3400" b="1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"Please keep paying me"</a:t>
            </a:r>
            <a:endParaRPr lang="en-US" sz="3400" b="1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400" b="1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30 days to review</a:t>
            </a:r>
            <a:endParaRPr lang="en-US" sz="3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002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D8316-3958-476D-91FE-9C96ADC6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Fast</a:t>
            </a:r>
            <a:r>
              <a:rPr lang="en-US" dirty="0"/>
              <a:t> </a:t>
            </a:r>
            <a:r>
              <a:rPr lang="en-US" sz="4000" dirty="0"/>
              <a:t>Start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6399C-30CC-4A45-8E72-4CB00AD6F5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8746E2B-CE4B-4FA5-9E9E-729C2C9DD8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756797"/>
              </p:ext>
            </p:extLst>
          </p:nvPr>
        </p:nvGraphicFramePr>
        <p:xfrm>
          <a:off x="1336158" y="1201738"/>
          <a:ext cx="4248150" cy="549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3" imgW="3886044" imgH="5029200" progId="AcroExch.Document.DC">
                  <p:embed/>
                </p:oleObj>
              </mc:Choice>
              <mc:Fallback>
                <p:oleObj name="Acrobat Document" r:id="rId3" imgW="3886044" imgH="5029200" progId="AcroExch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8746E2B-CE4B-4FA5-9E9E-729C2C9DD8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6158" y="1201738"/>
                        <a:ext cx="4248150" cy="549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B8EB4A3-65C6-4B71-B669-C5C40C641B84}"/>
              </a:ext>
            </a:extLst>
          </p:cNvPr>
          <p:cNvSpPr txBox="1"/>
          <p:nvPr/>
        </p:nvSpPr>
        <p:spPr>
          <a:xfrm>
            <a:off x="7000875" y="2800813"/>
            <a:ext cx="475984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"DEFINE F-A-S-T“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30 days to review</a:t>
            </a:r>
            <a:endParaRPr lang="en-US" sz="3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83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B6F2E-53C2-45EA-9B5B-54273C115F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Content Placeholder 5" descr="A person standing next to a tombstone&#10;&#10;Description automatically generated with low confidence">
            <a:extLst>
              <a:ext uri="{FF2B5EF4-FFF2-40B4-BE49-F238E27FC236}">
                <a16:creationId xmlns:a16="http://schemas.microsoft.com/office/drawing/2014/main" id="{C0A88877-9E9B-43A0-9819-37EAC856523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7242" r="6931"/>
          <a:stretch/>
        </p:blipFill>
        <p:spPr>
          <a:xfrm>
            <a:off x="108462" y="950912"/>
            <a:ext cx="3402013" cy="4956175"/>
          </a:xfrm>
        </p:spPr>
      </p:pic>
      <p:pic>
        <p:nvPicPr>
          <p:cNvPr id="5" name="Picture 4" descr="A picture containing grass, outdoor, person, person&#10;&#10;Description automatically generated">
            <a:extLst>
              <a:ext uri="{FF2B5EF4-FFF2-40B4-BE49-F238E27FC236}">
                <a16:creationId xmlns:a16="http://schemas.microsoft.com/office/drawing/2014/main" id="{5C4F80E7-C104-4496-AEE3-AD2C28F1CF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5" r="4732"/>
          <a:stretch/>
        </p:blipFill>
        <p:spPr>
          <a:xfrm>
            <a:off x="3652948" y="950912"/>
            <a:ext cx="4572000" cy="4955363"/>
          </a:xfrm>
          <a:prstGeom prst="rect">
            <a:avLst/>
          </a:prstGeom>
        </p:spPr>
      </p:pic>
      <p:pic>
        <p:nvPicPr>
          <p:cNvPr id="8" name="Picture 7" descr="A picture containing grass, outdoor, person&#10;&#10;Description automatically generated">
            <a:extLst>
              <a:ext uri="{FF2B5EF4-FFF2-40B4-BE49-F238E27FC236}">
                <a16:creationId xmlns:a16="http://schemas.microsoft.com/office/drawing/2014/main" id="{712BE081-E4D1-4D12-A58A-F37EC3A5D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016" y="951724"/>
            <a:ext cx="3716522" cy="49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49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6CE8D-0319-41E7-9D54-6D00E027B0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Content Placeholder 5" descr="A person and person sitting at a table outside&#10;&#10;Description automatically generated with medium confidence">
            <a:extLst>
              <a:ext uri="{FF2B5EF4-FFF2-40B4-BE49-F238E27FC236}">
                <a16:creationId xmlns:a16="http://schemas.microsoft.com/office/drawing/2014/main" id="{90B1D2E0-AC94-40E1-A9AF-F35D3B5717E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112413" y="237737"/>
            <a:ext cx="4816550" cy="6420730"/>
          </a:xfrm>
        </p:spPr>
      </p:pic>
      <p:pic>
        <p:nvPicPr>
          <p:cNvPr id="8" name="Picture 7" descr="A person holding a fish&#10;&#10;Description automatically generated with medium confidence">
            <a:extLst>
              <a:ext uri="{FF2B5EF4-FFF2-40B4-BE49-F238E27FC236}">
                <a16:creationId xmlns:a16="http://schemas.microsoft.com/office/drawing/2014/main" id="{01387B3D-074A-4609-AAD3-28375B6B9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038" y="265814"/>
            <a:ext cx="4815547" cy="642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41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D744B-6B36-48C1-8897-768ECCCA94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Content Placeholder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2680772-5B91-41B0-BC9B-BEC8CA663C9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520967" y="-8105"/>
            <a:ext cx="5150066" cy="6866105"/>
          </a:xfrm>
        </p:spPr>
      </p:pic>
    </p:spTree>
    <p:extLst>
      <p:ext uri="{BB962C8B-B14F-4D97-AF65-F5344CB8AC3E}">
        <p14:creationId xmlns:p14="http://schemas.microsoft.com/office/powerpoint/2010/main" val="3478335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EB6497C-0E9B-4DC1-952E-9722E2ADC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Always Faithful…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27EF-55B9-4CBA-9F1F-0E2AEB587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Content Placeholder 5" descr="A picture containing person&#10;&#10;Description automatically generated">
            <a:extLst>
              <a:ext uri="{FF2B5EF4-FFF2-40B4-BE49-F238E27FC236}">
                <a16:creationId xmlns:a16="http://schemas.microsoft.com/office/drawing/2014/main" id="{F3BF7B4E-7927-4209-B492-0B9FBB3CB5C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219873" y="1184728"/>
            <a:ext cx="5460461" cy="5448467"/>
          </a:xfrm>
        </p:spPr>
      </p:pic>
      <p:pic>
        <p:nvPicPr>
          <p:cNvPr id="8" name="Picture 7" descr="A picture containing person, wall, person, old&#10;&#10;Description automatically generated">
            <a:extLst>
              <a:ext uri="{FF2B5EF4-FFF2-40B4-BE49-F238E27FC236}">
                <a16:creationId xmlns:a16="http://schemas.microsoft.com/office/drawing/2014/main" id="{D6CD8034-6FDD-47F0-ACE5-E6C4A587C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66" y="1184728"/>
            <a:ext cx="5460460" cy="545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25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wo-line Header">
  <a:themeElements>
    <a:clrScheme name="VA Print Colors">
      <a:dk1>
        <a:srgbClr val="000000"/>
      </a:dk1>
      <a:lt1>
        <a:srgbClr val="FFFFFF"/>
      </a:lt1>
      <a:dk2>
        <a:srgbClr val="003F72"/>
      </a:dk2>
      <a:lt2>
        <a:srgbClr val="EEECE1"/>
      </a:lt2>
      <a:accent1>
        <a:srgbClr val="0082BD"/>
      </a:accent1>
      <a:accent2>
        <a:srgbClr val="C6262D"/>
      </a:accent2>
      <a:accent3>
        <a:srgbClr val="762431"/>
      </a:accent3>
      <a:accent4>
        <a:srgbClr val="F2CF45"/>
      </a:accent4>
      <a:accent5>
        <a:srgbClr val="828F97"/>
      </a:accent5>
      <a:accent6>
        <a:srgbClr val="DBDCDE"/>
      </a:accent6>
      <a:hlink>
        <a:srgbClr val="0082BD"/>
      </a:hlink>
      <a:folHlink>
        <a:srgbClr val="003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XSymposium_Template_v05" id="{2CCAAA04-E6E4-7449-B46B-BCB03239E4F6}" vid="{044F5E7B-CF6C-B64D-A5F7-3D9ECEC179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30B21F1623449AA79AC99749305CA" ma:contentTypeVersion="13" ma:contentTypeDescription="Create a new document." ma:contentTypeScope="" ma:versionID="ebb9be971266029cc5831ef4c14e1cc3">
  <xsd:schema xmlns:xsd="http://www.w3.org/2001/XMLSchema" xmlns:xs="http://www.w3.org/2001/XMLSchema" xmlns:p="http://schemas.microsoft.com/office/2006/metadata/properties" xmlns:ns2="42b4bb46-5d81-43f4-8587-34a3e0e6d42d" xmlns:ns3="6a064b98-9978-4112-8952-3c59b93e1f73" targetNamespace="http://schemas.microsoft.com/office/2006/metadata/properties" ma:root="true" ma:fieldsID="c8eb516f599903b770de21aa3b6e68f1" ns2:_="" ns3:_="">
    <xsd:import namespace="42b4bb46-5d81-43f4-8587-34a3e0e6d42d"/>
    <xsd:import namespace="6a064b98-9978-4112-8952-3c59b93e1f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b4bb46-5d81-43f4-8587-34a3e0e6d4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0ac6538-d41a-4f9a-bd67-5f7ae81a6d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64b98-9978-4112-8952-3c59b93e1f7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183f18b-6311-4e5a-88db-0cdddec861d8}" ma:internalName="TaxCatchAll" ma:showField="CatchAllData" ma:web="6a064b98-9978-4112-8952-3c59b93e1f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b4bb46-5d81-43f4-8587-34a3e0e6d42d">
      <Terms xmlns="http://schemas.microsoft.com/office/infopath/2007/PartnerControls"/>
    </lcf76f155ced4ddcb4097134ff3c332f>
    <TaxCatchAll xmlns="6a064b98-9978-4112-8952-3c59b93e1f73" xsi:nil="true"/>
  </documentManagement>
</p:properties>
</file>

<file path=customXml/itemProps1.xml><?xml version="1.0" encoding="utf-8"?>
<ds:datastoreItem xmlns:ds="http://schemas.openxmlformats.org/officeDocument/2006/customXml" ds:itemID="{0359060F-08C3-4348-9D8B-446C095131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2AE093-E890-42B2-980D-152EE2DC6B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b4bb46-5d81-43f4-8587-34a3e0e6d42d"/>
    <ds:schemaRef ds:uri="6a064b98-9978-4112-8952-3c59b93e1f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05A406-3004-4A8C-AA91-DF3D2C3E13D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7dce447-0566-47ff-8c07-c9b85fda5322"/>
    <ds:schemaRef ds:uri="56245d2f-0389-484d-8b25-63ef91afc411"/>
    <ds:schemaRef ds:uri="42b4bb46-5d81-43f4-8587-34a3e0e6d42d"/>
    <ds:schemaRef ds:uri="6a064b98-9978-4112-8952-3c59b93e1f7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CXSymposium_Template_v05 (1)</Template>
  <TotalTime>585</TotalTime>
  <Words>162</Words>
  <Application>Microsoft Office PowerPoint</Application>
  <PresentationFormat>Widescreen</PresentationFormat>
  <Paragraphs>47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Georgia</vt:lpstr>
      <vt:lpstr>Two-line Header</vt:lpstr>
      <vt:lpstr>Acrobat Document</vt:lpstr>
      <vt:lpstr>Data Inaccuracy: The ripple effect of emotional harm</vt:lpstr>
      <vt:lpstr>PowerPoint Presentation</vt:lpstr>
      <vt:lpstr>“Unofficial” Notice…</vt:lpstr>
      <vt:lpstr>Report of Existence</vt:lpstr>
      <vt:lpstr>Fast Start</vt:lpstr>
      <vt:lpstr>PowerPoint Presentation</vt:lpstr>
      <vt:lpstr>PowerPoint Presentation</vt:lpstr>
      <vt:lpstr>PowerPoint Presentation</vt:lpstr>
      <vt:lpstr>Always Faithful…</vt:lpstr>
      <vt:lpstr>PowerPoint Presentation</vt:lpstr>
      <vt:lpstr>Certificate of Eligibility (COE)</vt:lpstr>
      <vt:lpstr>“My service in the Corps doesn’t matter to them”.</vt:lpstr>
      <vt:lpstr>Semper Fidelis, Marine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Enter Document Subject</dc:subject>
  <dc:creator>Baker, Dana M. (she/her/hers)</dc:creator>
  <cp:keywords>Enter document keywords</cp:keywords>
  <dc:description/>
  <cp:lastModifiedBy>FRIDDLE, JOSEPH (VEO)</cp:lastModifiedBy>
  <cp:revision>5</cp:revision>
  <cp:lastPrinted>2011-05-13T15:25:22Z</cp:lastPrinted>
  <dcterms:created xsi:type="dcterms:W3CDTF">2022-06-03T16:45:45Z</dcterms:created>
  <dcterms:modified xsi:type="dcterms:W3CDTF">2022-09-01T16:29:19Z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reviewed">
    <vt:lpwstr>yyyymmdd</vt:lpwstr>
  </property>
  <property fmtid="{D5CDD505-2E9C-101B-9397-08002B2CF9AE}" pid="3" name="Datecreated">
    <vt:lpwstr>yyyymmdd</vt:lpwstr>
  </property>
  <property fmtid="{D5CDD505-2E9C-101B-9397-08002B2CF9AE}" pid="4" name="Type">
    <vt:lpwstr>General Information</vt:lpwstr>
  </property>
  <property fmtid="{D5CDD505-2E9C-101B-9397-08002B2CF9AE}" pid="5" name="Language">
    <vt:lpwstr>En</vt:lpwstr>
  </property>
  <property fmtid="{D5CDD505-2E9C-101B-9397-08002B2CF9AE}" pid="6" name="Description">
    <vt:lpwstr>This document contains information on how to use the OIT PowerPoint Template.</vt:lpwstr>
  </property>
  <property fmtid="{D5CDD505-2E9C-101B-9397-08002B2CF9AE}" pid="7" name="Creator">
    <vt:lpwstr>U.S. Department of Veterans Affairs</vt:lpwstr>
  </property>
  <property fmtid="{D5CDD505-2E9C-101B-9397-08002B2CF9AE}" pid="8" name="ContentTypeId">
    <vt:lpwstr>0x010100A9E30B21F1623449AA79AC99749305CA</vt:lpwstr>
  </property>
</Properties>
</file>