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1" r:id="rId4"/>
  </p:sldMasterIdLst>
  <p:notesMasterIdLst>
    <p:notesMasterId r:id="rId18"/>
  </p:notesMasterIdLst>
  <p:handoutMasterIdLst>
    <p:handoutMasterId r:id="rId19"/>
  </p:handoutMasterIdLst>
  <p:sldIdLst>
    <p:sldId id="280" r:id="rId5"/>
    <p:sldId id="281" r:id="rId6"/>
    <p:sldId id="296" r:id="rId7"/>
    <p:sldId id="297" r:id="rId8"/>
    <p:sldId id="287" r:id="rId9"/>
    <p:sldId id="288" r:id="rId10"/>
    <p:sldId id="289" r:id="rId11"/>
    <p:sldId id="290" r:id="rId12"/>
    <p:sldId id="291" r:id="rId13"/>
    <p:sldId id="292" r:id="rId14"/>
    <p:sldId id="293" r:id="rId15"/>
    <p:sldId id="294" r:id="rId16"/>
    <p:sldId id="295" r:id="rId17"/>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orient="horz" pos="3510" userDrawn="1">
          <p15:clr>
            <a:srgbClr val="A4A3A4"/>
          </p15:clr>
        </p15:guide>
        <p15:guide id="3" orient="horz" pos="2897" userDrawn="1">
          <p15:clr>
            <a:srgbClr val="A4A3A4"/>
          </p15:clr>
        </p15:guide>
        <p15:guide id="4" orient="horz" pos="4101" userDrawn="1">
          <p15:clr>
            <a:srgbClr val="A4A3A4"/>
          </p15:clr>
        </p15:guide>
        <p15:guide id="5" orient="horz" pos="1921" userDrawn="1">
          <p15:clr>
            <a:srgbClr val="A4A3A4"/>
          </p15:clr>
        </p15:guide>
        <p15:guide id="6" orient="horz" pos="2004" userDrawn="1">
          <p15:clr>
            <a:srgbClr val="A4A3A4"/>
          </p15:clr>
        </p15:guide>
        <p15:guide id="7" orient="horz" pos="1104" userDrawn="1">
          <p15:clr>
            <a:srgbClr val="A4A3A4"/>
          </p15:clr>
        </p15:guide>
        <p15:guide id="8" orient="horz" pos="1021" userDrawn="1">
          <p15:clr>
            <a:srgbClr val="A4A3A4"/>
          </p15:clr>
        </p15:guide>
        <p15:guide id="9" orient="horz" pos="3908" userDrawn="1">
          <p15:clr>
            <a:srgbClr val="A4A3A4"/>
          </p15:clr>
        </p15:guide>
        <p15:guide id="10" orient="horz" pos="2820" userDrawn="1">
          <p15:clr>
            <a:srgbClr val="A4A3A4"/>
          </p15:clr>
        </p15:guide>
        <p15:guide id="11" pos="7393" userDrawn="1">
          <p15:clr>
            <a:srgbClr val="A4A3A4"/>
          </p15:clr>
        </p15:guide>
        <p15:guide id="12" pos="2584" userDrawn="1">
          <p15:clr>
            <a:srgbClr val="A4A3A4"/>
          </p15:clr>
        </p15:guide>
        <p15:guide id="13" pos="4981" userDrawn="1">
          <p15:clr>
            <a:srgbClr val="A4A3A4"/>
          </p15:clr>
        </p15:guide>
        <p15:guide id="14" pos="5091" userDrawn="1">
          <p15:clr>
            <a:srgbClr val="A4A3A4"/>
          </p15:clr>
        </p15:guide>
        <p15:guide id="15" pos="281" userDrawn="1">
          <p15:clr>
            <a:srgbClr val="A4A3A4"/>
          </p15:clr>
        </p15:guide>
        <p15:guide id="16" pos="6297" userDrawn="1">
          <p15:clr>
            <a:srgbClr val="A4A3A4"/>
          </p15:clr>
        </p15:guide>
        <p15:guide id="17" pos="6188" userDrawn="1">
          <p15:clr>
            <a:srgbClr val="A4A3A4"/>
          </p15:clr>
        </p15:guide>
        <p15:guide id="18" pos="1487" userDrawn="1">
          <p15:clr>
            <a:srgbClr val="A4A3A4"/>
          </p15:clr>
        </p15:guide>
        <p15:guide id="19" pos="1376" userDrawn="1">
          <p15:clr>
            <a:srgbClr val="A4A3A4"/>
          </p15:clr>
        </p15:guide>
        <p15:guide id="20" pos="3885" userDrawn="1">
          <p15:clr>
            <a:srgbClr val="A4A3A4"/>
          </p15:clr>
        </p15:guide>
        <p15:guide id="21" pos="3781" userDrawn="1">
          <p15:clr>
            <a:srgbClr val="A4A3A4"/>
          </p15:clr>
        </p15:guide>
        <p15:guide id="22" pos="26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well, Katherine [USA]" initials="M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0194D3"/>
    <a:srgbClr val="ECECEC"/>
    <a:srgbClr val="D9D9D9"/>
    <a:srgbClr val="5A2149"/>
    <a:srgbClr val="8B0E04"/>
    <a:srgbClr val="0130D3"/>
    <a:srgbClr val="00467F"/>
    <a:srgbClr val="183C47"/>
    <a:srgbClr val="292C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autoAdjust="0"/>
  </p:normalViewPr>
  <p:slideViewPr>
    <p:cSldViewPr snapToGrid="0" snapToObjects="1">
      <p:cViewPr varScale="1">
        <p:scale>
          <a:sx n="114" d="100"/>
          <a:sy n="114" d="100"/>
        </p:scale>
        <p:origin x="474" y="102"/>
      </p:cViewPr>
      <p:guideLst>
        <p:guide orient="horz" pos="210"/>
        <p:guide orient="horz" pos="3510"/>
        <p:guide orient="horz" pos="2897"/>
        <p:guide orient="horz" pos="4101"/>
        <p:guide orient="horz" pos="1921"/>
        <p:guide orient="horz" pos="2004"/>
        <p:guide orient="horz" pos="1104"/>
        <p:guide orient="horz" pos="1021"/>
        <p:guide orient="horz" pos="3908"/>
        <p:guide orient="horz" pos="2820"/>
        <p:guide pos="7393"/>
        <p:guide pos="2584"/>
        <p:guide pos="4981"/>
        <p:guide pos="5091"/>
        <p:guide pos="281"/>
        <p:guide pos="6297"/>
        <p:guide pos="6188"/>
        <p:guide pos="1487"/>
        <p:guide pos="1376"/>
        <p:guide pos="3885"/>
        <p:guide pos="3781"/>
        <p:guide pos="26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All VHA</c:v>
                </c:pt>
              </c:strCache>
            </c:strRef>
          </c:tx>
          <c:spPr>
            <a:ln w="50800" cap="rnd" cmpd="dbl">
              <a:solidFill>
                <a:srgbClr val="003F72"/>
              </a:solidFill>
              <a:round/>
            </a:ln>
            <a:effectLst/>
          </c:spPr>
          <c:marker>
            <c:symbol val="diamond"/>
            <c:size val="7"/>
            <c:spPr>
              <a:solidFill>
                <a:srgbClr val="003F7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04/24</c:v>
                </c:pt>
                <c:pt idx="1">
                  <c:v>05/01</c:v>
                </c:pt>
                <c:pt idx="2">
                  <c:v>05/08</c:v>
                </c:pt>
                <c:pt idx="3">
                  <c:v>05/15</c:v>
                </c:pt>
                <c:pt idx="4">
                  <c:v>05/22</c:v>
                </c:pt>
                <c:pt idx="5">
                  <c:v>05/29</c:v>
                </c:pt>
                <c:pt idx="6">
                  <c:v>06/05</c:v>
                </c:pt>
                <c:pt idx="7">
                  <c:v>06/12</c:v>
                </c:pt>
                <c:pt idx="8">
                  <c:v>06/19</c:v>
                </c:pt>
                <c:pt idx="9">
                  <c:v>06/26</c:v>
                </c:pt>
                <c:pt idx="10">
                  <c:v>07/03</c:v>
                </c:pt>
                <c:pt idx="11">
                  <c:v>07/10</c:v>
                </c:pt>
                <c:pt idx="12">
                  <c:v>07/17</c:v>
                </c:pt>
                <c:pt idx="13">
                  <c:v>07/24</c:v>
                </c:pt>
              </c:strCache>
            </c:strRef>
          </c:cat>
          <c:val>
            <c:numRef>
              <c:f>Sheet1!$B$2:$B$15</c:f>
              <c:numCache>
                <c:formatCode>0.0%</c:formatCode>
                <c:ptCount val="14"/>
                <c:pt idx="0">
                  <c:v>0.90232028829740163</c:v>
                </c:pt>
                <c:pt idx="1">
                  <c:v>0.90128841229193346</c:v>
                </c:pt>
                <c:pt idx="2">
                  <c:v>0.89956845821890941</c:v>
                </c:pt>
                <c:pt idx="3">
                  <c:v>0.90096071233304698</c:v>
                </c:pt>
                <c:pt idx="4">
                  <c:v>0.90185074626865669</c:v>
                </c:pt>
                <c:pt idx="5">
                  <c:v>0.89545977956900802</c:v>
                </c:pt>
                <c:pt idx="6">
                  <c:v>0.89757991244734459</c:v>
                </c:pt>
                <c:pt idx="7">
                  <c:v>0.90156727828746175</c:v>
                </c:pt>
                <c:pt idx="8">
                  <c:v>0.89499382947899331</c:v>
                </c:pt>
                <c:pt idx="9">
                  <c:v>0.89779862319388759</c:v>
                </c:pt>
                <c:pt idx="10">
                  <c:v>0.89687372013651878</c:v>
                </c:pt>
                <c:pt idx="11">
                  <c:v>0.89779564121127398</c:v>
                </c:pt>
                <c:pt idx="12">
                  <c:v>0.89868874762496775</c:v>
                </c:pt>
                <c:pt idx="13">
                  <c:v>0.89621392639661113</c:v>
                </c:pt>
              </c:numCache>
            </c:numRef>
          </c:val>
          <c:smooth val="0"/>
          <c:extLst>
            <c:ext xmlns:c16="http://schemas.microsoft.com/office/drawing/2014/chart" uri="{C3380CC4-5D6E-409C-BE32-E72D297353CC}">
              <c16:uniqueId val="{00000000-5263-448C-8DB0-33DC170E992B}"/>
            </c:ext>
          </c:extLst>
        </c:ser>
        <c:dLbls>
          <c:dLblPos val="t"/>
          <c:showLegendKey val="0"/>
          <c:showVal val="1"/>
          <c:showCatName val="0"/>
          <c:showSerName val="0"/>
          <c:showPercent val="0"/>
          <c:showBubbleSize val="0"/>
        </c:dLbls>
        <c:marker val="1"/>
        <c:smooth val="0"/>
        <c:axId val="349168848"/>
        <c:axId val="349168520"/>
      </c:lineChart>
      <c:catAx>
        <c:axId val="349168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9168520"/>
        <c:crosses val="autoZero"/>
        <c:auto val="1"/>
        <c:lblAlgn val="ctr"/>
        <c:lblOffset val="100"/>
        <c:noMultiLvlLbl val="0"/>
      </c:catAx>
      <c:valAx>
        <c:axId val="349168520"/>
        <c:scaling>
          <c:orientation val="minMax"/>
          <c:max val="0.95000000000000007"/>
          <c:min val="0.85000000000000009"/>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9168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All VHA</c:v>
                </c:pt>
              </c:strCache>
            </c:strRef>
          </c:tx>
          <c:spPr>
            <a:ln w="50800" cap="rnd" cmpd="dbl">
              <a:solidFill>
                <a:srgbClr val="003F72"/>
              </a:solidFill>
              <a:round/>
            </a:ln>
            <a:effectLst/>
          </c:spPr>
          <c:marker>
            <c:symbol val="diamond"/>
            <c:size val="7"/>
            <c:spPr>
              <a:solidFill>
                <a:srgbClr val="003F72"/>
              </a:solidFill>
              <a:ln w="9525">
                <a:noFill/>
              </a:ln>
              <a:effectLst/>
            </c:spPr>
          </c:marker>
          <c:dLbls>
            <c:delete val="1"/>
          </c:dLbls>
          <c:cat>
            <c:strRef>
              <c:f>Sheet1!$A$2:$A$15</c:f>
              <c:strCache>
                <c:ptCount val="14"/>
                <c:pt idx="0">
                  <c:v>04/24</c:v>
                </c:pt>
                <c:pt idx="1">
                  <c:v>05/01</c:v>
                </c:pt>
                <c:pt idx="2">
                  <c:v>05/08</c:v>
                </c:pt>
                <c:pt idx="3">
                  <c:v>05/15</c:v>
                </c:pt>
                <c:pt idx="4">
                  <c:v>05/22</c:v>
                </c:pt>
                <c:pt idx="5">
                  <c:v>05/29</c:v>
                </c:pt>
                <c:pt idx="6">
                  <c:v>06/05</c:v>
                </c:pt>
                <c:pt idx="7">
                  <c:v>06/12</c:v>
                </c:pt>
                <c:pt idx="8">
                  <c:v>06/19</c:v>
                </c:pt>
                <c:pt idx="9">
                  <c:v>06/26</c:v>
                </c:pt>
                <c:pt idx="10">
                  <c:v>07/03</c:v>
                </c:pt>
                <c:pt idx="11">
                  <c:v>07/10</c:v>
                </c:pt>
                <c:pt idx="12">
                  <c:v>07/17</c:v>
                </c:pt>
                <c:pt idx="13">
                  <c:v>07/24</c:v>
                </c:pt>
              </c:strCache>
            </c:strRef>
          </c:cat>
          <c:val>
            <c:numRef>
              <c:f>Sheet1!$B$2:$B$15</c:f>
              <c:numCache>
                <c:formatCode>0.0%</c:formatCode>
                <c:ptCount val="14"/>
                <c:pt idx="0">
                  <c:v>0.90232028829740163</c:v>
                </c:pt>
                <c:pt idx="1">
                  <c:v>0.90128841229193346</c:v>
                </c:pt>
                <c:pt idx="2">
                  <c:v>0.89956845821890941</c:v>
                </c:pt>
                <c:pt idx="3">
                  <c:v>0.90096071233304698</c:v>
                </c:pt>
                <c:pt idx="4">
                  <c:v>0.90185074626865669</c:v>
                </c:pt>
                <c:pt idx="5">
                  <c:v>0.89545977956900802</c:v>
                </c:pt>
                <c:pt idx="6">
                  <c:v>0.89757991244734459</c:v>
                </c:pt>
                <c:pt idx="7">
                  <c:v>0.90156727828746175</c:v>
                </c:pt>
                <c:pt idx="8">
                  <c:v>0.89499382947899331</c:v>
                </c:pt>
                <c:pt idx="9">
                  <c:v>0.89779862319388759</c:v>
                </c:pt>
                <c:pt idx="10">
                  <c:v>0.89687372013651878</c:v>
                </c:pt>
                <c:pt idx="11">
                  <c:v>0.89779564121127398</c:v>
                </c:pt>
                <c:pt idx="12">
                  <c:v>0.89868874762496775</c:v>
                </c:pt>
                <c:pt idx="13">
                  <c:v>0.89621392639661113</c:v>
                </c:pt>
              </c:numCache>
            </c:numRef>
          </c:val>
          <c:smooth val="0"/>
          <c:extLst>
            <c:ext xmlns:c16="http://schemas.microsoft.com/office/drawing/2014/chart" uri="{C3380CC4-5D6E-409C-BE32-E72D297353CC}">
              <c16:uniqueId val="{00000000-C1DA-4308-9544-3BC5B8A6DC63}"/>
            </c:ext>
          </c:extLst>
        </c:ser>
        <c:ser>
          <c:idx val="1"/>
          <c:order val="1"/>
          <c:tx>
            <c:strRef>
              <c:f>Sheet1!$C$1</c:f>
              <c:strCache>
                <c:ptCount val="1"/>
                <c:pt idx="0">
                  <c:v>Male</c:v>
                </c:pt>
              </c:strCache>
            </c:strRef>
          </c:tx>
          <c:spPr>
            <a:ln w="28575" cap="rnd">
              <a:solidFill>
                <a:schemeClr val="accent2"/>
              </a:solidFill>
              <a:round/>
            </a:ln>
            <a:effectLst/>
          </c:spPr>
          <c:marker>
            <c:symbol val="diamond"/>
            <c:size val="7"/>
            <c:spPr>
              <a:solidFill>
                <a:schemeClr val="accent2"/>
              </a:solidFill>
              <a:ln w="9525">
                <a:solidFill>
                  <a:schemeClr val="accent2"/>
                </a:solidFill>
              </a:ln>
              <a:effectLst/>
            </c:spPr>
          </c:marker>
          <c:dLbls>
            <c:dLbl>
              <c:idx val="2"/>
              <c:layout>
                <c:manualLayout>
                  <c:x val="-4.3897834365709328E-2"/>
                  <c:y val="-3.2564346018630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DA-4308-9544-3BC5B8A6DC63}"/>
                </c:ext>
              </c:extLst>
            </c:dLbl>
            <c:dLbl>
              <c:idx val="3"/>
              <c:layout>
                <c:manualLayout>
                  <c:x val="-3.9654964475152023E-2"/>
                  <c:y val="-3.59948731177683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DA-4308-9544-3BC5B8A6DC63}"/>
                </c:ext>
              </c:extLst>
            </c:dLbl>
            <c:dLbl>
              <c:idx val="6"/>
              <c:layout>
                <c:manualLayout>
                  <c:x val="-5.026213920154534E-2"/>
                  <c:y val="-4.28559273160447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DA-4308-9544-3BC5B8A6DC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04/24</c:v>
                </c:pt>
                <c:pt idx="1">
                  <c:v>05/01</c:v>
                </c:pt>
                <c:pt idx="2">
                  <c:v>05/08</c:v>
                </c:pt>
                <c:pt idx="3">
                  <c:v>05/15</c:v>
                </c:pt>
                <c:pt idx="4">
                  <c:v>05/22</c:v>
                </c:pt>
                <c:pt idx="5">
                  <c:v>05/29</c:v>
                </c:pt>
                <c:pt idx="6">
                  <c:v>06/05</c:v>
                </c:pt>
                <c:pt idx="7">
                  <c:v>06/12</c:v>
                </c:pt>
                <c:pt idx="8">
                  <c:v>06/19</c:v>
                </c:pt>
                <c:pt idx="9">
                  <c:v>06/26</c:v>
                </c:pt>
                <c:pt idx="10">
                  <c:v>07/03</c:v>
                </c:pt>
                <c:pt idx="11">
                  <c:v>07/10</c:v>
                </c:pt>
                <c:pt idx="12">
                  <c:v>07/17</c:v>
                </c:pt>
                <c:pt idx="13">
                  <c:v>07/24</c:v>
                </c:pt>
              </c:strCache>
            </c:strRef>
          </c:cat>
          <c:val>
            <c:numRef>
              <c:f>Sheet1!$C$2:$C$15</c:f>
              <c:numCache>
                <c:formatCode>0.0%</c:formatCode>
                <c:ptCount val="14"/>
                <c:pt idx="0">
                  <c:v>0.9058233491223181</c:v>
                </c:pt>
                <c:pt idx="1">
                  <c:v>0.90434321565855169</c:v>
                </c:pt>
                <c:pt idx="2">
                  <c:v>0.90409063391853328</c:v>
                </c:pt>
                <c:pt idx="3">
                  <c:v>0.90402276548958738</c:v>
                </c:pt>
                <c:pt idx="4">
                  <c:v>0.90642734591526986</c:v>
                </c:pt>
                <c:pt idx="5">
                  <c:v>0.89893280274938958</c:v>
                </c:pt>
                <c:pt idx="6">
                  <c:v>0.9003678817913715</c:v>
                </c:pt>
                <c:pt idx="7">
                  <c:v>0.9063141818947813</c:v>
                </c:pt>
                <c:pt idx="8">
                  <c:v>0.89910128303671721</c:v>
                </c:pt>
                <c:pt idx="9">
                  <c:v>0.9017550712910517</c:v>
                </c:pt>
                <c:pt idx="10">
                  <c:v>0.90114171801377307</c:v>
                </c:pt>
                <c:pt idx="11">
                  <c:v>0.90176606514084512</c:v>
                </c:pt>
                <c:pt idx="12">
                  <c:v>0.90230257193918517</c:v>
                </c:pt>
                <c:pt idx="13">
                  <c:v>0.90017720023626691</c:v>
                </c:pt>
              </c:numCache>
            </c:numRef>
          </c:val>
          <c:smooth val="0"/>
          <c:extLst>
            <c:ext xmlns:c16="http://schemas.microsoft.com/office/drawing/2014/chart" uri="{C3380CC4-5D6E-409C-BE32-E72D297353CC}">
              <c16:uniqueId val="{00000004-C1DA-4308-9544-3BC5B8A6DC63}"/>
            </c:ext>
          </c:extLst>
        </c:ser>
        <c:ser>
          <c:idx val="2"/>
          <c:order val="2"/>
          <c:tx>
            <c:strRef>
              <c:f>Sheet1!$D$1</c:f>
              <c:strCache>
                <c:ptCount val="1"/>
                <c:pt idx="0">
                  <c:v>Female</c:v>
                </c:pt>
              </c:strCache>
            </c:strRef>
          </c:tx>
          <c:spPr>
            <a:ln w="28575" cap="rnd">
              <a:solidFill>
                <a:srgbClr val="7030A0"/>
              </a:solidFill>
              <a:round/>
            </a:ln>
            <a:effectLst/>
          </c:spPr>
          <c:marker>
            <c:symbol val="diamond"/>
            <c:size val="7"/>
            <c:spPr>
              <a:solidFill>
                <a:srgbClr val="7030A0"/>
              </a:solidFill>
              <a:ln w="9525">
                <a:noFill/>
              </a:ln>
              <a:effectLst/>
            </c:spPr>
          </c:marker>
          <c:dLbls>
            <c:dLbl>
              <c:idx val="9"/>
              <c:layout>
                <c:manualLayout>
                  <c:x val="-3.9654964475151981E-2"/>
                  <c:y val="6.0008562811735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DA-4308-9544-3BC5B8A6DC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04/24</c:v>
                </c:pt>
                <c:pt idx="1">
                  <c:v>05/01</c:v>
                </c:pt>
                <c:pt idx="2">
                  <c:v>05/08</c:v>
                </c:pt>
                <c:pt idx="3">
                  <c:v>05/15</c:v>
                </c:pt>
                <c:pt idx="4">
                  <c:v>05/22</c:v>
                </c:pt>
                <c:pt idx="5">
                  <c:v>05/29</c:v>
                </c:pt>
                <c:pt idx="6">
                  <c:v>06/05</c:v>
                </c:pt>
                <c:pt idx="7">
                  <c:v>06/12</c:v>
                </c:pt>
                <c:pt idx="8">
                  <c:v>06/19</c:v>
                </c:pt>
                <c:pt idx="9">
                  <c:v>06/26</c:v>
                </c:pt>
                <c:pt idx="10">
                  <c:v>07/03</c:v>
                </c:pt>
                <c:pt idx="11">
                  <c:v>07/10</c:v>
                </c:pt>
                <c:pt idx="12">
                  <c:v>07/17</c:v>
                </c:pt>
                <c:pt idx="13">
                  <c:v>07/24</c:v>
                </c:pt>
              </c:strCache>
            </c:strRef>
          </c:cat>
          <c:val>
            <c:numRef>
              <c:f>Sheet1!$D$2:$D$15</c:f>
              <c:numCache>
                <c:formatCode>0.0%</c:formatCode>
                <c:ptCount val="14"/>
                <c:pt idx="0">
                  <c:v>0.86789869952087617</c:v>
                </c:pt>
                <c:pt idx="1">
                  <c:v>0.87197965239508268</c:v>
                </c:pt>
                <c:pt idx="2">
                  <c:v>0.85532994923857875</c:v>
                </c:pt>
                <c:pt idx="3">
                  <c:v>0.87152921674264405</c:v>
                </c:pt>
                <c:pt idx="4">
                  <c:v>0.85839598997493738</c:v>
                </c:pt>
                <c:pt idx="5">
                  <c:v>0.86058128973660297</c:v>
                </c:pt>
                <c:pt idx="6">
                  <c:v>0.87084548104956272</c:v>
                </c:pt>
                <c:pt idx="7">
                  <c:v>0.85507993811242911</c:v>
                </c:pt>
                <c:pt idx="8">
                  <c:v>0.85469837587006969</c:v>
                </c:pt>
                <c:pt idx="9">
                  <c:v>0.86066003143006808</c:v>
                </c:pt>
                <c:pt idx="10">
                  <c:v>0.85669604776798414</c:v>
                </c:pt>
                <c:pt idx="11">
                  <c:v>0.85883940620782728</c:v>
                </c:pt>
                <c:pt idx="12">
                  <c:v>0.86399801093983086</c:v>
                </c:pt>
                <c:pt idx="13">
                  <c:v>0.86397984886649881</c:v>
                </c:pt>
              </c:numCache>
            </c:numRef>
          </c:val>
          <c:smooth val="0"/>
          <c:extLst>
            <c:ext xmlns:c16="http://schemas.microsoft.com/office/drawing/2014/chart" uri="{C3380CC4-5D6E-409C-BE32-E72D297353CC}">
              <c16:uniqueId val="{00000006-C1DA-4308-9544-3BC5B8A6DC63}"/>
            </c:ext>
          </c:extLst>
        </c:ser>
        <c:dLbls>
          <c:dLblPos val="t"/>
          <c:showLegendKey val="0"/>
          <c:showVal val="1"/>
          <c:showCatName val="0"/>
          <c:showSerName val="0"/>
          <c:showPercent val="0"/>
          <c:showBubbleSize val="0"/>
        </c:dLbls>
        <c:marker val="1"/>
        <c:smooth val="0"/>
        <c:axId val="349168848"/>
        <c:axId val="349168520"/>
      </c:lineChart>
      <c:catAx>
        <c:axId val="349168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9168520"/>
        <c:crosses val="autoZero"/>
        <c:auto val="1"/>
        <c:lblAlgn val="ctr"/>
        <c:lblOffset val="100"/>
        <c:noMultiLvlLbl val="0"/>
      </c:catAx>
      <c:valAx>
        <c:axId val="349168520"/>
        <c:scaling>
          <c:orientation val="minMax"/>
          <c:max val="0.95000000000000007"/>
          <c:min val="0.8"/>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9168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 Compliments</c:v>
                </c:pt>
              </c:strCache>
            </c:strRef>
          </c:tx>
          <c:spPr>
            <a:ln>
              <a:solidFill>
                <a:srgbClr val="00B050"/>
              </a:solidFill>
            </a:ln>
          </c:spPr>
          <c:marker>
            <c:symbol val="diamond"/>
            <c:size val="7"/>
            <c:spPr>
              <a:solidFill>
                <a:srgbClr val="00B050"/>
              </a:solidFill>
              <a:ln>
                <a:solidFill>
                  <a:srgbClr val="00B050"/>
                </a:solidFill>
              </a:ln>
            </c:spPr>
          </c:marker>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04/24</c:v>
                </c:pt>
                <c:pt idx="1">
                  <c:v>05/01</c:v>
                </c:pt>
                <c:pt idx="2">
                  <c:v>05/08</c:v>
                </c:pt>
                <c:pt idx="3">
                  <c:v>05/15</c:v>
                </c:pt>
                <c:pt idx="4">
                  <c:v>05/22</c:v>
                </c:pt>
                <c:pt idx="5">
                  <c:v>05/29</c:v>
                </c:pt>
                <c:pt idx="6">
                  <c:v>06/05</c:v>
                </c:pt>
                <c:pt idx="7">
                  <c:v>06/12</c:v>
                </c:pt>
                <c:pt idx="8">
                  <c:v>06/19</c:v>
                </c:pt>
                <c:pt idx="9">
                  <c:v>06/26</c:v>
                </c:pt>
                <c:pt idx="10">
                  <c:v>07/03</c:v>
                </c:pt>
                <c:pt idx="11">
                  <c:v>07/10</c:v>
                </c:pt>
                <c:pt idx="12">
                  <c:v>07/17</c:v>
                </c:pt>
                <c:pt idx="13">
                  <c:v>07/24</c:v>
                </c:pt>
              </c:strCache>
            </c:strRef>
          </c:cat>
          <c:val>
            <c:numRef>
              <c:f>Sheet1!$B$2:$B$15</c:f>
              <c:numCache>
                <c:formatCode>0.0%</c:formatCode>
                <c:ptCount val="14"/>
                <c:pt idx="0">
                  <c:v>0.67869415807560129</c:v>
                </c:pt>
                <c:pt idx="1">
                  <c:v>0.66997792494481234</c:v>
                </c:pt>
                <c:pt idx="2">
                  <c:v>0.63380281690140849</c:v>
                </c:pt>
                <c:pt idx="3">
                  <c:v>0.68255578093306279</c:v>
                </c:pt>
                <c:pt idx="4">
                  <c:v>0.65289256198347101</c:v>
                </c:pt>
                <c:pt idx="5">
                  <c:v>0.63492063492063489</c:v>
                </c:pt>
                <c:pt idx="6">
                  <c:v>0.67723749119097965</c:v>
                </c:pt>
                <c:pt idx="7">
                  <c:v>0.65464222353636903</c:v>
                </c:pt>
                <c:pt idx="8">
                  <c:v>0.64174894217207334</c:v>
                </c:pt>
                <c:pt idx="9">
                  <c:v>0.64891749561146872</c:v>
                </c:pt>
                <c:pt idx="10">
                  <c:v>0.63257328990228012</c:v>
                </c:pt>
                <c:pt idx="11">
                  <c:v>0.65217391304347827</c:v>
                </c:pt>
                <c:pt idx="12">
                  <c:v>0.66798418972332019</c:v>
                </c:pt>
                <c:pt idx="13">
                  <c:v>0.6333333333333333</c:v>
                </c:pt>
              </c:numCache>
            </c:numRef>
          </c:val>
          <c:smooth val="0"/>
          <c:extLst>
            <c:ext xmlns:c16="http://schemas.microsoft.com/office/drawing/2014/chart" uri="{C3380CC4-5D6E-409C-BE32-E72D297353CC}">
              <c16:uniqueId val="{00000000-BDF3-4BC3-A94C-38183B19682D}"/>
            </c:ext>
          </c:extLst>
        </c:ser>
        <c:ser>
          <c:idx val="1"/>
          <c:order val="1"/>
          <c:tx>
            <c:strRef>
              <c:f>Sheet1!$C$1</c:f>
              <c:strCache>
                <c:ptCount val="1"/>
                <c:pt idx="0">
                  <c:v>% Concerns</c:v>
                </c:pt>
              </c:strCache>
            </c:strRef>
          </c:tx>
          <c:spPr>
            <a:ln>
              <a:solidFill>
                <a:srgbClr val="C00000"/>
              </a:solidFill>
            </a:ln>
          </c:spPr>
          <c:marker>
            <c:symbol val="diamond"/>
            <c:size val="7"/>
            <c:spPr>
              <a:solidFill>
                <a:srgbClr val="C00000"/>
              </a:solidFill>
              <a:ln>
                <a:solidFill>
                  <a:srgbClr val="C00000"/>
                </a:solidFill>
              </a:ln>
            </c:spPr>
          </c:marker>
          <c:dLbls>
            <c:dLbl>
              <c:idx val="8"/>
              <c:layout>
                <c:manualLayout>
                  <c:x val="-5.0869854987963883E-2"/>
                  <c:y val="-4.08861219751354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F3-4BC3-A94C-38183B19682D}"/>
                </c:ext>
              </c:extLst>
            </c:dLbl>
            <c:dLbl>
              <c:idx val="11"/>
              <c:layout>
                <c:manualLayout>
                  <c:x val="-5.0869854987963883E-2"/>
                  <c:y val="-5.7074606927333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F3-4BC3-A94C-38183B19682D}"/>
                </c:ext>
              </c:extLst>
            </c:dLbl>
            <c:dLbl>
              <c:idx val="12"/>
              <c:layout>
                <c:manualLayout>
                  <c:x val="-3.0110273695409362E-2"/>
                  <c:y val="-4.0886121975135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F3-4BC3-A94C-38183B19682D}"/>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04/24</c:v>
                </c:pt>
                <c:pt idx="1">
                  <c:v>05/01</c:v>
                </c:pt>
                <c:pt idx="2">
                  <c:v>05/08</c:v>
                </c:pt>
                <c:pt idx="3">
                  <c:v>05/15</c:v>
                </c:pt>
                <c:pt idx="4">
                  <c:v>05/22</c:v>
                </c:pt>
                <c:pt idx="5">
                  <c:v>05/29</c:v>
                </c:pt>
                <c:pt idx="6">
                  <c:v>06/05</c:v>
                </c:pt>
                <c:pt idx="7">
                  <c:v>06/12</c:v>
                </c:pt>
                <c:pt idx="8">
                  <c:v>06/19</c:v>
                </c:pt>
                <c:pt idx="9">
                  <c:v>06/26</c:v>
                </c:pt>
                <c:pt idx="10">
                  <c:v>07/03</c:v>
                </c:pt>
                <c:pt idx="11">
                  <c:v>07/10</c:v>
                </c:pt>
                <c:pt idx="12">
                  <c:v>07/17</c:v>
                </c:pt>
                <c:pt idx="13">
                  <c:v>07/24</c:v>
                </c:pt>
              </c:strCache>
            </c:strRef>
          </c:cat>
          <c:val>
            <c:numRef>
              <c:f>Sheet1!$C$2:$C$15</c:f>
              <c:numCache>
                <c:formatCode>0.0%</c:formatCode>
                <c:ptCount val="14"/>
                <c:pt idx="0">
                  <c:v>0.2061855670103093</c:v>
                </c:pt>
                <c:pt idx="1">
                  <c:v>0.20860927152317882</c:v>
                </c:pt>
                <c:pt idx="2">
                  <c:v>0.24044265593561368</c:v>
                </c:pt>
                <c:pt idx="3">
                  <c:v>0.20385395537525355</c:v>
                </c:pt>
                <c:pt idx="4">
                  <c:v>0.2324380165289256</c:v>
                </c:pt>
                <c:pt idx="5">
                  <c:v>0.23922902494331066</c:v>
                </c:pt>
                <c:pt idx="6">
                  <c:v>0.20577871740662437</c:v>
                </c:pt>
                <c:pt idx="7">
                  <c:v>0.23891188645771735</c:v>
                </c:pt>
                <c:pt idx="8">
                  <c:v>0.232722143864598</c:v>
                </c:pt>
                <c:pt idx="9">
                  <c:v>0.24107665301345815</c:v>
                </c:pt>
                <c:pt idx="10">
                  <c:v>0.24429967426710097</c:v>
                </c:pt>
                <c:pt idx="11">
                  <c:v>0.23944549464398235</c:v>
                </c:pt>
                <c:pt idx="12">
                  <c:v>0.22134387351778656</c:v>
                </c:pt>
                <c:pt idx="13">
                  <c:v>0.23333333333333331</c:v>
                </c:pt>
              </c:numCache>
            </c:numRef>
          </c:val>
          <c:smooth val="0"/>
          <c:extLst>
            <c:ext xmlns:c16="http://schemas.microsoft.com/office/drawing/2014/chart" uri="{C3380CC4-5D6E-409C-BE32-E72D297353CC}">
              <c16:uniqueId val="{00000004-BDF3-4BC3-A94C-38183B19682D}"/>
            </c:ext>
          </c:extLst>
        </c:ser>
        <c:ser>
          <c:idx val="2"/>
          <c:order val="2"/>
          <c:tx>
            <c:strRef>
              <c:f>Sheet1!$D$1</c:f>
              <c:strCache>
                <c:ptCount val="1"/>
                <c:pt idx="0">
                  <c:v>% Recommendations</c:v>
                </c:pt>
              </c:strCache>
            </c:strRef>
          </c:tx>
          <c:spPr>
            <a:ln>
              <a:solidFill>
                <a:srgbClr val="0070C0"/>
              </a:solidFill>
            </a:ln>
          </c:spPr>
          <c:marker>
            <c:symbol val="diamond"/>
            <c:size val="7"/>
            <c:spPr>
              <a:solidFill>
                <a:srgbClr val="0070C0"/>
              </a:solidFill>
              <a:ln>
                <a:solidFill>
                  <a:srgbClr val="0070C0"/>
                </a:solidFill>
              </a:ln>
            </c:spPr>
          </c:marker>
          <c:dLbls>
            <c:dLbl>
              <c:idx val="8"/>
              <c:layout>
                <c:manualLayout>
                  <c:x val="-5.3188178303523931E-2"/>
                  <c:y val="5.7074606927333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F3-4BC3-A94C-38183B19682D}"/>
                </c:ext>
              </c:extLst>
            </c:dLbl>
            <c:dLbl>
              <c:idx val="11"/>
              <c:layout>
                <c:manualLayout>
                  <c:x val="-4.8551531672403926E-2"/>
                  <c:y val="4.89803644512342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F3-4BC3-A94C-38183B19682D}"/>
                </c:ext>
              </c:extLst>
            </c:dLbl>
            <c:dLbl>
              <c:idx val="12"/>
              <c:layout>
                <c:manualLayout>
                  <c:x val="-2.6551556133452912E-2"/>
                  <c:y val="4.49332432131848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F3-4BC3-A94C-38183B19682D}"/>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04/24</c:v>
                </c:pt>
                <c:pt idx="1">
                  <c:v>05/01</c:v>
                </c:pt>
                <c:pt idx="2">
                  <c:v>05/08</c:v>
                </c:pt>
                <c:pt idx="3">
                  <c:v>05/15</c:v>
                </c:pt>
                <c:pt idx="4">
                  <c:v>05/22</c:v>
                </c:pt>
                <c:pt idx="5">
                  <c:v>05/29</c:v>
                </c:pt>
                <c:pt idx="6">
                  <c:v>06/05</c:v>
                </c:pt>
                <c:pt idx="7">
                  <c:v>06/12</c:v>
                </c:pt>
                <c:pt idx="8">
                  <c:v>06/19</c:v>
                </c:pt>
                <c:pt idx="9">
                  <c:v>06/26</c:v>
                </c:pt>
                <c:pt idx="10">
                  <c:v>07/03</c:v>
                </c:pt>
                <c:pt idx="11">
                  <c:v>07/10</c:v>
                </c:pt>
                <c:pt idx="12">
                  <c:v>07/17</c:v>
                </c:pt>
                <c:pt idx="13">
                  <c:v>07/24</c:v>
                </c:pt>
              </c:strCache>
            </c:strRef>
          </c:cat>
          <c:val>
            <c:numRef>
              <c:f>Sheet1!$D$2:$D$15</c:f>
              <c:numCache>
                <c:formatCode>0.0%</c:formatCode>
                <c:ptCount val="14"/>
                <c:pt idx="0">
                  <c:v>0.11512027491408934</c:v>
                </c:pt>
                <c:pt idx="1">
                  <c:v>0.12141280353200884</c:v>
                </c:pt>
                <c:pt idx="2">
                  <c:v>0.12575452716297789</c:v>
                </c:pt>
                <c:pt idx="3">
                  <c:v>0.11359026369168357</c:v>
                </c:pt>
                <c:pt idx="4">
                  <c:v>0.1146694214876033</c:v>
                </c:pt>
                <c:pt idx="5">
                  <c:v>0.12585034013605442</c:v>
                </c:pt>
                <c:pt idx="6">
                  <c:v>0.11698379140239606</c:v>
                </c:pt>
                <c:pt idx="7">
                  <c:v>0.10644589000591367</c:v>
                </c:pt>
                <c:pt idx="8">
                  <c:v>0.12552891396332863</c:v>
                </c:pt>
                <c:pt idx="9">
                  <c:v>0.11000585137507315</c:v>
                </c:pt>
                <c:pt idx="10">
                  <c:v>0.12312703583061889</c:v>
                </c:pt>
                <c:pt idx="11">
                  <c:v>0.10838059231253938</c:v>
                </c:pt>
                <c:pt idx="12">
                  <c:v>0.11067193675889328</c:v>
                </c:pt>
                <c:pt idx="13">
                  <c:v>0.13333333333333333</c:v>
                </c:pt>
              </c:numCache>
            </c:numRef>
          </c:val>
          <c:smooth val="0"/>
          <c:extLst>
            <c:ext xmlns:c16="http://schemas.microsoft.com/office/drawing/2014/chart" uri="{C3380CC4-5D6E-409C-BE32-E72D297353CC}">
              <c16:uniqueId val="{00000008-BDF3-4BC3-A94C-38183B19682D}"/>
            </c:ext>
          </c:extLst>
        </c:ser>
        <c:dLbls>
          <c:showLegendKey val="0"/>
          <c:showVal val="0"/>
          <c:showCatName val="0"/>
          <c:showSerName val="0"/>
          <c:showPercent val="0"/>
          <c:showBubbleSize val="0"/>
        </c:dLbls>
        <c:marker val="1"/>
        <c:smooth val="0"/>
        <c:axId val="140587776"/>
        <c:axId val="140589312"/>
      </c:lineChart>
      <c:catAx>
        <c:axId val="140587776"/>
        <c:scaling>
          <c:orientation val="minMax"/>
        </c:scaling>
        <c:delete val="0"/>
        <c:axPos val="b"/>
        <c:majorGridlines>
          <c:spPr>
            <a:ln>
              <a:solidFill>
                <a:sysClr val="window" lastClr="FFFFFF">
                  <a:lumMod val="85000"/>
                </a:sysClr>
              </a:solidFill>
            </a:ln>
          </c:spPr>
        </c:majorGridlines>
        <c:title>
          <c:tx>
            <c:rich>
              <a:bodyPr/>
              <a:lstStyle/>
              <a:p>
                <a:pPr>
                  <a:defRPr/>
                </a:pPr>
                <a:r>
                  <a:rPr lang="en-US"/>
                  <a:t>Week Start Date</a:t>
                </a:r>
              </a:p>
            </c:rich>
          </c:tx>
          <c:overlay val="0"/>
        </c:title>
        <c:numFmt formatCode="General" sourceLinked="1"/>
        <c:majorTickMark val="out"/>
        <c:minorTickMark val="none"/>
        <c:tickLblPos val="nextTo"/>
        <c:crossAx val="140589312"/>
        <c:crosses val="autoZero"/>
        <c:auto val="1"/>
        <c:lblAlgn val="ctr"/>
        <c:lblOffset val="100"/>
        <c:noMultiLvlLbl val="0"/>
      </c:catAx>
      <c:valAx>
        <c:axId val="140589312"/>
        <c:scaling>
          <c:orientation val="minMax"/>
        </c:scaling>
        <c:delete val="0"/>
        <c:axPos val="l"/>
        <c:numFmt formatCode="0%" sourceLinked="0"/>
        <c:majorTickMark val="out"/>
        <c:minorTickMark val="none"/>
        <c:tickLblPos val="low"/>
        <c:crossAx val="140587776"/>
        <c:crosses val="autoZero"/>
        <c:crossBetween val="between"/>
      </c:valAx>
    </c:plotArea>
    <c:legend>
      <c:legendPos val="b"/>
      <c:layout>
        <c:manualLayout>
          <c:xMode val="edge"/>
          <c:yMode val="edge"/>
          <c:x val="0.17771280793311983"/>
          <c:y val="0.84992095366747256"/>
          <c:w val="0.69325899121538004"/>
          <c:h val="8.1277985285686929E-2"/>
        </c:manualLayout>
      </c:layout>
      <c:overlay val="0"/>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4A682B-60B7-244F-AF8C-16AA5F067F6C}" type="datetimeFigureOut">
              <a:rPr lang="en-US" smtClean="0"/>
              <a:t>9/1/2022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285591-F2ED-7B4B-AAEB-54F8DF9914E5}" type="slidenum">
              <a:rPr lang="en-US" smtClean="0"/>
              <a:t>‹#›</a:t>
            </a:fld>
            <a:endParaRPr lang="en-US"/>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0177D-0B34-354A-A985-A7708375935C}" type="datetimeFigureOut">
              <a:rPr lang="en-US" smtClean="0"/>
              <a:t>9/1/2022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3E557-29CA-2942-B5B0-BBAE067F5736}" type="slidenum">
              <a:rPr lang="en-US" smtClean="0"/>
              <a:t>‹#›</a:t>
            </a:fld>
            <a:endParaRPr lang="en-US"/>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reselected Photo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510454-734A-9144-8FE7-F44AFE841B28}"/>
              </a:ext>
            </a:extLst>
          </p:cNvPr>
          <p:cNvSpPr/>
          <p:nvPr userDrawn="1"/>
        </p:nvSpPr>
        <p:spPr>
          <a:xfrm>
            <a:off x="304800" y="265176"/>
            <a:ext cx="11582400" cy="6364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D544400C-694E-6A48-A7A0-4E8A9B883BD6}"/>
              </a:ext>
            </a:extLst>
          </p:cNvPr>
          <p:cNvSpPr/>
          <p:nvPr userDrawn="1"/>
        </p:nvSpPr>
        <p:spPr>
          <a:xfrm>
            <a:off x="0" y="1232941"/>
            <a:ext cx="4726899" cy="3077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197D94AB-6BF0-4D49-8303-7D66DE57A197}"/>
              </a:ext>
            </a:extLst>
          </p:cNvPr>
          <p:cNvSpPr txBox="1"/>
          <p:nvPr userDrawn="1"/>
        </p:nvSpPr>
        <p:spPr>
          <a:xfrm>
            <a:off x="5717070" y="852505"/>
            <a:ext cx="5535897" cy="246221"/>
          </a:xfrm>
          <a:prstGeom prst="rect">
            <a:avLst/>
          </a:prstGeom>
          <a:noFill/>
        </p:spPr>
        <p:txBody>
          <a:bodyPr wrap="square" lIns="0" rtlCol="0">
            <a:spAutoFit/>
          </a:bodyPr>
          <a:lstStyle/>
          <a:p>
            <a:pPr algn="r"/>
            <a:fld id="{51118A9C-9ABD-A84C-846F-CC0713849565}" type="datetime4">
              <a:rPr lang="en-US" sz="1000" b="0" smtClean="0">
                <a:solidFill>
                  <a:schemeClr val="bg1"/>
                </a:solidFill>
              </a:rPr>
              <a:pPr algn="r"/>
              <a:t>September 1, 2022</a:t>
            </a:fld>
            <a:endParaRPr lang="en-US" sz="1000" b="0" dirty="0">
              <a:solidFill>
                <a:schemeClr val="bg1"/>
              </a:solidFill>
            </a:endParaRPr>
          </a:p>
        </p:txBody>
      </p:sp>
      <p:sp>
        <p:nvSpPr>
          <p:cNvPr id="16" name="Text Placeholder 8">
            <a:extLst>
              <a:ext uri="{FF2B5EF4-FFF2-40B4-BE49-F238E27FC236}">
                <a16:creationId xmlns:a16="http://schemas.microsoft.com/office/drawing/2014/main" id="{A8D06877-E96A-C446-9E3A-3A13B024A710}"/>
              </a:ext>
            </a:extLst>
          </p:cNvPr>
          <p:cNvSpPr>
            <a:spLocks noGrp="1"/>
          </p:cNvSpPr>
          <p:nvPr>
            <p:ph type="body" sz="quarter" idx="11" hasCustomPrompt="1"/>
          </p:nvPr>
        </p:nvSpPr>
        <p:spPr>
          <a:xfrm>
            <a:off x="1065465" y="3826720"/>
            <a:ext cx="5653989" cy="508605"/>
          </a:xfrm>
        </p:spPr>
        <p:txBody>
          <a:bodyPr lIns="0">
            <a:noAutofit/>
          </a:bodyPr>
          <a:lstStyle>
            <a:lvl1pPr marL="0" indent="0">
              <a:buNone/>
              <a:defRPr sz="2000" i="1">
                <a:solidFill>
                  <a:schemeClr val="accent4"/>
                </a:solidFill>
                <a:latin typeface="+mn-lt"/>
              </a:defRPr>
            </a:lvl1pPr>
          </a:lstStyle>
          <a:p>
            <a:pPr lvl="0"/>
            <a:r>
              <a:rPr lang="en-US" dirty="0"/>
              <a:t>Click to edit Subtitle</a:t>
            </a:r>
          </a:p>
        </p:txBody>
      </p:sp>
      <p:pic>
        <p:nvPicPr>
          <p:cNvPr id="17" name="Picture 16">
            <a:extLst>
              <a:ext uri="{FF2B5EF4-FFF2-40B4-BE49-F238E27FC236}">
                <a16:creationId xmlns:a16="http://schemas.microsoft.com/office/drawing/2014/main" id="{AD2CBED1-ECA4-7E4F-8E48-47A526A42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465" y="5604273"/>
            <a:ext cx="2857500" cy="635000"/>
          </a:xfrm>
          <a:prstGeom prst="rect">
            <a:avLst/>
          </a:prstGeom>
        </p:spPr>
      </p:pic>
      <p:pic>
        <p:nvPicPr>
          <p:cNvPr id="18" name="Picture 17">
            <a:extLst>
              <a:ext uri="{FF2B5EF4-FFF2-40B4-BE49-F238E27FC236}">
                <a16:creationId xmlns:a16="http://schemas.microsoft.com/office/drawing/2014/main" id="{9E8D2926-A8FD-F2BD-BACD-5E35EAD276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41000" y="5545860"/>
            <a:ext cx="2611967" cy="761824"/>
          </a:xfrm>
          <a:prstGeom prst="rect">
            <a:avLst/>
          </a:prstGeom>
        </p:spPr>
      </p:pic>
      <p:sp>
        <p:nvSpPr>
          <p:cNvPr id="2" name="Title 1">
            <a:extLst>
              <a:ext uri="{FF2B5EF4-FFF2-40B4-BE49-F238E27FC236}">
                <a16:creationId xmlns:a16="http://schemas.microsoft.com/office/drawing/2014/main" id="{4641D38B-4DFB-AA17-A138-06691CDF7F97}"/>
              </a:ext>
            </a:extLst>
          </p:cNvPr>
          <p:cNvSpPr>
            <a:spLocks noGrp="1"/>
          </p:cNvSpPr>
          <p:nvPr>
            <p:ph type="title"/>
          </p:nvPr>
        </p:nvSpPr>
        <p:spPr>
          <a:xfrm>
            <a:off x="1065466" y="1828964"/>
            <a:ext cx="5653989" cy="1832988"/>
          </a:xfrm>
          <a:prstGeom prst="rect">
            <a:avLst/>
          </a:prstGeom>
        </p:spPr>
        <p:txBody>
          <a:bodyPr lIns="0" anchor="b"/>
          <a:lstStyle>
            <a:lvl1pPr>
              <a:defRPr sz="3200">
                <a:solidFill>
                  <a:schemeClr val="bg1"/>
                </a:solidFill>
                <a:latin typeface="+mj-lt"/>
              </a:defRPr>
            </a:lvl1pPr>
          </a:lstStyle>
          <a:p>
            <a:r>
              <a:rPr lang="en-US"/>
              <a:t>Click to edit Master title style</a:t>
            </a:r>
            <a:endParaRPr lang="en-US" dirty="0"/>
          </a:p>
        </p:txBody>
      </p:sp>
      <p:pic>
        <p:nvPicPr>
          <p:cNvPr id="4" name="Picture 3" descr="A gavel and a flag&#10;&#10;Description automatically generated with medium confidence">
            <a:extLst>
              <a:ext uri="{FF2B5EF4-FFF2-40B4-BE49-F238E27FC236}">
                <a16:creationId xmlns:a16="http://schemas.microsoft.com/office/drawing/2014/main" id="{01682A27-8768-BABE-805B-9564D5774148}"/>
              </a:ext>
            </a:extLst>
          </p:cNvPr>
          <p:cNvPicPr>
            <a:picLocks/>
          </p:cNvPicPr>
          <p:nvPr userDrawn="1"/>
        </p:nvPicPr>
        <p:blipFill rotWithShape="1">
          <a:blip r:embed="rId4"/>
          <a:srcRect l="1008" t="500" r="27531" b="1225"/>
          <a:stretch/>
        </p:blipFill>
        <p:spPr>
          <a:xfrm>
            <a:off x="7015841" y="3338209"/>
            <a:ext cx="2006756" cy="1832988"/>
          </a:xfrm>
          <a:prstGeom prst="rect">
            <a:avLst/>
          </a:prstGeom>
        </p:spPr>
      </p:pic>
      <p:pic>
        <p:nvPicPr>
          <p:cNvPr id="15" name="Picture 14">
            <a:extLst>
              <a:ext uri="{FF2B5EF4-FFF2-40B4-BE49-F238E27FC236}">
                <a16:creationId xmlns:a16="http://schemas.microsoft.com/office/drawing/2014/main" id="{D22C796B-4957-B5FB-2B8B-EEE63089AF3D}"/>
              </a:ext>
            </a:extLst>
          </p:cNvPr>
          <p:cNvPicPr>
            <a:picLocks noChangeAspect="1"/>
          </p:cNvPicPr>
          <p:nvPr userDrawn="1"/>
        </p:nvPicPr>
        <p:blipFill rotWithShape="1">
          <a:blip r:embed="rId5"/>
          <a:srcRect l="29524" t="3034" r="24826" b="3034"/>
          <a:stretch/>
        </p:blipFill>
        <p:spPr>
          <a:xfrm>
            <a:off x="7024256" y="1317256"/>
            <a:ext cx="2006756" cy="1832988"/>
          </a:xfrm>
          <a:prstGeom prst="rect">
            <a:avLst/>
          </a:prstGeom>
        </p:spPr>
      </p:pic>
      <p:pic>
        <p:nvPicPr>
          <p:cNvPr id="19" name="Picture 18">
            <a:extLst>
              <a:ext uri="{FF2B5EF4-FFF2-40B4-BE49-F238E27FC236}">
                <a16:creationId xmlns:a16="http://schemas.microsoft.com/office/drawing/2014/main" id="{5127BEF8-FE1D-4C0C-C3A2-B0F6AFFF8384}"/>
              </a:ext>
            </a:extLst>
          </p:cNvPr>
          <p:cNvPicPr>
            <a:picLocks noChangeAspect="1"/>
          </p:cNvPicPr>
          <p:nvPr userDrawn="1"/>
        </p:nvPicPr>
        <p:blipFill rotWithShape="1">
          <a:blip r:embed="rId6"/>
          <a:srcRect l="27314" t="3034" r="25261" b="3034"/>
          <a:stretch/>
        </p:blipFill>
        <p:spPr>
          <a:xfrm>
            <a:off x="9246211" y="3338209"/>
            <a:ext cx="2006756" cy="1832988"/>
          </a:xfrm>
          <a:prstGeom prst="rect">
            <a:avLst/>
          </a:prstGeom>
        </p:spPr>
      </p:pic>
      <p:pic>
        <p:nvPicPr>
          <p:cNvPr id="23" name="Picture 22">
            <a:extLst>
              <a:ext uri="{FF2B5EF4-FFF2-40B4-BE49-F238E27FC236}">
                <a16:creationId xmlns:a16="http://schemas.microsoft.com/office/drawing/2014/main" id="{F438F4F1-D827-BE55-A67D-9DE6CD0C0CE7}"/>
              </a:ext>
            </a:extLst>
          </p:cNvPr>
          <p:cNvPicPr>
            <a:picLocks noChangeAspect="1"/>
          </p:cNvPicPr>
          <p:nvPr userDrawn="1"/>
        </p:nvPicPr>
        <p:blipFill rotWithShape="1">
          <a:blip r:embed="rId7"/>
          <a:srcRect l="24900" r="24900"/>
          <a:stretch/>
        </p:blipFill>
        <p:spPr>
          <a:xfrm>
            <a:off x="9243212" y="1317256"/>
            <a:ext cx="2006756" cy="1832988"/>
          </a:xfrm>
          <a:prstGeom prst="rect">
            <a:avLst/>
          </a:prstGeom>
        </p:spPr>
      </p:pic>
    </p:spTree>
    <p:extLst>
      <p:ext uri="{BB962C8B-B14F-4D97-AF65-F5344CB8AC3E}">
        <p14:creationId xmlns:p14="http://schemas.microsoft.com/office/powerpoint/2010/main" val="374327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F87CB9F-1FBC-5B4B-8C1E-BC250F792A5D}"/>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61425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157846"/>
            <a:ext cx="6815667" cy="5100714"/>
          </a:xfrm>
        </p:spPr>
        <p:txBody>
          <a:bodyPr>
            <a:no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157847"/>
            <a:ext cx="4011084" cy="5100713"/>
          </a:xfrm>
          <a:solidFill>
            <a:srgbClr val="FFFFFF"/>
          </a:solidFill>
          <a:ln>
            <a:solidFill>
              <a:srgbClr val="BFBFBF"/>
            </a:solidFill>
          </a:ln>
        </p:spPr>
        <p:txBody>
          <a:bodyPr>
            <a:noAutofit/>
          </a:bodyPr>
          <a:lstStyle>
            <a:lvl1pPr marL="0" indent="0">
              <a:buNone/>
              <a:defRPr sz="16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609600" y="133423"/>
            <a:ext cx="10972800" cy="810665"/>
          </a:xfrm>
          <a:prstGeom prst="rect">
            <a:avLst/>
          </a:prstGeom>
        </p:spPr>
        <p:txBody>
          <a:bodyPr anchor="b" anchorCtr="0">
            <a:noAutofit/>
          </a:bodyPr>
          <a:lstStyle>
            <a:lvl1pPr>
              <a:defRPr>
                <a:solidFill>
                  <a:schemeClr val="bg1"/>
                </a:solidFill>
                <a:latin typeface="+mj-lt"/>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463FD921-9763-6546-9789-CEC6A46C633A}"/>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89150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296650"/>
            <a:ext cx="7315200" cy="38192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102498"/>
            <a:ext cx="7315200" cy="613568"/>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600891"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B51EF3CB-3B26-1747-A0CC-69379BE87D00}"/>
              </a:ext>
            </a:extLst>
          </p:cNvPr>
          <p:cNvSpPr txBox="1">
            <a:spLocks/>
          </p:cNvSpPr>
          <p:nvPr userDrawn="1"/>
        </p:nvSpPr>
        <p:spPr>
          <a:xfrm>
            <a:off x="11235887" y="6357805"/>
            <a:ext cx="326527" cy="365125"/>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mj-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z="1000" smtClean="0"/>
              <a:pPr/>
              <a:t>‹#›</a:t>
            </a:fld>
            <a:endParaRPr lang="en-US" sz="1000" dirty="0"/>
          </a:p>
        </p:txBody>
      </p:sp>
    </p:spTree>
    <p:extLst>
      <p:ext uri="{BB962C8B-B14F-4D97-AF65-F5344CB8AC3E}">
        <p14:creationId xmlns:p14="http://schemas.microsoft.com/office/powerpoint/2010/main" val="84767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9607"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116954C1-40E7-ED47-80B6-7DF5E34F1169}"/>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66957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5874" y="1199287"/>
            <a:ext cx="6726539" cy="4864234"/>
          </a:xfrm>
        </p:spPr>
        <p:txBody>
          <a:bodyPr>
            <a:no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598795" y="1199289"/>
            <a:ext cx="4011084" cy="4864233"/>
          </a:xfrm>
          <a:solidFill>
            <a:srgbClr val="FFFFFF"/>
          </a:solidFill>
          <a:ln>
            <a:solidFill>
              <a:srgbClr val="BFBFBF"/>
            </a:solidFill>
          </a:ln>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598795"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01A2AE48-3F98-7541-9391-83F1B4FDA54D}"/>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8915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199214"/>
            <a:ext cx="7315200" cy="4002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438400" y="5266844"/>
            <a:ext cx="7315200" cy="613568"/>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598323"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C4CEE060-238D-CC42-AA97-6D32E3E72440}"/>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84767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09D613-D76A-7D40-8460-4CAE6263F144}"/>
              </a:ext>
            </a:extLst>
          </p:cNvPr>
          <p:cNvSpPr txBox="1"/>
          <p:nvPr userDrawn="1"/>
        </p:nvSpPr>
        <p:spPr>
          <a:xfrm>
            <a:off x="755669" y="4620951"/>
            <a:ext cx="5535897" cy="307777"/>
          </a:xfrm>
          <a:prstGeom prst="rect">
            <a:avLst/>
          </a:prstGeom>
          <a:noFill/>
        </p:spPr>
        <p:txBody>
          <a:bodyPr wrap="square" lIns="0" rtlCol="0">
            <a:spAutoFit/>
          </a:bodyPr>
          <a:lstStyle/>
          <a:p>
            <a:fld id="{51118A9C-9ABD-A84C-846F-CC0713849565}" type="datetime4">
              <a:rPr lang="en-US" sz="1400" b="1" smtClean="0">
                <a:solidFill>
                  <a:schemeClr val="accent5"/>
                </a:solidFill>
              </a:rPr>
              <a:t>September 1, 2022</a:t>
            </a:fld>
            <a:endParaRPr lang="en-US" sz="1400" b="1" dirty="0">
              <a:solidFill>
                <a:schemeClr val="accent5"/>
              </a:solidFill>
            </a:endParaRPr>
          </a:p>
        </p:txBody>
      </p:sp>
      <p:sp>
        <p:nvSpPr>
          <p:cNvPr id="9" name="Text Placeholder 8">
            <a:extLst>
              <a:ext uri="{FF2B5EF4-FFF2-40B4-BE49-F238E27FC236}">
                <a16:creationId xmlns:a16="http://schemas.microsoft.com/office/drawing/2014/main" id="{256D496D-3EAE-0643-966A-D24A621E946F}"/>
              </a:ext>
            </a:extLst>
          </p:cNvPr>
          <p:cNvSpPr>
            <a:spLocks noGrp="1"/>
          </p:cNvSpPr>
          <p:nvPr>
            <p:ph type="body" sz="quarter" idx="10"/>
          </p:nvPr>
        </p:nvSpPr>
        <p:spPr>
          <a:xfrm>
            <a:off x="755669" y="2583064"/>
            <a:ext cx="8391583" cy="1016040"/>
          </a:xfrm>
        </p:spPr>
        <p:txBody>
          <a:bodyPr lIns="0" anchor="b" anchorCtr="0">
            <a:noAutofit/>
          </a:bodyPr>
          <a:lstStyle>
            <a:lvl1pPr marL="0" indent="0">
              <a:buNone/>
              <a:defRPr sz="3200" b="1">
                <a:solidFill>
                  <a:schemeClr val="tx2"/>
                </a:solidFill>
                <a:latin typeface="+mj-lt"/>
              </a:defRPr>
            </a:lvl1pPr>
          </a:lstStyle>
          <a:p>
            <a:pPr lvl="0"/>
            <a:r>
              <a:rPr lang="en-US"/>
              <a:t>Click to edit Master text styles</a:t>
            </a:r>
          </a:p>
        </p:txBody>
      </p:sp>
      <p:sp>
        <p:nvSpPr>
          <p:cNvPr id="17" name="Text Placeholder 8">
            <a:extLst>
              <a:ext uri="{FF2B5EF4-FFF2-40B4-BE49-F238E27FC236}">
                <a16:creationId xmlns:a16="http://schemas.microsoft.com/office/drawing/2014/main" id="{144DFDF4-465A-A143-9D9B-04AB8BF3F0B2}"/>
              </a:ext>
            </a:extLst>
          </p:cNvPr>
          <p:cNvSpPr>
            <a:spLocks noGrp="1"/>
          </p:cNvSpPr>
          <p:nvPr>
            <p:ph type="body" sz="quarter" idx="11" hasCustomPrompt="1"/>
          </p:nvPr>
        </p:nvSpPr>
        <p:spPr>
          <a:xfrm>
            <a:off x="755669" y="3918575"/>
            <a:ext cx="8391583" cy="508605"/>
          </a:xfrm>
        </p:spPr>
        <p:txBody>
          <a:bodyPr lIns="0">
            <a:noAutofit/>
          </a:bodyPr>
          <a:lstStyle>
            <a:lvl1pPr marL="0" indent="0">
              <a:buNone/>
              <a:defRPr sz="2000" i="1">
                <a:solidFill>
                  <a:schemeClr val="accent5"/>
                </a:solidFill>
                <a:latin typeface="+mn-lt"/>
              </a:defRPr>
            </a:lvl1pPr>
          </a:lstStyle>
          <a:p>
            <a:pPr lvl="0"/>
            <a:r>
              <a:rPr lang="en-US" dirty="0"/>
              <a:t>Click to edit Subtitle</a:t>
            </a:r>
          </a:p>
        </p:txBody>
      </p:sp>
      <p:cxnSp>
        <p:nvCxnSpPr>
          <p:cNvPr id="10" name="Straight Connector 9">
            <a:extLst>
              <a:ext uri="{FF2B5EF4-FFF2-40B4-BE49-F238E27FC236}">
                <a16:creationId xmlns:a16="http://schemas.microsoft.com/office/drawing/2014/main" id="{B2BD8274-25F7-2B4C-9DA1-BF4FAF6ABBF6}"/>
              </a:ext>
            </a:extLst>
          </p:cNvPr>
          <p:cNvCxnSpPr/>
          <p:nvPr userDrawn="1"/>
        </p:nvCxnSpPr>
        <p:spPr>
          <a:xfrm>
            <a:off x="728576" y="3726687"/>
            <a:ext cx="10026145" cy="0"/>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605F522-782B-414F-9804-2336838F24F8}"/>
              </a:ext>
            </a:extLst>
          </p:cNvPr>
          <p:cNvSpPr/>
          <p:nvPr userDrawn="1"/>
        </p:nvSpPr>
        <p:spPr>
          <a:xfrm>
            <a:off x="3334" y="5890826"/>
            <a:ext cx="4080005"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FBA9D200-C85C-2046-A980-119BFA98D77F}"/>
              </a:ext>
            </a:extLst>
          </p:cNvPr>
          <p:cNvSpPr/>
          <p:nvPr userDrawn="1"/>
        </p:nvSpPr>
        <p:spPr>
          <a:xfrm>
            <a:off x="4083341" y="5890826"/>
            <a:ext cx="4063935"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940C2771-8878-724A-A692-39B9696628BF}"/>
              </a:ext>
            </a:extLst>
          </p:cNvPr>
          <p:cNvSpPr/>
          <p:nvPr userDrawn="1"/>
        </p:nvSpPr>
        <p:spPr>
          <a:xfrm>
            <a:off x="8147277" y="5890826"/>
            <a:ext cx="404806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A picture containing text&#10;&#10;Description automatically generated">
            <a:extLst>
              <a:ext uri="{FF2B5EF4-FFF2-40B4-BE49-F238E27FC236}">
                <a16:creationId xmlns:a16="http://schemas.microsoft.com/office/drawing/2014/main" id="{11B66FC1-B565-E844-B6D7-7DEA8824F1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8660" y="6137198"/>
            <a:ext cx="2590800" cy="571500"/>
          </a:xfrm>
          <a:prstGeom prst="rect">
            <a:avLst/>
          </a:prstGeom>
        </p:spPr>
      </p:pic>
      <p:pic>
        <p:nvPicPr>
          <p:cNvPr id="13" name="Picture 12" descr="A picture containing text, sign, clipart&#10;&#10;Description automatically generated">
            <a:extLst>
              <a:ext uri="{FF2B5EF4-FFF2-40B4-BE49-F238E27FC236}">
                <a16:creationId xmlns:a16="http://schemas.microsoft.com/office/drawing/2014/main" id="{AC72E77C-A0B3-6FC5-43C2-20C247B6CE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16986" y="6073190"/>
            <a:ext cx="2276354" cy="663937"/>
          </a:xfrm>
          <a:prstGeom prst="rect">
            <a:avLst/>
          </a:prstGeom>
        </p:spPr>
      </p:pic>
    </p:spTree>
    <p:extLst>
      <p:ext uri="{BB962C8B-B14F-4D97-AF65-F5344CB8AC3E}">
        <p14:creationId xmlns:p14="http://schemas.microsoft.com/office/powerpoint/2010/main" val="87258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790" y="4406901"/>
            <a:ext cx="10946889" cy="1362075"/>
          </a:xfrm>
          <a:prstGeom prst="rect">
            <a:avLst/>
          </a:prstGeom>
        </p:spPr>
        <p:txBody>
          <a:bodyPr anchor="t">
            <a:normAutofit/>
          </a:bodyPr>
          <a:lstStyle>
            <a:lvl1pPr algn="l">
              <a:defRPr sz="2800" b="0" cap="none">
                <a:solidFill>
                  <a:schemeClr val="tx1">
                    <a:lumMod val="75000"/>
                  </a:schemeClr>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a:xfrm>
            <a:off x="716790" y="2906713"/>
            <a:ext cx="10946889" cy="1500187"/>
          </a:xfrm>
        </p:spPr>
        <p:txBody>
          <a:bodyPr anchor="b"/>
          <a:lstStyle>
            <a:lvl1pPr marL="0" indent="0">
              <a:buNone/>
              <a:defRPr sz="2000">
                <a:solidFill>
                  <a:schemeClr val="tx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60754DB7-DDD7-7A48-A2B7-234B7AAE7DE2}"/>
              </a:ext>
            </a:extLst>
          </p:cNvPr>
          <p:cNvSpPr/>
          <p:nvPr userDrawn="1"/>
        </p:nvSpPr>
        <p:spPr>
          <a:xfrm>
            <a:off x="8683413" y="6268720"/>
            <a:ext cx="2777067" cy="386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noAutofit/>
          </a:bodyPr>
          <a:lstStyle>
            <a:lvl1pPr>
              <a:defRPr>
                <a:solidFill>
                  <a:schemeClr val="bg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206708"/>
            <a:ext cx="10972800" cy="5082332"/>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22987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B129CD-9FC2-A14D-82B1-607BD3F6790C}"/>
              </a:ext>
            </a:extLst>
          </p:cNvPr>
          <p:cNvSpPr/>
          <p:nvPr userDrawn="1"/>
        </p:nvSpPr>
        <p:spPr>
          <a:xfrm>
            <a:off x="-12192" y="0"/>
            <a:ext cx="12204192" cy="640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522B69D9-6485-E143-9C53-16A5AC2EDCC4}"/>
              </a:ext>
            </a:extLst>
          </p:cNvPr>
          <p:cNvSpPr/>
          <p:nvPr userDrawn="1"/>
        </p:nvSpPr>
        <p:spPr>
          <a:xfrm>
            <a:off x="-12192" y="0"/>
            <a:ext cx="12204192" cy="6858000"/>
          </a:xfrm>
          <a:prstGeom prst="rect">
            <a:avLst/>
          </a:pr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338328"/>
            <a:ext cx="10972800" cy="598264"/>
          </a:xfrm>
          <a:prstGeom prst="rect">
            <a:avLst/>
          </a:prstGeom>
        </p:spPr>
        <p:txBody>
          <a:bodyPr anchor="b" anchorCtr="0">
            <a:noAutofit/>
          </a:bodyPr>
          <a:lstStyle>
            <a:lvl1pPr>
              <a:defRPr>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206708"/>
            <a:ext cx="5486400" cy="4755180"/>
          </a:xfrm>
        </p:spPr>
        <p:txBody>
          <a:bodyPr>
            <a:noAutofit/>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marL="1144588" indent="-225425">
              <a:defRPr sz="14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solidFill>
                <a:latin typeface="+mj-lt"/>
                <a:cs typeface="Georgia"/>
              </a:defRPr>
            </a:lvl1pPr>
          </a:lstStyle>
          <a:p>
            <a:fld id="{9B27D237-6C0D-5549-BE11-2040A22CBC71}" type="slidenum">
              <a:rPr lang="en-US" smtClean="0"/>
              <a:pPr/>
              <a:t>‹#›</a:t>
            </a:fld>
            <a:endParaRPr lang="en-US" dirty="0"/>
          </a:p>
        </p:txBody>
      </p:sp>
      <p:sp>
        <p:nvSpPr>
          <p:cNvPr id="7" name="Content Placeholder 6">
            <a:extLst>
              <a:ext uri="{FF2B5EF4-FFF2-40B4-BE49-F238E27FC236}">
                <a16:creationId xmlns:a16="http://schemas.microsoft.com/office/drawing/2014/main" id="{41868FDF-E83A-824D-8ABE-9455927344B3}"/>
              </a:ext>
            </a:extLst>
          </p:cNvPr>
          <p:cNvSpPr>
            <a:spLocks noGrp="1"/>
          </p:cNvSpPr>
          <p:nvPr>
            <p:ph sz="quarter" idx="11"/>
          </p:nvPr>
        </p:nvSpPr>
        <p:spPr>
          <a:xfrm>
            <a:off x="6413501" y="1189039"/>
            <a:ext cx="4986020" cy="2274451"/>
          </a:xfrm>
          <a:solidFill>
            <a:schemeClr val="accent1"/>
          </a:solidFill>
        </p:spPr>
        <p:txBody>
          <a:bodyPr lIns="182880" tIns="182880" rIns="182880" bIns="182880">
            <a:normAutofit/>
          </a:bodyPr>
          <a:lstStyle>
            <a:lvl1pP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881CEC5D-B8B5-6640-80A3-D8A25DEAA564}"/>
              </a:ext>
            </a:extLst>
          </p:cNvPr>
          <p:cNvSpPr>
            <a:spLocks noGrp="1"/>
          </p:cNvSpPr>
          <p:nvPr>
            <p:ph sz="quarter" idx="12"/>
          </p:nvPr>
        </p:nvSpPr>
        <p:spPr>
          <a:xfrm>
            <a:off x="6431534" y="3630806"/>
            <a:ext cx="4986020" cy="2331082"/>
          </a:xfrm>
          <a:solidFill>
            <a:schemeClr val="accent1"/>
          </a:solidFill>
        </p:spPr>
        <p:txBody>
          <a:bodyPr lIns="182880" tIns="182880" rIns="182880" bIns="182880">
            <a:normAutofit/>
          </a:bodyPr>
          <a:lstStyle>
            <a:lvl1pP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75760A61-4E74-2E4A-B0E1-A068CFD7C2B7}"/>
              </a:ext>
            </a:extLst>
          </p:cNvPr>
          <p:cNvSpPr/>
          <p:nvPr userDrawn="1"/>
        </p:nvSpPr>
        <p:spPr>
          <a:xfrm>
            <a:off x="9443545" y="6471745"/>
            <a:ext cx="1792342" cy="134007"/>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EA1626-59F4-8748-A574-C2C18E72A9E4}"/>
              </a:ext>
            </a:extLst>
          </p:cNvPr>
          <p:cNvSpPr txBox="1"/>
          <p:nvPr userDrawn="1"/>
        </p:nvSpPr>
        <p:spPr>
          <a:xfrm>
            <a:off x="5042045" y="6421472"/>
            <a:ext cx="6255875" cy="246221"/>
          </a:xfrm>
          <a:prstGeom prst="rect">
            <a:avLst/>
          </a:prstGeom>
          <a:noFill/>
        </p:spPr>
        <p:txBody>
          <a:bodyPr wrap="square" rtlCol="0">
            <a:spAutoFit/>
          </a:bodyPr>
          <a:lstStyle/>
          <a:p>
            <a:pPr algn="r"/>
            <a:r>
              <a:rPr lang="en-US" sz="1000" dirty="0">
                <a:solidFill>
                  <a:schemeClr val="tx1"/>
                </a:solidFill>
              </a:rPr>
              <a:t>CX SYMPOSIUM</a:t>
            </a:r>
          </a:p>
        </p:txBody>
      </p:sp>
    </p:spTree>
    <p:extLst>
      <p:ext uri="{BB962C8B-B14F-4D97-AF65-F5344CB8AC3E}">
        <p14:creationId xmlns:p14="http://schemas.microsoft.com/office/powerpoint/2010/main" val="87722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cks">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09600" y="1248765"/>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2511706" y="1248765"/>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2">
            <a:extLst>
              <a:ext uri="{FF2B5EF4-FFF2-40B4-BE49-F238E27FC236}">
                <a16:creationId xmlns:a16="http://schemas.microsoft.com/office/drawing/2014/main" id="{6530DF51-7249-A778-CF6F-061CDCEB704E}"/>
              </a:ext>
            </a:extLst>
          </p:cNvPr>
          <p:cNvSpPr>
            <a:spLocks noGrp="1"/>
          </p:cNvSpPr>
          <p:nvPr>
            <p:ph sz="half" idx="11"/>
          </p:nvPr>
        </p:nvSpPr>
        <p:spPr>
          <a:xfrm>
            <a:off x="609600" y="2989082"/>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a:extLst>
              <a:ext uri="{FF2B5EF4-FFF2-40B4-BE49-F238E27FC236}">
                <a16:creationId xmlns:a16="http://schemas.microsoft.com/office/drawing/2014/main" id="{0A50746F-7C79-40F0-87BD-C52485687F0B}"/>
              </a:ext>
            </a:extLst>
          </p:cNvPr>
          <p:cNvSpPr>
            <a:spLocks noGrp="1"/>
          </p:cNvSpPr>
          <p:nvPr>
            <p:ph sz="half" idx="13"/>
          </p:nvPr>
        </p:nvSpPr>
        <p:spPr>
          <a:xfrm>
            <a:off x="2511706" y="2989082"/>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7" name="Content Placeholder 2">
            <a:extLst>
              <a:ext uri="{FF2B5EF4-FFF2-40B4-BE49-F238E27FC236}">
                <a16:creationId xmlns:a16="http://schemas.microsoft.com/office/drawing/2014/main" id="{F152D51A-291E-0A5A-B59A-F944C78578F1}"/>
              </a:ext>
            </a:extLst>
          </p:cNvPr>
          <p:cNvSpPr>
            <a:spLocks noGrp="1"/>
          </p:cNvSpPr>
          <p:nvPr>
            <p:ph sz="half" idx="12"/>
          </p:nvPr>
        </p:nvSpPr>
        <p:spPr>
          <a:xfrm>
            <a:off x="609600" y="4729399"/>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3">
            <a:extLst>
              <a:ext uri="{FF2B5EF4-FFF2-40B4-BE49-F238E27FC236}">
                <a16:creationId xmlns:a16="http://schemas.microsoft.com/office/drawing/2014/main" id="{A0AF174F-287E-8B97-9DB2-E754928F92A4}"/>
              </a:ext>
            </a:extLst>
          </p:cNvPr>
          <p:cNvSpPr>
            <a:spLocks noGrp="1"/>
          </p:cNvSpPr>
          <p:nvPr>
            <p:ph sz="half" idx="14"/>
          </p:nvPr>
        </p:nvSpPr>
        <p:spPr>
          <a:xfrm>
            <a:off x="2491720" y="4729398"/>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15BC2CF-BBEE-BB4E-BE75-E250C6DC9F1C}"/>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50829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589614" y="1189204"/>
            <a:ext cx="5386917"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9614" y="1828966"/>
            <a:ext cx="5386917" cy="4439754"/>
          </a:xfrm>
        </p:spPr>
        <p:txBody>
          <a:bodyPr>
            <a:no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3381" y="1189204"/>
            <a:ext cx="5389033"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3381" y="1828966"/>
            <a:ext cx="5389033" cy="4439754"/>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A1478252-F837-8F40-94A1-A1FBD943B31F}"/>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86233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4" name="Content Placeholder 3"/>
          <p:cNvSpPr>
            <a:spLocks noGrp="1"/>
          </p:cNvSpPr>
          <p:nvPr>
            <p:ph sz="half" idx="2"/>
          </p:nvPr>
        </p:nvSpPr>
        <p:spPr>
          <a:xfrm>
            <a:off x="589614" y="1361209"/>
            <a:ext cx="5386917" cy="4907511"/>
          </a:xfrm>
        </p:spPr>
        <p:txBody>
          <a:bodyPr>
            <a:no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173381" y="1361209"/>
            <a:ext cx="5389033" cy="490751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A1478252-F837-8F40-94A1-A1FBD943B31F}"/>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94703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2916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FE5E727-B59D-944E-8079-5EA4A63F56F9}"/>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0617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77AD75-3CC9-5E4C-AAE7-C8B056F501F9}"/>
              </a:ext>
            </a:extLst>
          </p:cNvPr>
          <p:cNvSpPr/>
          <p:nvPr userDrawn="1"/>
        </p:nvSpPr>
        <p:spPr>
          <a:xfrm>
            <a:off x="-8631" y="0"/>
            <a:ext cx="12192000" cy="10418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itle Placeholder 1"/>
          <p:cNvSpPr txBox="1">
            <a:spLocks/>
          </p:cNvSpPr>
          <p:nvPr userDrawn="1"/>
        </p:nvSpPr>
        <p:spPr>
          <a:xfrm>
            <a:off x="609600" y="180149"/>
            <a:ext cx="10972800" cy="81066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a:lstStyle>
          <a:p>
            <a:endParaRPr lang="en-US" sz="2400" dirty="0"/>
          </a:p>
        </p:txBody>
      </p:sp>
      <p:sp>
        <p:nvSpPr>
          <p:cNvPr id="3" name="Text Placeholder 2"/>
          <p:cNvSpPr>
            <a:spLocks noGrp="1"/>
          </p:cNvSpPr>
          <p:nvPr>
            <p:ph type="body" idx="1"/>
          </p:nvPr>
        </p:nvSpPr>
        <p:spPr>
          <a:xfrm>
            <a:off x="601068" y="1213514"/>
            <a:ext cx="10961347" cy="50684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A49A0533-1C09-5C44-A98B-5B58112BCEF1}"/>
              </a:ext>
            </a:extLst>
          </p:cNvPr>
          <p:cNvGrpSpPr/>
          <p:nvPr userDrawn="1"/>
        </p:nvGrpSpPr>
        <p:grpSpPr>
          <a:xfrm>
            <a:off x="-8531" y="1011795"/>
            <a:ext cx="12198660" cy="64008"/>
            <a:chOff x="-4995" y="5896713"/>
            <a:chExt cx="9148995" cy="64008"/>
          </a:xfrm>
        </p:grpSpPr>
        <p:sp>
          <p:nvSpPr>
            <p:cNvPr id="8" name="Rectangle 7">
              <a:extLst>
                <a:ext uri="{FF2B5EF4-FFF2-40B4-BE49-F238E27FC236}">
                  <a16:creationId xmlns:a16="http://schemas.microsoft.com/office/drawing/2014/main" id="{8400CA6F-A2B6-C24E-8A8F-79A1EC72DEC0}"/>
                </a:ext>
              </a:extLst>
            </p:cNvPr>
            <p:cNvSpPr/>
            <p:nvPr userDrawn="1"/>
          </p:nvSpPr>
          <p:spPr>
            <a:xfrm>
              <a:off x="-4995" y="5896713"/>
              <a:ext cx="3047951"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D679272F-E79E-4443-8893-0783BEA20AE8}"/>
                </a:ext>
              </a:extLst>
            </p:cNvPr>
            <p:cNvSpPr/>
            <p:nvPr userDrawn="1"/>
          </p:nvSpPr>
          <p:spPr>
            <a:xfrm>
              <a:off x="3042956" y="5896713"/>
              <a:ext cx="3047951"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7DB5FA60-D767-464D-A01D-B36B21AC7050}"/>
                </a:ext>
              </a:extLst>
            </p:cNvPr>
            <p:cNvSpPr/>
            <p:nvPr userDrawn="1"/>
          </p:nvSpPr>
          <p:spPr>
            <a:xfrm>
              <a:off x="6090907" y="5896713"/>
              <a:ext cx="3053093"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extBox 1">
            <a:extLst>
              <a:ext uri="{FF2B5EF4-FFF2-40B4-BE49-F238E27FC236}">
                <a16:creationId xmlns:a16="http://schemas.microsoft.com/office/drawing/2014/main" id="{535E763C-F584-9144-9829-6EA58B399C03}"/>
              </a:ext>
            </a:extLst>
          </p:cNvPr>
          <p:cNvSpPr txBox="1"/>
          <p:nvPr userDrawn="1"/>
        </p:nvSpPr>
        <p:spPr>
          <a:xfrm>
            <a:off x="5042045" y="6421472"/>
            <a:ext cx="6255875" cy="246221"/>
          </a:xfrm>
          <a:prstGeom prst="rect">
            <a:avLst/>
          </a:prstGeom>
          <a:noFill/>
        </p:spPr>
        <p:txBody>
          <a:bodyPr wrap="square" rtlCol="0">
            <a:spAutoFit/>
          </a:bodyPr>
          <a:lstStyle/>
          <a:p>
            <a:pPr algn="r"/>
            <a:r>
              <a:rPr lang="en-US" sz="1000" dirty="0">
                <a:solidFill>
                  <a:schemeClr val="tx1"/>
                </a:solidFill>
              </a:rPr>
              <a:t>CX SYMPOSIUM</a:t>
            </a:r>
          </a:p>
        </p:txBody>
      </p:sp>
      <p:sp>
        <p:nvSpPr>
          <p:cNvPr id="13" name="Slide Number Placeholder 5">
            <a:extLst>
              <a:ext uri="{FF2B5EF4-FFF2-40B4-BE49-F238E27FC236}">
                <a16:creationId xmlns:a16="http://schemas.microsoft.com/office/drawing/2014/main" id="{2DF6EDFB-8BEC-764E-92A0-C1F68E8097A1}"/>
              </a:ext>
            </a:extLst>
          </p:cNvPr>
          <p:cNvSpPr>
            <a:spLocks noGrp="1"/>
          </p:cNvSpPr>
          <p:nvPr>
            <p:ph type="sldNum" sz="quarter" idx="4"/>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4" r:id="rId3"/>
    <p:sldLayoutId id="2147483673" r:id="rId4"/>
    <p:sldLayoutId id="2147483685" r:id="rId5"/>
    <p:sldLayoutId id="2147483675" r:id="rId6"/>
    <p:sldLayoutId id="2147483676" r:id="rId7"/>
    <p:sldLayoutId id="2147483686" r:id="rId8"/>
    <p:sldLayoutId id="2147483677" r:id="rId9"/>
    <p:sldLayoutId id="2147483678" r:id="rId10"/>
    <p:sldLayoutId id="2147483679" r:id="rId11"/>
    <p:sldLayoutId id="2147483680" r:id="rId12"/>
    <p:sldLayoutId id="2147483681" r:id="rId13"/>
    <p:sldLayoutId id="2147483656" r:id="rId14"/>
    <p:sldLayoutId id="2147483657" r:id="rId15"/>
  </p:sldLayoutIdLst>
  <p:hf hdr="0" ftr="0" dt="0"/>
  <p:txStyles>
    <p:title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p:titleStyle>
    <p:body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van.Albert@v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va.voice.va.gov/sso/va" TargetMode="External"/><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hyperlink" Target="https://dvagov.sharepoint.com/sites/VACOVEO/VSignals/SitePages/VSignals.aspx" TargetMode="External"/><Relationship Id="rId5" Type="http://schemas.openxmlformats.org/officeDocument/2006/relationships/hyperlink" Target="https://dvagov.sharepoint.com/:f:/r/sites/VACOVEO/VSignals/VSignals%20Demo/1.%20General%20Information/VSignals%20Promotion%20Materials%20%26%20Flyers?csf=1&amp;web=1&amp;e=v8k2es" TargetMode="External"/><Relationship Id="rId4" Type="http://schemas.openxmlformats.org/officeDocument/2006/relationships/hyperlink" Target="https://apps.gov.powerapps.us/play/d8cd45da-4311-42a2-946c-174e3090c934?tenantId=e95f1b23-abaf-45ee-821d-b7ab251ab3bf&amp;hidenavbar=tru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0E10675-E0FD-9732-3A4C-14B7611708C2}"/>
              </a:ext>
            </a:extLst>
          </p:cNvPr>
          <p:cNvSpPr>
            <a:spLocks noGrp="1"/>
          </p:cNvSpPr>
          <p:nvPr>
            <p:ph type="body" sz="quarter" idx="11"/>
          </p:nvPr>
        </p:nvSpPr>
        <p:spPr>
          <a:xfrm>
            <a:off x="1065465" y="3826720"/>
            <a:ext cx="5653989" cy="683548"/>
          </a:xfrm>
        </p:spPr>
        <p:txBody>
          <a:bodyPr/>
          <a:lstStyle/>
          <a:p>
            <a:r>
              <a:rPr lang="en-US" sz="1800" dirty="0"/>
              <a:t>Evan Albert, Director of Measurement and Data Analytics, Veterans Experience Office</a:t>
            </a:r>
          </a:p>
          <a:p>
            <a:r>
              <a:rPr lang="en-US" dirty="0">
                <a:hlinkClick r:id="rId2"/>
              </a:rPr>
              <a:t>Evan.Albert@va.gov</a:t>
            </a:r>
            <a:endParaRPr lang="en-US" dirty="0"/>
          </a:p>
          <a:p>
            <a:endParaRPr lang="en-US" dirty="0"/>
          </a:p>
        </p:txBody>
      </p:sp>
      <p:sp>
        <p:nvSpPr>
          <p:cNvPr id="8" name="Title 7">
            <a:extLst>
              <a:ext uri="{FF2B5EF4-FFF2-40B4-BE49-F238E27FC236}">
                <a16:creationId xmlns:a16="http://schemas.microsoft.com/office/drawing/2014/main" id="{48E3029D-32C1-3786-206E-DEC8F01EEEC4}"/>
              </a:ext>
            </a:extLst>
          </p:cNvPr>
          <p:cNvSpPr>
            <a:spLocks noGrp="1"/>
          </p:cNvSpPr>
          <p:nvPr>
            <p:ph type="title"/>
          </p:nvPr>
        </p:nvSpPr>
        <p:spPr/>
        <p:txBody>
          <a:bodyPr/>
          <a:lstStyle/>
          <a:p>
            <a:r>
              <a:rPr lang="en-US" dirty="0"/>
              <a:t>MEASURING CUSTOMER EXPERIENCE</a:t>
            </a:r>
          </a:p>
        </p:txBody>
      </p:sp>
    </p:spTree>
    <p:extLst>
      <p:ext uri="{BB962C8B-B14F-4D97-AF65-F5344CB8AC3E}">
        <p14:creationId xmlns:p14="http://schemas.microsoft.com/office/powerpoint/2010/main" val="410154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99ABD-9F96-4A48-B3DC-B034C6A5DB4E}"/>
              </a:ext>
            </a:extLst>
          </p:cNvPr>
          <p:cNvSpPr>
            <a:spLocks noGrp="1"/>
          </p:cNvSpPr>
          <p:nvPr>
            <p:ph type="title"/>
          </p:nvPr>
        </p:nvSpPr>
        <p:spPr/>
        <p:txBody>
          <a:bodyPr/>
          <a:lstStyle/>
          <a:p>
            <a:r>
              <a:rPr lang="en-US" sz="2700" b="1" dirty="0">
                <a:solidFill>
                  <a:srgbClr val="FFFFFF"/>
                </a:solidFill>
              </a:rPr>
              <a:t>Free-Text Responses: VHA-Wide Top Compliments and Concerns </a:t>
            </a:r>
            <a:br>
              <a:rPr lang="en-US" sz="2700" b="1" dirty="0">
                <a:solidFill>
                  <a:srgbClr val="FFFFFF"/>
                </a:solidFill>
              </a:rPr>
            </a:br>
            <a:r>
              <a:rPr lang="en-US" sz="2700" b="1" dirty="0">
                <a:solidFill>
                  <a:srgbClr val="FFFFFF"/>
                </a:solidFill>
              </a:rPr>
              <a:t>for Past 90 Days in Outpatient Services Surveys</a:t>
            </a:r>
            <a:endParaRPr lang="en-US" sz="2700" b="1" dirty="0"/>
          </a:p>
        </p:txBody>
      </p:sp>
      <p:graphicFrame>
        <p:nvGraphicFramePr>
          <p:cNvPr id="7" name="Table 3">
            <a:extLst>
              <a:ext uri="{FF2B5EF4-FFF2-40B4-BE49-F238E27FC236}">
                <a16:creationId xmlns:a16="http://schemas.microsoft.com/office/drawing/2014/main" id="{1388F19A-1647-4B96-B675-6378FF834497}"/>
              </a:ext>
            </a:extLst>
          </p:cNvPr>
          <p:cNvGraphicFramePr>
            <a:graphicFrameLocks noGrp="1"/>
          </p:cNvGraphicFramePr>
          <p:nvPr>
            <p:extLst>
              <p:ext uri="{D42A27DB-BD31-4B8C-83A1-F6EECF244321}">
                <p14:modId xmlns:p14="http://schemas.microsoft.com/office/powerpoint/2010/main" val="1855290732"/>
              </p:ext>
            </p:extLst>
          </p:nvPr>
        </p:nvGraphicFramePr>
        <p:xfrm>
          <a:off x="1282322" y="2303320"/>
          <a:ext cx="9689445" cy="2212125"/>
        </p:xfrm>
        <a:graphic>
          <a:graphicData uri="http://schemas.openxmlformats.org/drawingml/2006/table">
            <a:tbl>
              <a:tblPr firstRow="1" bandRow="1">
                <a:tableStyleId>{21E4AEA4-8DFA-4A89-87EB-49C32662AFE0}</a:tableStyleId>
              </a:tblPr>
              <a:tblGrid>
                <a:gridCol w="414818">
                  <a:extLst>
                    <a:ext uri="{9D8B030D-6E8A-4147-A177-3AD203B41FA5}">
                      <a16:colId xmlns:a16="http://schemas.microsoft.com/office/drawing/2014/main" val="3169611440"/>
                    </a:ext>
                  </a:extLst>
                </a:gridCol>
                <a:gridCol w="4389120">
                  <a:extLst>
                    <a:ext uri="{9D8B030D-6E8A-4147-A177-3AD203B41FA5}">
                      <a16:colId xmlns:a16="http://schemas.microsoft.com/office/drawing/2014/main" val="20001"/>
                    </a:ext>
                  </a:extLst>
                </a:gridCol>
                <a:gridCol w="418962">
                  <a:extLst>
                    <a:ext uri="{9D8B030D-6E8A-4147-A177-3AD203B41FA5}">
                      <a16:colId xmlns:a16="http://schemas.microsoft.com/office/drawing/2014/main" val="3586326030"/>
                    </a:ext>
                  </a:extLst>
                </a:gridCol>
                <a:gridCol w="4466545">
                  <a:extLst>
                    <a:ext uri="{9D8B030D-6E8A-4147-A177-3AD203B41FA5}">
                      <a16:colId xmlns:a16="http://schemas.microsoft.com/office/drawing/2014/main" val="20002"/>
                    </a:ext>
                  </a:extLst>
                </a:gridCol>
              </a:tblGrid>
              <a:tr h="340393">
                <a:tc>
                  <a:txBody>
                    <a:bodyPr/>
                    <a:lstStyle/>
                    <a:p>
                      <a:pPr algn="l" fontAlgn="b">
                        <a:defRPr sz="1400" b="0">
                          <a:latin typeface="Calibri"/>
                        </a:defRPr>
                      </a:pPr>
                      <a:endParaRPr lang="en-US" sz="1400" b="1" i="0" u="none" strike="noStrike">
                        <a:solidFill>
                          <a:schemeClr val="tx1"/>
                        </a:solidFill>
                        <a:effectLst/>
                        <a:latin typeface="Calibri"/>
                      </a:endParaRPr>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defRPr sz="1400" b="0">
                          <a:latin typeface="Calibri"/>
                        </a:defRPr>
                      </a:pPr>
                      <a:r>
                        <a:rPr lang="en-US" sz="1400" b="1" i="0" u="none" strike="noStrike">
                          <a:solidFill>
                            <a:schemeClr val="tx1"/>
                          </a:solidFill>
                          <a:effectLst/>
                          <a:latin typeface="+mn-lt"/>
                        </a:rPr>
                        <a:t>Top Five Compliments</a:t>
                      </a:r>
                      <a:endParaRPr lang="en-US" sz="1400" b="1" i="0" u="none" strike="noStrike">
                        <a:solidFill>
                          <a:schemeClr val="tx1"/>
                        </a:solidFill>
                        <a:effectLst/>
                        <a:latin typeface="Calibri"/>
                      </a:endParaRPr>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defRPr sz="1400" b="0">
                          <a:latin typeface="Calibri"/>
                        </a:defRPr>
                      </a:pPr>
                      <a:endParaRPr lang="en-US" sz="1400" b="1" i="0" u="none" strike="noStrike">
                        <a:solidFill>
                          <a:schemeClr val="tx1"/>
                        </a:solidFill>
                        <a:effectLst/>
                        <a:latin typeface="Calibri"/>
                      </a:endParaRPr>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defRPr sz="1400" b="0">
                          <a:latin typeface="Calibri"/>
                        </a:defRPr>
                      </a:pPr>
                      <a:r>
                        <a:rPr lang="en-US" sz="1400" b="1" i="0" u="none" strike="noStrike">
                          <a:solidFill>
                            <a:schemeClr val="tx1"/>
                          </a:solidFill>
                          <a:effectLst/>
                          <a:latin typeface="Calibri"/>
                        </a:rPr>
                        <a:t>Top Five Concerns</a:t>
                      </a:r>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365760">
                <a:tc>
                  <a:txBody>
                    <a:bodyPr/>
                    <a:lstStyle/>
                    <a:p>
                      <a:pPr marL="0" indent="0" algn="l" rtl="0" eaLnBrk="1" fontAlgn="b" latinLnBrk="0" hangingPunct="1">
                        <a:buFont typeface="+mj-lt"/>
                        <a:buNone/>
                        <a:defRPr sz="1400" b="0">
                          <a:latin typeface="Calibri"/>
                        </a:defRPr>
                      </a:pPr>
                      <a:endParaRPr lang="en-US" sz="1700" b="0" i="0" u="none" strike="noStrike" kern="1200" dirty="0">
                        <a:solidFill>
                          <a:schemeClr val="tx1"/>
                        </a:solidFill>
                        <a:effectLst/>
                        <a:latin typeface="+mn-lt"/>
                        <a:ea typeface="+mn-ea"/>
                        <a:cs typeface="+mn-cs"/>
                      </a:endParaRPr>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l" rtl="0" eaLnBrk="1" fontAlgn="b" latinLnBrk="0" hangingPunct="1">
                        <a:buFont typeface="+mj-lt"/>
                        <a:buNone/>
                        <a:defRPr sz="1400" b="0">
                          <a:latin typeface="Calibri"/>
                        </a:defRPr>
                      </a:pPr>
                      <a:r>
                        <a:rPr sz="1400" dirty="0"/>
                        <a:t>Quality of Care</a:t>
                      </a:r>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l" rtl="0" eaLnBrk="1" fontAlgn="b" latinLnBrk="0" hangingPunct="1">
                        <a:buFont typeface="+mj-lt"/>
                        <a:buNone/>
                        <a:defRPr sz="1400" b="0">
                          <a:latin typeface="Calibri"/>
                        </a:defRPr>
                      </a:pPr>
                      <a:endParaRPr sz="1400"/>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l" rtl="0" eaLnBrk="1" fontAlgn="b" latinLnBrk="0" hangingPunct="1">
                        <a:buFont typeface="+mj-lt"/>
                        <a:buNone/>
                        <a:defRPr sz="1400" b="0">
                          <a:latin typeface="Calibri"/>
                        </a:defRPr>
                      </a:pPr>
                      <a:r>
                        <a:rPr lang="en-US" sz="1400"/>
                        <a:t>Appointment Cancellation by VA</a:t>
                      </a:r>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286504326"/>
                  </a:ext>
                </a:extLst>
              </a:tr>
              <a:tr h="365760">
                <a:tc>
                  <a:txBody>
                    <a:bodyPr/>
                    <a:lstStyle/>
                    <a:p>
                      <a:pPr marL="0" marR="0" lvl="0" indent="0" algn="l" defTabSz="457200" rtl="0" eaLnBrk="1" fontAlgn="ctr" latinLnBrk="0" hangingPunct="1">
                        <a:lnSpc>
                          <a:spcPct val="100000"/>
                        </a:lnSpc>
                        <a:spcBef>
                          <a:spcPts val="0"/>
                        </a:spcBef>
                        <a:spcAft>
                          <a:spcPts val="0"/>
                        </a:spcAft>
                        <a:buClrTx/>
                        <a:buSzTx/>
                        <a:buFont typeface="+mj-lt"/>
                        <a:buNone/>
                        <a:tabLst/>
                        <a:defRPr sz="1400" b="0">
                          <a:latin typeface="Calibri"/>
                        </a:defRPr>
                      </a:pPr>
                      <a:endParaRPr lang="en-US" sz="1700" kern="1200" dirty="0">
                        <a:solidFill>
                          <a:schemeClr val="tx1"/>
                        </a:solidFill>
                        <a:latin typeface="+mn-lt"/>
                        <a:ea typeface="+mn-ea"/>
                        <a:cs typeface="+mn-cs"/>
                      </a:endParaRPr>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457200" rtl="0" eaLnBrk="1" fontAlgn="ctr" latinLnBrk="0" hangingPunct="1">
                        <a:lnSpc>
                          <a:spcPct val="100000"/>
                        </a:lnSpc>
                        <a:spcBef>
                          <a:spcPts val="0"/>
                        </a:spcBef>
                        <a:spcAft>
                          <a:spcPts val="0"/>
                        </a:spcAft>
                        <a:buClrTx/>
                        <a:buSzTx/>
                        <a:buFont typeface="+mj-lt"/>
                        <a:buNone/>
                        <a:tabLst/>
                        <a:defRPr sz="1400" b="0">
                          <a:latin typeface="Calibri"/>
                        </a:defRPr>
                      </a:pPr>
                      <a:r>
                        <a:rPr sz="1400" dirty="0"/>
                        <a:t>Cleanliness of Facility</a:t>
                      </a:r>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457200" rtl="0" eaLnBrk="1" fontAlgn="ctr" latinLnBrk="0" hangingPunct="1">
                        <a:lnSpc>
                          <a:spcPct val="100000"/>
                        </a:lnSpc>
                        <a:spcBef>
                          <a:spcPts val="0"/>
                        </a:spcBef>
                        <a:spcAft>
                          <a:spcPts val="0"/>
                        </a:spcAft>
                        <a:buClrTx/>
                        <a:buSzTx/>
                        <a:buFont typeface="+mj-lt"/>
                        <a:buNone/>
                        <a:tabLst/>
                        <a:defRPr sz="1400" b="0">
                          <a:latin typeface="Calibri"/>
                        </a:defRPr>
                      </a:pPr>
                      <a:endParaRPr sz="1400"/>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l" rtl="0" eaLnBrk="1" fontAlgn="b" latinLnBrk="0" hangingPunct="1">
                        <a:buFont typeface="+mj-lt"/>
                        <a:buNone/>
                        <a:defRPr sz="1400" b="0">
                          <a:latin typeface="Calibri"/>
                        </a:defRPr>
                      </a:pPr>
                      <a:r>
                        <a:rPr sz="1400" dirty="0"/>
                        <a:t>Cancellation of VA Prescriptions</a:t>
                      </a:r>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998376215"/>
                  </a:ext>
                </a:extLst>
              </a:tr>
              <a:tr h="365760">
                <a:tc>
                  <a:txBody>
                    <a:bodyPr/>
                    <a:lstStyle/>
                    <a:p>
                      <a:pPr marL="0" marR="0" lvl="0" indent="0" algn="l" defTabSz="457200" rtl="0" eaLnBrk="1" fontAlgn="ctr" latinLnBrk="0" hangingPunct="1">
                        <a:lnSpc>
                          <a:spcPct val="100000"/>
                        </a:lnSpc>
                        <a:spcBef>
                          <a:spcPts val="0"/>
                        </a:spcBef>
                        <a:spcAft>
                          <a:spcPts val="0"/>
                        </a:spcAft>
                        <a:buClrTx/>
                        <a:buSzTx/>
                        <a:buFont typeface="+mj-lt"/>
                        <a:buNone/>
                        <a:tabLst/>
                        <a:defRPr sz="1400" b="0">
                          <a:latin typeface="Calibri"/>
                        </a:defRPr>
                      </a:pPr>
                      <a:endParaRPr lang="en-US" sz="1700" kern="1200" dirty="0">
                        <a:solidFill>
                          <a:schemeClr val="tx1"/>
                        </a:solidFill>
                        <a:latin typeface="+mn-lt"/>
                        <a:ea typeface="+mn-ea"/>
                        <a:cs typeface="+mn-cs"/>
                      </a:endParaRPr>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457200" rtl="0" eaLnBrk="1" fontAlgn="ctr" latinLnBrk="0" hangingPunct="1">
                        <a:lnSpc>
                          <a:spcPct val="100000"/>
                        </a:lnSpc>
                        <a:spcBef>
                          <a:spcPts val="0"/>
                        </a:spcBef>
                        <a:spcAft>
                          <a:spcPts val="0"/>
                        </a:spcAft>
                        <a:buClrTx/>
                        <a:buSzTx/>
                        <a:buFont typeface="+mj-lt"/>
                        <a:buNone/>
                        <a:tabLst/>
                        <a:defRPr sz="1400" b="0">
                          <a:latin typeface="Calibri"/>
                        </a:defRPr>
                      </a:pPr>
                      <a:r>
                        <a:rPr sz="1400" dirty="0"/>
                        <a:t>Interactions with Staff</a:t>
                      </a:r>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457200" rtl="0" eaLnBrk="1" fontAlgn="ctr" latinLnBrk="0" hangingPunct="1">
                        <a:lnSpc>
                          <a:spcPct val="100000"/>
                        </a:lnSpc>
                        <a:spcBef>
                          <a:spcPts val="0"/>
                        </a:spcBef>
                        <a:spcAft>
                          <a:spcPts val="0"/>
                        </a:spcAft>
                        <a:buClrTx/>
                        <a:buSzTx/>
                        <a:buFont typeface="+mj-lt"/>
                        <a:buNone/>
                        <a:tabLst/>
                        <a:defRPr sz="1400" b="0">
                          <a:latin typeface="Calibri"/>
                        </a:defRPr>
                      </a:pPr>
                      <a:endParaRPr sz="1400"/>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l" rtl="0" eaLnBrk="1" fontAlgn="b" latinLnBrk="0" hangingPunct="1">
                        <a:buFont typeface="+mj-lt"/>
                        <a:buNone/>
                        <a:defRPr sz="1400" b="0">
                          <a:latin typeface="Calibri"/>
                        </a:defRPr>
                      </a:pPr>
                      <a:r>
                        <a:rPr lang="en-US" sz="1400"/>
                        <a:t>Scheduling an Appointment</a:t>
                      </a:r>
                      <a:endParaRPr sz="1400"/>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52641117"/>
                  </a:ext>
                </a:extLst>
              </a:tr>
              <a:tr h="365760">
                <a:tc>
                  <a:txBody>
                    <a:bodyPr/>
                    <a:lstStyle/>
                    <a:p>
                      <a:pPr marL="0" marR="0" lvl="0" indent="0" algn="l" defTabSz="457200" rtl="0" eaLnBrk="1" fontAlgn="ctr" latinLnBrk="0" hangingPunct="1">
                        <a:lnSpc>
                          <a:spcPct val="100000"/>
                        </a:lnSpc>
                        <a:spcBef>
                          <a:spcPts val="0"/>
                        </a:spcBef>
                        <a:spcAft>
                          <a:spcPts val="0"/>
                        </a:spcAft>
                        <a:buClrTx/>
                        <a:buSzTx/>
                        <a:buFont typeface="+mj-lt"/>
                        <a:buNone/>
                        <a:tabLst/>
                        <a:defRPr sz="1400" b="0">
                          <a:latin typeface="Calibri"/>
                        </a:defRPr>
                      </a:pPr>
                      <a:endParaRPr lang="en-US" sz="1700" kern="1200" dirty="0">
                        <a:solidFill>
                          <a:schemeClr val="tx1"/>
                        </a:solidFill>
                        <a:latin typeface="+mn-lt"/>
                        <a:ea typeface="+mn-ea"/>
                        <a:cs typeface="+mn-cs"/>
                      </a:endParaRPr>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457200" rtl="0" eaLnBrk="1" fontAlgn="ctr" latinLnBrk="0" hangingPunct="1">
                        <a:lnSpc>
                          <a:spcPct val="100000"/>
                        </a:lnSpc>
                        <a:spcBef>
                          <a:spcPts val="0"/>
                        </a:spcBef>
                        <a:spcAft>
                          <a:spcPts val="0"/>
                        </a:spcAft>
                        <a:buClrTx/>
                        <a:buSzTx/>
                        <a:buFont typeface="+mj-lt"/>
                        <a:buNone/>
                        <a:tabLst/>
                        <a:defRPr sz="1400" b="0">
                          <a:latin typeface="Calibri"/>
                        </a:defRPr>
                      </a:pPr>
                      <a:r>
                        <a:rPr sz="1400"/>
                        <a:t>Satisfaction with Specialty Care</a:t>
                      </a:r>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457200" rtl="0" eaLnBrk="1" fontAlgn="ctr" latinLnBrk="0" hangingPunct="1">
                        <a:lnSpc>
                          <a:spcPct val="100000"/>
                        </a:lnSpc>
                        <a:spcBef>
                          <a:spcPts val="0"/>
                        </a:spcBef>
                        <a:spcAft>
                          <a:spcPts val="0"/>
                        </a:spcAft>
                        <a:buClrTx/>
                        <a:buSzTx/>
                        <a:buFont typeface="+mj-lt"/>
                        <a:buNone/>
                        <a:tabLst/>
                        <a:defRPr sz="1400" b="0">
                          <a:latin typeface="Calibri"/>
                        </a:defRPr>
                      </a:pPr>
                      <a:endParaRPr sz="1400"/>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l" rtl="0" eaLnBrk="1" fontAlgn="b" latinLnBrk="0" hangingPunct="1">
                        <a:buFont typeface="+mj-lt"/>
                        <a:buNone/>
                        <a:defRPr sz="1400" b="0">
                          <a:latin typeface="Calibri"/>
                        </a:defRPr>
                      </a:pPr>
                      <a:r>
                        <a:rPr lang="en-US" sz="1400"/>
                        <a:t>Female Healthcare Services</a:t>
                      </a:r>
                      <a:endParaRPr sz="1400"/>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847024193"/>
                  </a:ext>
                </a:extLst>
              </a:tr>
              <a:tr h="396500">
                <a:tc>
                  <a:txBody>
                    <a:bodyPr/>
                    <a:lstStyle/>
                    <a:p>
                      <a:pPr marL="0" marR="0" lvl="0" indent="0" algn="l" defTabSz="457200" rtl="0" eaLnBrk="1" fontAlgn="ctr" latinLnBrk="0" hangingPunct="1">
                        <a:lnSpc>
                          <a:spcPct val="100000"/>
                        </a:lnSpc>
                        <a:spcBef>
                          <a:spcPts val="0"/>
                        </a:spcBef>
                        <a:spcAft>
                          <a:spcPts val="0"/>
                        </a:spcAft>
                        <a:buClrTx/>
                        <a:buSzTx/>
                        <a:buFont typeface="+mj-lt"/>
                        <a:buNone/>
                        <a:tabLst/>
                        <a:defRPr sz="1400" b="0">
                          <a:latin typeface="Calibri"/>
                        </a:defRPr>
                      </a:pPr>
                      <a:endParaRPr lang="en-US" sz="1700" kern="1200" dirty="0">
                        <a:solidFill>
                          <a:schemeClr val="tx1"/>
                        </a:solidFill>
                        <a:latin typeface="+mn-lt"/>
                        <a:ea typeface="+mn-ea"/>
                        <a:cs typeface="+mn-cs"/>
                      </a:endParaRPr>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457200" rtl="0" eaLnBrk="1" fontAlgn="ctr" latinLnBrk="0" hangingPunct="1">
                        <a:lnSpc>
                          <a:spcPct val="100000"/>
                        </a:lnSpc>
                        <a:spcBef>
                          <a:spcPts val="0"/>
                        </a:spcBef>
                        <a:spcAft>
                          <a:spcPts val="0"/>
                        </a:spcAft>
                        <a:buClrTx/>
                        <a:buSzTx/>
                        <a:buFont typeface="+mj-lt"/>
                        <a:buNone/>
                        <a:tabLst/>
                        <a:defRPr sz="1400" b="0">
                          <a:latin typeface="Calibri"/>
                        </a:defRPr>
                      </a:pPr>
                      <a:r>
                        <a:rPr lang="en-US" sz="1400" dirty="0"/>
                        <a:t>Courtesy of Healthcare Providers</a:t>
                      </a:r>
                      <a:endParaRPr sz="1400" dirty="0"/>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457200" rtl="0" eaLnBrk="1" fontAlgn="ctr" latinLnBrk="0" hangingPunct="1">
                        <a:lnSpc>
                          <a:spcPct val="100000"/>
                        </a:lnSpc>
                        <a:spcBef>
                          <a:spcPts val="0"/>
                        </a:spcBef>
                        <a:spcAft>
                          <a:spcPts val="0"/>
                        </a:spcAft>
                        <a:buClrTx/>
                        <a:buSzTx/>
                        <a:buFont typeface="+mj-lt"/>
                        <a:buNone/>
                        <a:tabLst/>
                        <a:defRPr sz="1400" b="0">
                          <a:latin typeface="Calibri"/>
                        </a:defRPr>
                      </a:pPr>
                      <a:endParaRPr sz="1400" dirty="0"/>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l" rtl="0" eaLnBrk="1" fontAlgn="b" latinLnBrk="0" hangingPunct="1">
                        <a:buFont typeface="+mj-lt"/>
                        <a:buNone/>
                        <a:defRPr sz="1400" b="0">
                          <a:latin typeface="Calibri"/>
                        </a:defRPr>
                      </a:pPr>
                      <a:r>
                        <a:rPr lang="en-US" sz="1400" dirty="0"/>
                        <a:t>Prescriptions for Pain Management</a:t>
                      </a:r>
                      <a:endParaRPr sz="1400" dirty="0"/>
                    </a:p>
                  </a:txBody>
                  <a:tcPr marL="109728" marR="109728" marT="54864" marB="5486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749625203"/>
                  </a:ext>
                </a:extLst>
              </a:tr>
            </a:tbl>
          </a:graphicData>
        </a:graphic>
      </p:graphicFrame>
      <p:sp>
        <p:nvSpPr>
          <p:cNvPr id="8" name="Rectangle 7">
            <a:extLst>
              <a:ext uri="{FF2B5EF4-FFF2-40B4-BE49-F238E27FC236}">
                <a16:creationId xmlns:a16="http://schemas.microsoft.com/office/drawing/2014/main" id="{50062119-8232-4640-A970-9E6D5C8FD5A2}"/>
              </a:ext>
            </a:extLst>
          </p:cNvPr>
          <p:cNvSpPr/>
          <p:nvPr/>
        </p:nvSpPr>
        <p:spPr>
          <a:xfrm>
            <a:off x="3023492" y="1931402"/>
            <a:ext cx="6125537" cy="350865"/>
          </a:xfrm>
          <a:prstGeom prst="rect">
            <a:avLst/>
          </a:prstGeom>
        </p:spPr>
        <p:txBody>
          <a:bodyPr wrap="square">
            <a:spAutoFit/>
          </a:bodyPr>
          <a:lstStyle/>
          <a:p>
            <a:pPr lvl="0" algn="ctr">
              <a:defRPr/>
            </a:pPr>
            <a:r>
              <a:rPr lang="en-US" sz="1600" b="1" dirty="0">
                <a:cs typeface="Calibri"/>
              </a:rPr>
              <a:t>Top </a:t>
            </a:r>
            <a:r>
              <a:rPr lang="en-US" sz="1600" b="1" u="sng" dirty="0">
                <a:cs typeface="Calibri"/>
              </a:rPr>
              <a:t>Compliments</a:t>
            </a:r>
            <a:r>
              <a:rPr lang="en-US" sz="1600" b="1" dirty="0">
                <a:cs typeface="Calibri"/>
              </a:rPr>
              <a:t> and </a:t>
            </a:r>
            <a:r>
              <a:rPr lang="en-US" sz="1600" b="1" u="sng" dirty="0">
                <a:cs typeface="Calibri"/>
              </a:rPr>
              <a:t>Concerns</a:t>
            </a:r>
            <a:r>
              <a:rPr lang="en-US" sz="1600" b="1" dirty="0">
                <a:cs typeface="Calibri"/>
              </a:rPr>
              <a:t> From Outpatient Services Surveys</a:t>
            </a:r>
          </a:p>
        </p:txBody>
      </p:sp>
      <p:sp>
        <p:nvSpPr>
          <p:cNvPr id="13" name="Rectangle 12">
            <a:extLst>
              <a:ext uri="{FF2B5EF4-FFF2-40B4-BE49-F238E27FC236}">
                <a16:creationId xmlns:a16="http://schemas.microsoft.com/office/drawing/2014/main" id="{5C84FABF-ACF2-4E2C-B76E-8E712697A85C}"/>
              </a:ext>
            </a:extLst>
          </p:cNvPr>
          <p:cNvSpPr/>
          <p:nvPr/>
        </p:nvSpPr>
        <p:spPr>
          <a:xfrm>
            <a:off x="6582197" y="5090093"/>
            <a:ext cx="4909679" cy="954107"/>
          </a:xfrm>
          <a:prstGeom prst="rect">
            <a:avLst/>
          </a:prstGeom>
        </p:spPr>
        <p:txBody>
          <a:bodyPr wrap="square">
            <a:spAutoFit/>
          </a:bodyPr>
          <a:lstStyle/>
          <a:p>
            <a:pPr lvl="0">
              <a:defRPr/>
            </a:pPr>
            <a:r>
              <a:rPr lang="en-US" sz="1400" dirty="0">
                <a:cs typeface="Calibri"/>
              </a:rPr>
              <a:t>Compliment/Concern Increased from Previous Month</a:t>
            </a:r>
          </a:p>
          <a:p>
            <a:pPr lvl="0">
              <a:defRPr/>
            </a:pPr>
            <a:r>
              <a:rPr lang="en-US" sz="1400" dirty="0">
                <a:cs typeface="Calibri"/>
              </a:rPr>
              <a:t>Compliment/Concern Decreased from Previous Month</a:t>
            </a:r>
          </a:p>
          <a:p>
            <a:pPr lvl="0">
              <a:defRPr/>
            </a:pPr>
            <a:r>
              <a:rPr lang="en-US" sz="1400" dirty="0">
                <a:cs typeface="Calibri"/>
              </a:rPr>
              <a:t>Compliment/Concern Remained the Same from Previous Month</a:t>
            </a:r>
          </a:p>
          <a:p>
            <a:pPr lvl="0">
              <a:defRPr/>
            </a:pPr>
            <a:r>
              <a:rPr lang="en-US" sz="1400" dirty="0">
                <a:cs typeface="Calibri"/>
              </a:rPr>
              <a:t>New Top 5 Compliment/Concern for this Month</a:t>
            </a:r>
          </a:p>
        </p:txBody>
      </p:sp>
      <p:cxnSp>
        <p:nvCxnSpPr>
          <p:cNvPr id="14" name="Straight Connector 13">
            <a:extLst>
              <a:ext uri="{FF2B5EF4-FFF2-40B4-BE49-F238E27FC236}">
                <a16:creationId xmlns:a16="http://schemas.microsoft.com/office/drawing/2014/main" id="{34F35E25-1C10-4D1A-8490-45C8ED916387}"/>
              </a:ext>
            </a:extLst>
          </p:cNvPr>
          <p:cNvCxnSpPr>
            <a:cxnSpLocks/>
          </p:cNvCxnSpPr>
          <p:nvPr/>
        </p:nvCxnSpPr>
        <p:spPr>
          <a:xfrm>
            <a:off x="1375716" y="2805694"/>
            <a:ext cx="213360" cy="0"/>
          </a:xfrm>
          <a:prstGeom prst="line">
            <a:avLst/>
          </a:prstGeom>
          <a:ln w="28575">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0158DF26-F645-4837-820F-E99889A62565}"/>
              </a:ext>
            </a:extLst>
          </p:cNvPr>
          <p:cNvCxnSpPr>
            <a:cxnSpLocks/>
          </p:cNvCxnSpPr>
          <p:nvPr/>
        </p:nvCxnSpPr>
        <p:spPr>
          <a:xfrm>
            <a:off x="1375716" y="3172424"/>
            <a:ext cx="213360" cy="0"/>
          </a:xfrm>
          <a:prstGeom prst="line">
            <a:avLst/>
          </a:prstGeom>
          <a:ln w="28575">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3093AE60-BD08-4B34-93CD-EC11FE8AD9EA}"/>
              </a:ext>
            </a:extLst>
          </p:cNvPr>
          <p:cNvCxnSpPr>
            <a:cxnSpLocks/>
          </p:cNvCxnSpPr>
          <p:nvPr/>
        </p:nvCxnSpPr>
        <p:spPr>
          <a:xfrm>
            <a:off x="1375716" y="3587094"/>
            <a:ext cx="213360" cy="0"/>
          </a:xfrm>
          <a:prstGeom prst="line">
            <a:avLst/>
          </a:prstGeom>
          <a:ln w="28575">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ECC3C294-9F4A-4917-B6BA-946C60D9F59D}"/>
              </a:ext>
            </a:extLst>
          </p:cNvPr>
          <p:cNvCxnSpPr>
            <a:cxnSpLocks/>
          </p:cNvCxnSpPr>
          <p:nvPr/>
        </p:nvCxnSpPr>
        <p:spPr>
          <a:xfrm>
            <a:off x="6202898" y="3172424"/>
            <a:ext cx="213360" cy="0"/>
          </a:xfrm>
          <a:prstGeom prst="line">
            <a:avLst/>
          </a:prstGeom>
          <a:ln w="28575">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8" name="Straight Connector 17">
            <a:extLst>
              <a:ext uri="{FF2B5EF4-FFF2-40B4-BE49-F238E27FC236}">
                <a16:creationId xmlns:a16="http://schemas.microsoft.com/office/drawing/2014/main" id="{E23F7125-B38D-4BDB-8499-78C63B0C1E1A}"/>
              </a:ext>
            </a:extLst>
          </p:cNvPr>
          <p:cNvCxnSpPr>
            <a:cxnSpLocks/>
          </p:cNvCxnSpPr>
          <p:nvPr/>
        </p:nvCxnSpPr>
        <p:spPr>
          <a:xfrm>
            <a:off x="1376642" y="3945057"/>
            <a:ext cx="213360" cy="0"/>
          </a:xfrm>
          <a:prstGeom prst="line">
            <a:avLst/>
          </a:prstGeom>
          <a:ln w="28575">
            <a:solidFill>
              <a:schemeClr val="tx2"/>
            </a:solidFill>
          </a:ln>
        </p:spPr>
        <p:style>
          <a:lnRef idx="1">
            <a:schemeClr val="accent5"/>
          </a:lnRef>
          <a:fillRef idx="0">
            <a:schemeClr val="accent5"/>
          </a:fillRef>
          <a:effectRef idx="0">
            <a:schemeClr val="accent5"/>
          </a:effectRef>
          <a:fontRef idx="minor">
            <a:schemeClr val="tx1"/>
          </a:fontRef>
        </p:style>
      </p:cxnSp>
      <p:sp>
        <p:nvSpPr>
          <p:cNvPr id="19" name="Star: 4 Points 18">
            <a:extLst>
              <a:ext uri="{FF2B5EF4-FFF2-40B4-BE49-F238E27FC236}">
                <a16:creationId xmlns:a16="http://schemas.microsoft.com/office/drawing/2014/main" id="{809AAF3E-F297-4C36-8FEE-FEB062FC5BDB}"/>
              </a:ext>
            </a:extLst>
          </p:cNvPr>
          <p:cNvSpPr/>
          <p:nvPr/>
        </p:nvSpPr>
        <p:spPr>
          <a:xfrm>
            <a:off x="1394414" y="4221778"/>
            <a:ext cx="175967" cy="181576"/>
          </a:xfrm>
          <a:prstGeom prst="star4">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0" name="Star: 4 Points 19">
            <a:extLst>
              <a:ext uri="{FF2B5EF4-FFF2-40B4-BE49-F238E27FC236}">
                <a16:creationId xmlns:a16="http://schemas.microsoft.com/office/drawing/2014/main" id="{A64139EE-0E5F-472F-BB56-D059CA60136A}"/>
              </a:ext>
            </a:extLst>
          </p:cNvPr>
          <p:cNvSpPr/>
          <p:nvPr/>
        </p:nvSpPr>
        <p:spPr>
          <a:xfrm>
            <a:off x="6202898" y="4206853"/>
            <a:ext cx="175967" cy="181576"/>
          </a:xfrm>
          <a:prstGeom prst="star4">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1" name="Star: 4 Points 20">
            <a:extLst>
              <a:ext uri="{FF2B5EF4-FFF2-40B4-BE49-F238E27FC236}">
                <a16:creationId xmlns:a16="http://schemas.microsoft.com/office/drawing/2014/main" id="{016AB193-D875-42B6-AD83-25E3C1BAD3D0}"/>
              </a:ext>
            </a:extLst>
          </p:cNvPr>
          <p:cNvSpPr/>
          <p:nvPr/>
        </p:nvSpPr>
        <p:spPr>
          <a:xfrm>
            <a:off x="6205427" y="3845028"/>
            <a:ext cx="175967" cy="181576"/>
          </a:xfrm>
          <a:prstGeom prst="star4">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2" name="Star: 4 Points 21">
            <a:extLst>
              <a:ext uri="{FF2B5EF4-FFF2-40B4-BE49-F238E27FC236}">
                <a16:creationId xmlns:a16="http://schemas.microsoft.com/office/drawing/2014/main" id="{C3EE449A-1713-4244-B458-36749ED76533}"/>
              </a:ext>
            </a:extLst>
          </p:cNvPr>
          <p:cNvSpPr/>
          <p:nvPr/>
        </p:nvSpPr>
        <p:spPr>
          <a:xfrm>
            <a:off x="6207956" y="3481792"/>
            <a:ext cx="175967" cy="181576"/>
          </a:xfrm>
          <a:prstGeom prst="star4">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3" name="Isosceles Triangle 22">
            <a:extLst>
              <a:ext uri="{FF2B5EF4-FFF2-40B4-BE49-F238E27FC236}">
                <a16:creationId xmlns:a16="http://schemas.microsoft.com/office/drawing/2014/main" id="{F0961FAF-F4B1-459D-A2BC-7D676AF2A22D}"/>
              </a:ext>
            </a:extLst>
          </p:cNvPr>
          <p:cNvSpPr/>
          <p:nvPr/>
        </p:nvSpPr>
        <p:spPr>
          <a:xfrm>
            <a:off x="6232188" y="2766788"/>
            <a:ext cx="154780" cy="117928"/>
          </a:xfrm>
          <a:prstGeom prst="triangle">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60"/>
          </a:p>
        </p:txBody>
      </p:sp>
      <p:sp>
        <p:nvSpPr>
          <p:cNvPr id="24" name="Isosceles Triangle 23">
            <a:extLst>
              <a:ext uri="{FF2B5EF4-FFF2-40B4-BE49-F238E27FC236}">
                <a16:creationId xmlns:a16="http://schemas.microsoft.com/office/drawing/2014/main" id="{D114698C-4F93-49F5-9671-E50B4F2EE5FF}"/>
              </a:ext>
            </a:extLst>
          </p:cNvPr>
          <p:cNvSpPr/>
          <p:nvPr/>
        </p:nvSpPr>
        <p:spPr>
          <a:xfrm>
            <a:off x="6416258" y="5187467"/>
            <a:ext cx="154780" cy="117928"/>
          </a:xfrm>
          <a:prstGeom prst="triangle">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60"/>
          </a:p>
        </p:txBody>
      </p:sp>
      <p:cxnSp>
        <p:nvCxnSpPr>
          <p:cNvPr id="25" name="Straight Connector 24">
            <a:extLst>
              <a:ext uri="{FF2B5EF4-FFF2-40B4-BE49-F238E27FC236}">
                <a16:creationId xmlns:a16="http://schemas.microsoft.com/office/drawing/2014/main" id="{2C45975D-8EFB-463F-AC62-2455FC6BC22E}"/>
              </a:ext>
            </a:extLst>
          </p:cNvPr>
          <p:cNvCxnSpPr>
            <a:cxnSpLocks/>
          </p:cNvCxnSpPr>
          <p:nvPr/>
        </p:nvCxnSpPr>
        <p:spPr>
          <a:xfrm>
            <a:off x="6386968" y="5699429"/>
            <a:ext cx="213360" cy="0"/>
          </a:xfrm>
          <a:prstGeom prst="line">
            <a:avLst/>
          </a:prstGeom>
          <a:ln w="28575">
            <a:solidFill>
              <a:schemeClr val="tx2"/>
            </a:solidFill>
          </a:ln>
        </p:spPr>
        <p:style>
          <a:lnRef idx="1">
            <a:schemeClr val="accent5"/>
          </a:lnRef>
          <a:fillRef idx="0">
            <a:schemeClr val="accent5"/>
          </a:fillRef>
          <a:effectRef idx="0">
            <a:schemeClr val="accent5"/>
          </a:effectRef>
          <a:fontRef idx="minor">
            <a:schemeClr val="tx1"/>
          </a:fontRef>
        </p:style>
      </p:cxnSp>
      <p:sp>
        <p:nvSpPr>
          <p:cNvPr id="26" name="Star: 4 Points 25">
            <a:extLst>
              <a:ext uri="{FF2B5EF4-FFF2-40B4-BE49-F238E27FC236}">
                <a16:creationId xmlns:a16="http://schemas.microsoft.com/office/drawing/2014/main" id="{A6A06948-473A-42AD-8A43-0DA7F4D7E79F}"/>
              </a:ext>
            </a:extLst>
          </p:cNvPr>
          <p:cNvSpPr/>
          <p:nvPr/>
        </p:nvSpPr>
        <p:spPr>
          <a:xfrm>
            <a:off x="6406230" y="5795841"/>
            <a:ext cx="175967" cy="181576"/>
          </a:xfrm>
          <a:prstGeom prst="star4">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7" name="Isosceles Triangle 26">
            <a:extLst>
              <a:ext uri="{FF2B5EF4-FFF2-40B4-BE49-F238E27FC236}">
                <a16:creationId xmlns:a16="http://schemas.microsoft.com/office/drawing/2014/main" id="{A24DC2D0-534C-4ED0-B2BC-F8B284B4B598}"/>
              </a:ext>
            </a:extLst>
          </p:cNvPr>
          <p:cNvSpPr/>
          <p:nvPr/>
        </p:nvSpPr>
        <p:spPr>
          <a:xfrm rot="10800000">
            <a:off x="6416258" y="5449681"/>
            <a:ext cx="154780" cy="117928"/>
          </a:xfrm>
          <a:prstGeom prst="triangle">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338006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99ABD-9F96-4A48-B3DC-B034C6A5DB4E}"/>
              </a:ext>
            </a:extLst>
          </p:cNvPr>
          <p:cNvSpPr>
            <a:spLocks noGrp="1"/>
          </p:cNvSpPr>
          <p:nvPr>
            <p:ph type="title"/>
          </p:nvPr>
        </p:nvSpPr>
        <p:spPr/>
        <p:txBody>
          <a:bodyPr/>
          <a:lstStyle/>
          <a:p>
            <a:r>
              <a:rPr lang="en-US" sz="2700" b="1" dirty="0">
                <a:solidFill>
                  <a:srgbClr val="FFFFFF"/>
                </a:solidFill>
              </a:rPr>
              <a:t>Free-Text Responses: VHA-Wide Top Compliments and Concerns </a:t>
            </a:r>
            <a:br>
              <a:rPr lang="en-US" sz="2700" b="1" dirty="0">
                <a:solidFill>
                  <a:srgbClr val="FFFFFF"/>
                </a:solidFill>
              </a:rPr>
            </a:br>
            <a:r>
              <a:rPr lang="en-US" sz="2700" b="1" dirty="0">
                <a:solidFill>
                  <a:srgbClr val="FFFFFF"/>
                </a:solidFill>
              </a:rPr>
              <a:t>by Gender for Past 90 Days in Outpatient Services Survey</a:t>
            </a:r>
            <a:endParaRPr lang="en-US" sz="2700" b="1" dirty="0"/>
          </a:p>
        </p:txBody>
      </p:sp>
      <p:graphicFrame>
        <p:nvGraphicFramePr>
          <p:cNvPr id="7" name="Table 3">
            <a:extLst>
              <a:ext uri="{FF2B5EF4-FFF2-40B4-BE49-F238E27FC236}">
                <a16:creationId xmlns:a16="http://schemas.microsoft.com/office/drawing/2014/main" id="{B51924D8-75F4-4B6A-9754-FAB7D070AE7A}"/>
              </a:ext>
            </a:extLst>
          </p:cNvPr>
          <p:cNvGraphicFramePr>
            <a:graphicFrameLocks noGrp="1"/>
          </p:cNvGraphicFramePr>
          <p:nvPr>
            <p:extLst>
              <p:ext uri="{D42A27DB-BD31-4B8C-83A1-F6EECF244321}">
                <p14:modId xmlns:p14="http://schemas.microsoft.com/office/powerpoint/2010/main" val="2488659100"/>
              </p:ext>
            </p:extLst>
          </p:nvPr>
        </p:nvGraphicFramePr>
        <p:xfrm>
          <a:off x="2942954" y="1846259"/>
          <a:ext cx="6306094" cy="1910969"/>
        </p:xfrm>
        <a:graphic>
          <a:graphicData uri="http://schemas.openxmlformats.org/drawingml/2006/table">
            <a:tbl>
              <a:tblPr bandRow="1">
                <a:tableStyleId>{21E4AEA4-8DFA-4A89-87EB-49C32662AFE0}</a:tableStyleId>
              </a:tblPr>
              <a:tblGrid>
                <a:gridCol w="3153047">
                  <a:extLst>
                    <a:ext uri="{9D8B030D-6E8A-4147-A177-3AD203B41FA5}">
                      <a16:colId xmlns:a16="http://schemas.microsoft.com/office/drawing/2014/main" val="20001"/>
                    </a:ext>
                  </a:extLst>
                </a:gridCol>
                <a:gridCol w="3153047">
                  <a:extLst>
                    <a:ext uri="{9D8B030D-6E8A-4147-A177-3AD203B41FA5}">
                      <a16:colId xmlns:a16="http://schemas.microsoft.com/office/drawing/2014/main" val="20002"/>
                    </a:ext>
                  </a:extLst>
                </a:gridCol>
              </a:tblGrid>
              <a:tr h="310896">
                <a:tc>
                  <a:txBody>
                    <a:bodyPr/>
                    <a:lstStyle/>
                    <a:p>
                      <a:pPr algn="l" fontAlgn="t"/>
                      <a:r>
                        <a:rPr lang="en-US" sz="1400" b="0" i="0" u="none" strike="noStrike">
                          <a:solidFill>
                            <a:srgbClr val="000000"/>
                          </a:solidFill>
                          <a:effectLst/>
                          <a:latin typeface="Calibri" panose="020F0502020204030204" pitchFamily="34" charset="0"/>
                        </a:rPr>
                        <a:t>1. Appointment Cancellation by VA</a:t>
                      </a:r>
                    </a:p>
                  </a:txBody>
                  <a:tcPr marL="9525" marR="9525" marT="9525"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mj-lt"/>
                        <a:buNone/>
                        <a:defRPr sz="1100" b="0">
                          <a:solidFill>
                            <a:srgbClr val="000000"/>
                          </a:solidFill>
                          <a:latin typeface="Calibri"/>
                        </a:defRPr>
                      </a:pPr>
                      <a:r>
                        <a:rPr sz="1400" dirty="0"/>
                        <a:t>1. </a:t>
                      </a:r>
                      <a:r>
                        <a:rPr lang="en-US" sz="1400" dirty="0"/>
                        <a:t>Disability Benefits</a:t>
                      </a:r>
                      <a:endParaRPr sz="1400" dirty="0"/>
                    </a:p>
                  </a:txBody>
                  <a:tcPr marL="109728" marR="109728" marT="54864" marB="5486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0896">
                <a:tc>
                  <a:txBody>
                    <a:bodyPr/>
                    <a:lstStyle/>
                    <a:p>
                      <a:pPr algn="l" fontAlgn="t"/>
                      <a:r>
                        <a:rPr lang="en-US" sz="1400" b="0" i="0" u="none" strike="noStrike">
                          <a:solidFill>
                            <a:srgbClr val="000000"/>
                          </a:solidFill>
                          <a:effectLst/>
                          <a:latin typeface="Calibri" panose="020F0502020204030204" pitchFamily="34" charset="0"/>
                        </a:rPr>
                        <a:t>2. Cancellation of VA Prescriptions</a:t>
                      </a:r>
                    </a:p>
                  </a:txBody>
                  <a:tcPr marL="9525" marR="9525" marT="9525"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mj-lt"/>
                        <a:buNone/>
                        <a:defRPr sz="1100" b="0">
                          <a:solidFill>
                            <a:srgbClr val="000000"/>
                          </a:solidFill>
                          <a:latin typeface="Calibri"/>
                        </a:defRPr>
                      </a:pPr>
                      <a:r>
                        <a:rPr sz="1400" dirty="0"/>
                        <a:t>2. </a:t>
                      </a:r>
                      <a:r>
                        <a:rPr lang="en-US" sz="1400" dirty="0"/>
                        <a:t>Scheduling an Appointment</a:t>
                      </a:r>
                      <a:endParaRPr sz="1400" dirty="0"/>
                    </a:p>
                  </a:txBody>
                  <a:tcPr marL="109728" marR="109728" marT="54864" marB="5486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80430"/>
                  </a:ext>
                </a:extLst>
              </a:tr>
              <a:tr h="505460">
                <a:tc>
                  <a:txBody>
                    <a:bodyPr/>
                    <a:lstStyle/>
                    <a:p>
                      <a:pPr algn="l" fontAlgn="t"/>
                      <a:r>
                        <a:rPr lang="en-US" sz="1400" b="0" i="0" u="none" strike="noStrike">
                          <a:solidFill>
                            <a:srgbClr val="000000"/>
                          </a:solidFill>
                          <a:effectLst/>
                          <a:latin typeface="Calibri" panose="020F0502020204030204" pitchFamily="34" charset="0"/>
                        </a:rPr>
                        <a:t>3. Prescriptions for Pain Management</a:t>
                      </a:r>
                    </a:p>
                  </a:txBody>
                  <a:tcPr marL="9525" marR="9525" marT="9525"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mj-lt"/>
                        <a:buNone/>
                        <a:defRPr sz="1100" b="0">
                          <a:solidFill>
                            <a:srgbClr val="000000"/>
                          </a:solidFill>
                          <a:latin typeface="Calibri"/>
                        </a:defRPr>
                      </a:pPr>
                      <a:r>
                        <a:rPr sz="1400"/>
                        <a:t>3. </a:t>
                      </a:r>
                      <a:r>
                        <a:rPr lang="en-US" sz="1400"/>
                        <a:t>Appointment Cancellation by VA</a:t>
                      </a:r>
                      <a:endParaRPr sz="1400"/>
                    </a:p>
                  </a:txBody>
                  <a:tcPr marL="109728" marR="109728" marT="54864" marB="5486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969119"/>
                  </a:ext>
                </a:extLst>
              </a:tr>
              <a:tr h="310896">
                <a:tc>
                  <a:txBody>
                    <a:bodyPr/>
                    <a:lstStyle/>
                    <a:p>
                      <a:pPr algn="l" fontAlgn="t"/>
                      <a:r>
                        <a:rPr lang="en-US" sz="1400" b="0" i="0" u="none" strike="noStrike">
                          <a:solidFill>
                            <a:srgbClr val="000000"/>
                          </a:solidFill>
                          <a:effectLst/>
                          <a:latin typeface="Calibri" panose="020F0502020204030204" pitchFamily="34" charset="0"/>
                        </a:rPr>
                        <a:t>4. Scheduling an Appointment</a:t>
                      </a:r>
                    </a:p>
                  </a:txBody>
                  <a:tcPr marL="9525" marR="9525" marT="9525"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mj-lt"/>
                        <a:buNone/>
                        <a:defRPr sz="1100" b="0">
                          <a:solidFill>
                            <a:srgbClr val="000000"/>
                          </a:solidFill>
                          <a:latin typeface="Calibri"/>
                        </a:defRPr>
                      </a:pPr>
                      <a:r>
                        <a:rPr sz="1400"/>
                        <a:t>4. </a:t>
                      </a:r>
                      <a:r>
                        <a:rPr lang="en-US" sz="1400"/>
                        <a:t>Prosthetic Services</a:t>
                      </a:r>
                      <a:endParaRPr sz="1400"/>
                    </a:p>
                  </a:txBody>
                  <a:tcPr marL="109728" marR="109728" marT="54864" marB="5486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7514383"/>
                  </a:ext>
                </a:extLst>
              </a:tr>
              <a:tr h="310896">
                <a:tc>
                  <a:txBody>
                    <a:bodyPr/>
                    <a:lstStyle/>
                    <a:p>
                      <a:pPr algn="l" fontAlgn="t"/>
                      <a:r>
                        <a:rPr lang="en-US" sz="1400" b="0" i="0" u="none" strike="noStrike">
                          <a:solidFill>
                            <a:srgbClr val="000000"/>
                          </a:solidFill>
                          <a:effectLst/>
                          <a:latin typeface="Calibri" panose="020F0502020204030204" pitchFamily="34" charset="0"/>
                        </a:rPr>
                        <a:t>5. Accuracy of Mail Order Prescription Addresses</a:t>
                      </a:r>
                    </a:p>
                  </a:txBody>
                  <a:tcPr marL="9525" marR="9525" marT="9525"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mj-lt"/>
                        <a:buNone/>
                        <a:defRPr sz="1100" b="0">
                          <a:solidFill>
                            <a:srgbClr val="000000"/>
                          </a:solidFill>
                          <a:latin typeface="Calibri"/>
                        </a:defRPr>
                      </a:pPr>
                      <a:r>
                        <a:rPr sz="1400" dirty="0"/>
                        <a:t>5. </a:t>
                      </a:r>
                      <a:r>
                        <a:rPr lang="en-US" sz="1400" dirty="0"/>
                        <a:t>Female Healthcare Services</a:t>
                      </a:r>
                      <a:endParaRPr sz="1400" dirty="0"/>
                    </a:p>
                  </a:txBody>
                  <a:tcPr marL="109728" marR="109728" marT="54864" marB="5486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4723517"/>
                  </a:ext>
                </a:extLst>
              </a:tr>
            </a:tbl>
          </a:graphicData>
        </a:graphic>
      </p:graphicFrame>
      <p:sp>
        <p:nvSpPr>
          <p:cNvPr id="8" name="TextBox 7">
            <a:extLst>
              <a:ext uri="{FF2B5EF4-FFF2-40B4-BE49-F238E27FC236}">
                <a16:creationId xmlns:a16="http://schemas.microsoft.com/office/drawing/2014/main" id="{8616DC87-81A8-4396-B221-A8164F612F2A}"/>
              </a:ext>
            </a:extLst>
          </p:cNvPr>
          <p:cNvSpPr txBox="1"/>
          <p:nvPr/>
        </p:nvSpPr>
        <p:spPr>
          <a:xfrm>
            <a:off x="6096002" y="1579906"/>
            <a:ext cx="759247" cy="295466"/>
          </a:xfrm>
          <a:prstGeom prst="rect">
            <a:avLst/>
          </a:prstGeom>
          <a:noFill/>
        </p:spPr>
        <p:txBody>
          <a:bodyPr wrap="none" rtlCol="0">
            <a:spAutoFit/>
          </a:bodyPr>
          <a:lstStyle/>
          <a:p>
            <a:r>
              <a:rPr lang="en-US" sz="1320" b="1" dirty="0"/>
              <a:t>Females</a:t>
            </a:r>
          </a:p>
        </p:txBody>
      </p:sp>
      <p:sp>
        <p:nvSpPr>
          <p:cNvPr id="13" name="TextBox 12">
            <a:extLst>
              <a:ext uri="{FF2B5EF4-FFF2-40B4-BE49-F238E27FC236}">
                <a16:creationId xmlns:a16="http://schemas.microsoft.com/office/drawing/2014/main" id="{A330D5A4-4B8C-4F2E-8C66-641F227F3D78}"/>
              </a:ext>
            </a:extLst>
          </p:cNvPr>
          <p:cNvSpPr txBox="1"/>
          <p:nvPr/>
        </p:nvSpPr>
        <p:spPr>
          <a:xfrm>
            <a:off x="2942954" y="1581938"/>
            <a:ext cx="609462" cy="295466"/>
          </a:xfrm>
          <a:prstGeom prst="rect">
            <a:avLst/>
          </a:prstGeom>
          <a:noFill/>
        </p:spPr>
        <p:txBody>
          <a:bodyPr wrap="none" rtlCol="0">
            <a:spAutoFit/>
          </a:bodyPr>
          <a:lstStyle/>
          <a:p>
            <a:r>
              <a:rPr lang="en-US" sz="1320" b="1" dirty="0"/>
              <a:t>Males</a:t>
            </a:r>
          </a:p>
        </p:txBody>
      </p:sp>
      <p:sp>
        <p:nvSpPr>
          <p:cNvPr id="14" name="TextBox 13">
            <a:extLst>
              <a:ext uri="{FF2B5EF4-FFF2-40B4-BE49-F238E27FC236}">
                <a16:creationId xmlns:a16="http://schemas.microsoft.com/office/drawing/2014/main" id="{36BEEC6E-D4AD-4BF0-9A10-19EB46950FCB}"/>
              </a:ext>
            </a:extLst>
          </p:cNvPr>
          <p:cNvSpPr txBox="1"/>
          <p:nvPr/>
        </p:nvSpPr>
        <p:spPr>
          <a:xfrm>
            <a:off x="1571558" y="2707609"/>
            <a:ext cx="1122230" cy="295466"/>
          </a:xfrm>
          <a:prstGeom prst="rect">
            <a:avLst/>
          </a:prstGeom>
          <a:noFill/>
        </p:spPr>
        <p:txBody>
          <a:bodyPr wrap="none" rtlCol="0">
            <a:spAutoFit/>
          </a:bodyPr>
          <a:lstStyle/>
          <a:p>
            <a:r>
              <a:rPr lang="en-US" sz="1320" b="1" dirty="0"/>
              <a:t>Top Concerns</a:t>
            </a:r>
          </a:p>
        </p:txBody>
      </p:sp>
      <p:graphicFrame>
        <p:nvGraphicFramePr>
          <p:cNvPr id="15" name="Table 3">
            <a:extLst>
              <a:ext uri="{FF2B5EF4-FFF2-40B4-BE49-F238E27FC236}">
                <a16:creationId xmlns:a16="http://schemas.microsoft.com/office/drawing/2014/main" id="{D2429CAD-FADB-45A8-9ED2-C05576607F0A}"/>
              </a:ext>
            </a:extLst>
          </p:cNvPr>
          <p:cNvGraphicFramePr>
            <a:graphicFrameLocks noGrp="1"/>
          </p:cNvGraphicFramePr>
          <p:nvPr>
            <p:extLst>
              <p:ext uri="{D42A27DB-BD31-4B8C-83A1-F6EECF244321}">
                <p14:modId xmlns:p14="http://schemas.microsoft.com/office/powerpoint/2010/main" val="3163326483"/>
              </p:ext>
            </p:extLst>
          </p:nvPr>
        </p:nvGraphicFramePr>
        <p:xfrm>
          <a:off x="2942955" y="3963880"/>
          <a:ext cx="6306094" cy="1615440"/>
        </p:xfrm>
        <a:graphic>
          <a:graphicData uri="http://schemas.openxmlformats.org/drawingml/2006/table">
            <a:tbl>
              <a:tblPr bandRow="1">
                <a:tableStyleId>{21E4AEA4-8DFA-4A89-87EB-49C32662AFE0}</a:tableStyleId>
              </a:tblPr>
              <a:tblGrid>
                <a:gridCol w="3153047">
                  <a:extLst>
                    <a:ext uri="{9D8B030D-6E8A-4147-A177-3AD203B41FA5}">
                      <a16:colId xmlns:a16="http://schemas.microsoft.com/office/drawing/2014/main" val="20001"/>
                    </a:ext>
                  </a:extLst>
                </a:gridCol>
                <a:gridCol w="3153047">
                  <a:extLst>
                    <a:ext uri="{9D8B030D-6E8A-4147-A177-3AD203B41FA5}">
                      <a16:colId xmlns:a16="http://schemas.microsoft.com/office/drawing/2014/main" val="20002"/>
                    </a:ext>
                  </a:extLst>
                </a:gridCol>
              </a:tblGrid>
              <a:tr h="31089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sz="1100" b="0">
                          <a:solidFill>
                            <a:srgbClr val="000000"/>
                          </a:solidFill>
                          <a:latin typeface="Calibri"/>
                        </a:defRPr>
                      </a:pPr>
                      <a:r>
                        <a:rPr sz="1400"/>
                        <a:t>1. Quality of Care</a:t>
                      </a:r>
                    </a:p>
                  </a:txBody>
                  <a:tcPr marL="109728" marR="109728" marT="54864" marB="5486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mj-lt"/>
                        <a:buNone/>
                        <a:defRPr sz="1100" b="0">
                          <a:solidFill>
                            <a:srgbClr val="000000"/>
                          </a:solidFill>
                          <a:latin typeface="Calibri"/>
                        </a:defRPr>
                      </a:pPr>
                      <a:r>
                        <a:rPr sz="1400" dirty="0"/>
                        <a:t>1. Quality of Care</a:t>
                      </a:r>
                      <a:endParaRPr lang="en-US" sz="1400" b="0" dirty="0">
                        <a:solidFill>
                          <a:schemeClr val="tx1"/>
                        </a:solidFill>
                      </a:endParaRPr>
                    </a:p>
                  </a:txBody>
                  <a:tcPr marL="109728" marR="109728" marT="54864" marB="5486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100" b="0">
                          <a:solidFill>
                            <a:srgbClr val="000000"/>
                          </a:solidFill>
                          <a:latin typeface="Calibri"/>
                        </a:defRPr>
                      </a:pPr>
                      <a:r>
                        <a:rPr lang="en-US" sz="1400" dirty="0"/>
                        <a:t>2. Cleanliness of Facility</a:t>
                      </a:r>
                    </a:p>
                  </a:txBody>
                  <a:tcPr marL="109728" marR="109728" marT="54864" marB="5486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mj-lt"/>
                        <a:buNone/>
                        <a:defRPr sz="1100" b="0">
                          <a:solidFill>
                            <a:srgbClr val="000000"/>
                          </a:solidFill>
                          <a:latin typeface="Calibri"/>
                        </a:defRPr>
                      </a:pPr>
                      <a:r>
                        <a:rPr sz="1400"/>
                        <a:t>2. </a:t>
                      </a:r>
                      <a:r>
                        <a:rPr lang="en-US" sz="1400"/>
                        <a:t>Satisfaction with Specialty Care</a:t>
                      </a:r>
                      <a:endParaRPr sz="1400"/>
                    </a:p>
                  </a:txBody>
                  <a:tcPr marL="109728" marR="109728" marT="54864" marB="5486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80430"/>
                  </a:ext>
                </a:extLst>
              </a:tr>
              <a:tr h="310896">
                <a:tc>
                  <a:txBody>
                    <a:bodyPr/>
                    <a:lstStyle/>
                    <a:p>
                      <a:pPr marL="0" indent="0" algn="l">
                        <a:buFont typeface="+mj-lt"/>
                        <a:buNone/>
                        <a:defRPr sz="1100" b="0">
                          <a:solidFill>
                            <a:srgbClr val="000000"/>
                          </a:solidFill>
                          <a:latin typeface="Calibri"/>
                        </a:defRPr>
                      </a:pPr>
                      <a:r>
                        <a:rPr lang="en-US" sz="1400"/>
                        <a:t>3. Interactions with Staff</a:t>
                      </a:r>
                      <a:endParaRPr sz="1400"/>
                    </a:p>
                  </a:txBody>
                  <a:tcPr marL="109728" marR="109728" marT="54864" marB="5486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mj-lt"/>
                        <a:buNone/>
                        <a:defRPr sz="1100" b="0">
                          <a:solidFill>
                            <a:srgbClr val="000000"/>
                          </a:solidFill>
                          <a:latin typeface="Calibri"/>
                        </a:defRPr>
                      </a:pPr>
                      <a:r>
                        <a:rPr sz="1400"/>
                        <a:t>3. </a:t>
                      </a:r>
                      <a:r>
                        <a:rPr lang="en-US" sz="1400"/>
                        <a:t>Anesthesiology Services</a:t>
                      </a:r>
                      <a:endParaRPr sz="1400"/>
                    </a:p>
                  </a:txBody>
                  <a:tcPr marL="109728" marR="109728" marT="54864" marB="5486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969119"/>
                  </a:ext>
                </a:extLst>
              </a:tr>
              <a:tr h="310896">
                <a:tc>
                  <a:txBody>
                    <a:bodyPr/>
                    <a:lstStyle/>
                    <a:p>
                      <a:pPr marL="0" indent="0" algn="l">
                        <a:buFont typeface="+mj-lt"/>
                        <a:buNone/>
                        <a:defRPr sz="1100" b="0">
                          <a:solidFill>
                            <a:srgbClr val="000000"/>
                          </a:solidFill>
                          <a:latin typeface="Calibri"/>
                        </a:defRPr>
                      </a:pPr>
                      <a:r>
                        <a:rPr sz="1400"/>
                        <a:t>4. Satisfaction with Specialty Care</a:t>
                      </a:r>
                    </a:p>
                  </a:txBody>
                  <a:tcPr marL="109728" marR="109728" marT="54864" marB="5486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mj-lt"/>
                        <a:buNone/>
                        <a:defRPr sz="1100" b="0">
                          <a:solidFill>
                            <a:srgbClr val="000000"/>
                          </a:solidFill>
                          <a:latin typeface="Calibri"/>
                        </a:defRPr>
                      </a:pPr>
                      <a:r>
                        <a:rPr sz="1400"/>
                        <a:t>4. Interacti</a:t>
                      </a:r>
                      <a:r>
                        <a:rPr lang="en-US" sz="1400"/>
                        <a:t>ons with Staff</a:t>
                      </a:r>
                      <a:endParaRPr sz="1400"/>
                    </a:p>
                  </a:txBody>
                  <a:tcPr marL="109728" marR="109728" marT="54864" marB="5486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7514383"/>
                  </a:ext>
                </a:extLst>
              </a:tr>
              <a:tr h="0">
                <a:tc>
                  <a:txBody>
                    <a:bodyPr/>
                    <a:lstStyle/>
                    <a:p>
                      <a:pPr algn="l" fontAlgn="t"/>
                      <a:r>
                        <a:rPr lang="en-US" sz="1400" b="0" i="0" u="none" strike="noStrike">
                          <a:solidFill>
                            <a:srgbClr val="000000"/>
                          </a:solidFill>
                          <a:effectLst/>
                          <a:latin typeface="Calibri" panose="020F0502020204030204" pitchFamily="34" charset="0"/>
                        </a:rPr>
                        <a:t>5. Courtesy of Healthcare Providers</a:t>
                      </a:r>
                    </a:p>
                  </a:txBody>
                  <a:tcPr marL="109728" marR="109728" marT="54864" marB="5486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mj-lt"/>
                        <a:buNone/>
                        <a:defRPr sz="1100" b="0">
                          <a:solidFill>
                            <a:srgbClr val="000000"/>
                          </a:solidFill>
                          <a:latin typeface="Calibri"/>
                        </a:defRPr>
                      </a:pPr>
                      <a:r>
                        <a:rPr sz="1400" dirty="0"/>
                        <a:t>5. </a:t>
                      </a:r>
                      <a:r>
                        <a:rPr lang="en-US" sz="1400" dirty="0"/>
                        <a:t>Cleanliness of Facility</a:t>
                      </a:r>
                      <a:endParaRPr sz="1400" dirty="0"/>
                    </a:p>
                  </a:txBody>
                  <a:tcPr marL="109728" marR="109728" marT="54864" marB="5486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4723517"/>
                  </a:ext>
                </a:extLst>
              </a:tr>
            </a:tbl>
          </a:graphicData>
        </a:graphic>
      </p:graphicFrame>
      <p:sp>
        <p:nvSpPr>
          <p:cNvPr id="16" name="TextBox 15">
            <a:extLst>
              <a:ext uri="{FF2B5EF4-FFF2-40B4-BE49-F238E27FC236}">
                <a16:creationId xmlns:a16="http://schemas.microsoft.com/office/drawing/2014/main" id="{393BE75E-693E-46FD-B678-513B278606BA}"/>
              </a:ext>
            </a:extLst>
          </p:cNvPr>
          <p:cNvSpPr txBox="1"/>
          <p:nvPr/>
        </p:nvSpPr>
        <p:spPr>
          <a:xfrm>
            <a:off x="1435945" y="4653234"/>
            <a:ext cx="1407629" cy="295466"/>
          </a:xfrm>
          <a:prstGeom prst="rect">
            <a:avLst/>
          </a:prstGeom>
          <a:noFill/>
        </p:spPr>
        <p:txBody>
          <a:bodyPr wrap="none" rtlCol="0">
            <a:spAutoFit/>
          </a:bodyPr>
          <a:lstStyle/>
          <a:p>
            <a:r>
              <a:rPr lang="en-US" sz="1320" b="1" dirty="0"/>
              <a:t>Top Compliments</a:t>
            </a:r>
          </a:p>
        </p:txBody>
      </p:sp>
      <p:sp>
        <p:nvSpPr>
          <p:cNvPr id="17" name="object 3">
            <a:extLst>
              <a:ext uri="{FF2B5EF4-FFF2-40B4-BE49-F238E27FC236}">
                <a16:creationId xmlns:a16="http://schemas.microsoft.com/office/drawing/2014/main" id="{2EFBA13A-6B77-4B37-BCB4-DBC2863B8E2A}"/>
              </a:ext>
            </a:extLst>
          </p:cNvPr>
          <p:cNvSpPr txBox="1">
            <a:spLocks/>
          </p:cNvSpPr>
          <p:nvPr/>
        </p:nvSpPr>
        <p:spPr>
          <a:xfrm>
            <a:off x="1213580" y="5711718"/>
            <a:ext cx="9764843" cy="622297"/>
          </a:xfrm>
          <a:prstGeom prst="rect">
            <a:avLst/>
          </a:prstGeom>
        </p:spPr>
        <p:txBody>
          <a:bodyPr vert="horz" wrap="square" lIns="0" tIns="12775" rIns="0" bIns="0" rtlCol="0" anchor="t">
            <a:spAutoFit/>
          </a:bodyPr>
          <a:lstStyle>
            <a:lvl1pPr algn="ctr" defTabSz="457200" rtl="0" eaLnBrk="1" latinLnBrk="0" hangingPunct="1">
              <a:spcBef>
                <a:spcPct val="0"/>
              </a:spcBef>
              <a:buNone/>
              <a:defRPr sz="3200" b="1" kern="1200">
                <a:solidFill>
                  <a:schemeClr val="bg1"/>
                </a:solidFill>
                <a:latin typeface="+mj-lt"/>
                <a:ea typeface="+mj-ea"/>
                <a:cs typeface="+mj-cs"/>
              </a:defRPr>
            </a:lvl1pPr>
          </a:lstStyle>
          <a:p>
            <a:pPr marL="13447" algn="l">
              <a:spcBef>
                <a:spcPts val="101"/>
              </a:spcBef>
            </a:pPr>
            <a:r>
              <a:rPr lang="en-US" sz="1320" dirty="0">
                <a:solidFill>
                  <a:schemeClr val="tx1"/>
                </a:solidFill>
                <a:latin typeface="Arial"/>
              </a:rPr>
              <a:t>BLUF:</a:t>
            </a:r>
            <a:r>
              <a:rPr lang="en-US" sz="1320" b="0" dirty="0">
                <a:solidFill>
                  <a:schemeClr val="tx1"/>
                </a:solidFill>
                <a:latin typeface="Arial"/>
              </a:rPr>
              <a:t> When leaving comments in the Outpatient Services Surveys, male Veterans in the VHA are most concerned with Appointment Cancellations by the VA; female Veterans are most concerned with Disability Benefits. Male Veterans are most complimentary about Quality of Care in the VHA; Female Veterans are also most complimentary about Quality of Care.</a:t>
            </a:r>
          </a:p>
        </p:txBody>
      </p:sp>
    </p:spTree>
    <p:extLst>
      <p:ext uri="{BB962C8B-B14F-4D97-AF65-F5344CB8AC3E}">
        <p14:creationId xmlns:p14="http://schemas.microsoft.com/office/powerpoint/2010/main" val="173104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99ABD-9F96-4A48-B3DC-B034C6A5DB4E}"/>
              </a:ext>
            </a:extLst>
          </p:cNvPr>
          <p:cNvSpPr>
            <a:spLocks noGrp="1"/>
          </p:cNvSpPr>
          <p:nvPr>
            <p:ph type="title"/>
          </p:nvPr>
        </p:nvSpPr>
        <p:spPr/>
        <p:txBody>
          <a:bodyPr/>
          <a:lstStyle/>
          <a:p>
            <a:r>
              <a:rPr lang="en-US" sz="2700" b="1" dirty="0">
                <a:solidFill>
                  <a:srgbClr val="FFFFFF"/>
                </a:solidFill>
              </a:rPr>
              <a:t>Free-Text Responses: VHA-Wide Top Concerns </a:t>
            </a:r>
            <a:br>
              <a:rPr lang="en-US" sz="2700" b="1" dirty="0">
                <a:solidFill>
                  <a:srgbClr val="FFFFFF"/>
                </a:solidFill>
              </a:rPr>
            </a:br>
            <a:r>
              <a:rPr lang="en-US" sz="2700" b="1" dirty="0">
                <a:solidFill>
                  <a:srgbClr val="FFFFFF"/>
                </a:solidFill>
              </a:rPr>
              <a:t>by Age Group for Past 90 Days in Outpatient Services Surveys</a:t>
            </a:r>
            <a:endParaRPr lang="en-US" sz="2700" b="1" dirty="0"/>
          </a:p>
        </p:txBody>
      </p:sp>
      <p:graphicFrame>
        <p:nvGraphicFramePr>
          <p:cNvPr id="10" name="Table 9">
            <a:extLst>
              <a:ext uri="{FF2B5EF4-FFF2-40B4-BE49-F238E27FC236}">
                <a16:creationId xmlns:a16="http://schemas.microsoft.com/office/drawing/2014/main" id="{65905A93-7016-44CB-A620-99BAA273A506}"/>
              </a:ext>
            </a:extLst>
          </p:cNvPr>
          <p:cNvGraphicFramePr>
            <a:graphicFrameLocks noGrp="1"/>
          </p:cNvGraphicFramePr>
          <p:nvPr>
            <p:extLst>
              <p:ext uri="{D42A27DB-BD31-4B8C-83A1-F6EECF244321}">
                <p14:modId xmlns:p14="http://schemas.microsoft.com/office/powerpoint/2010/main" val="4254278749"/>
              </p:ext>
            </p:extLst>
          </p:nvPr>
        </p:nvGraphicFramePr>
        <p:xfrm>
          <a:off x="789888" y="1870139"/>
          <a:ext cx="10612223" cy="3760229"/>
        </p:xfrm>
        <a:graphic>
          <a:graphicData uri="http://schemas.openxmlformats.org/drawingml/2006/table">
            <a:tbl>
              <a:tblPr firstRow="1" bandRow="1">
                <a:tableStyleId>{21E4AEA4-8DFA-4A89-87EB-49C32662AFE0}</a:tableStyleId>
              </a:tblPr>
              <a:tblGrid>
                <a:gridCol w="2174341">
                  <a:extLst>
                    <a:ext uri="{9D8B030D-6E8A-4147-A177-3AD203B41FA5}">
                      <a16:colId xmlns:a16="http://schemas.microsoft.com/office/drawing/2014/main" val="20002"/>
                    </a:ext>
                  </a:extLst>
                </a:gridCol>
                <a:gridCol w="2162884">
                  <a:extLst>
                    <a:ext uri="{9D8B030D-6E8A-4147-A177-3AD203B41FA5}">
                      <a16:colId xmlns:a16="http://schemas.microsoft.com/office/drawing/2014/main" val="20003"/>
                    </a:ext>
                  </a:extLst>
                </a:gridCol>
                <a:gridCol w="2073820">
                  <a:extLst>
                    <a:ext uri="{9D8B030D-6E8A-4147-A177-3AD203B41FA5}">
                      <a16:colId xmlns:a16="http://schemas.microsoft.com/office/drawing/2014/main" val="20004"/>
                    </a:ext>
                  </a:extLst>
                </a:gridCol>
                <a:gridCol w="2087481">
                  <a:extLst>
                    <a:ext uri="{9D8B030D-6E8A-4147-A177-3AD203B41FA5}">
                      <a16:colId xmlns:a16="http://schemas.microsoft.com/office/drawing/2014/main" val="20005"/>
                    </a:ext>
                  </a:extLst>
                </a:gridCol>
                <a:gridCol w="2113697">
                  <a:extLst>
                    <a:ext uri="{9D8B030D-6E8A-4147-A177-3AD203B41FA5}">
                      <a16:colId xmlns:a16="http://schemas.microsoft.com/office/drawing/2014/main" val="20006"/>
                    </a:ext>
                  </a:extLst>
                </a:gridCol>
              </a:tblGrid>
              <a:tr h="463245">
                <a:tc>
                  <a:txBody>
                    <a:bodyPr/>
                    <a:lstStyle/>
                    <a:p>
                      <a:pPr marL="0" marR="0" indent="0" algn="ctr" defTabSz="914400" rtl="0" eaLnBrk="1" fontAlgn="auto" latinLnBrk="0" hangingPunct="1">
                        <a:lnSpc>
                          <a:spcPct val="100000"/>
                        </a:lnSpc>
                        <a:spcBef>
                          <a:spcPts val="0"/>
                        </a:spcBef>
                        <a:spcAft>
                          <a:spcPts val="0"/>
                        </a:spcAft>
                        <a:buClrTx/>
                        <a:buSzTx/>
                        <a:buFontTx/>
                        <a:buNone/>
                        <a:tabLst/>
                        <a:defRPr sz="1000" b="0">
                          <a:latin typeface="Calibri"/>
                        </a:defRPr>
                      </a:pPr>
                      <a:r>
                        <a:rPr lang="en-US" sz="1400" b="1" kern="1200">
                          <a:solidFill>
                            <a:schemeClr val="tx1"/>
                          </a:solidFill>
                          <a:latin typeface="Calibri"/>
                          <a:ea typeface="+mn-ea"/>
                          <a:cs typeface="Calibri"/>
                        </a:rPr>
                        <a:t>&lt; 40</a:t>
                      </a: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C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000" b="0">
                          <a:latin typeface="Calibri"/>
                        </a:defRPr>
                      </a:pPr>
                      <a:r>
                        <a:rPr lang="en-US" sz="1400" b="1" kern="1200">
                          <a:solidFill>
                            <a:schemeClr val="tx1"/>
                          </a:solidFill>
                          <a:latin typeface="Calibri"/>
                          <a:ea typeface="+mn-ea"/>
                          <a:cs typeface="Calibri"/>
                        </a:rPr>
                        <a:t>40-49</a:t>
                      </a: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C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000" b="0">
                          <a:latin typeface="Calibri"/>
                        </a:defRPr>
                      </a:pPr>
                      <a:r>
                        <a:rPr lang="en-US" sz="1400" b="1" kern="1200">
                          <a:solidFill>
                            <a:schemeClr val="tx1"/>
                          </a:solidFill>
                          <a:latin typeface="Calibri"/>
                          <a:ea typeface="+mn-ea"/>
                          <a:cs typeface="Calibri"/>
                        </a:rPr>
                        <a:t>50-59</a:t>
                      </a: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C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000" b="0">
                          <a:latin typeface="Calibri"/>
                        </a:defRPr>
                      </a:pPr>
                      <a:r>
                        <a:rPr lang="en-US" sz="1400" b="1" kern="1200">
                          <a:solidFill>
                            <a:schemeClr val="tx1"/>
                          </a:solidFill>
                          <a:latin typeface="Calibri"/>
                          <a:ea typeface="+mn-ea"/>
                          <a:cs typeface="Calibri"/>
                        </a:rPr>
                        <a:t>60-69</a:t>
                      </a: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C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000" b="0">
                          <a:latin typeface="Calibri"/>
                        </a:defRPr>
                      </a:pPr>
                      <a:r>
                        <a:rPr lang="en-US" sz="1400" b="1" kern="1200">
                          <a:solidFill>
                            <a:schemeClr val="tx1"/>
                          </a:solidFill>
                          <a:latin typeface="Calibri"/>
                          <a:ea typeface="+mn-ea"/>
                          <a:cs typeface="Calibri"/>
                        </a:rPr>
                        <a:t>70+</a:t>
                      </a: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5809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1. Appointment Cancellation by VA</a:t>
                      </a:r>
                      <a:endParaRPr lang="en-US" sz="14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1. </a:t>
                      </a:r>
                      <a:r>
                        <a:rPr lang="en-US" sz="1400"/>
                        <a:t>Disability Benefits</a:t>
                      </a:r>
                      <a:endParaRPr lang="en-US" sz="14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1. </a:t>
                      </a:r>
                      <a:r>
                        <a:rPr lang="en-US" sz="1400"/>
                        <a:t>Appointment Cancellation by VA</a:t>
                      </a:r>
                      <a:endParaRPr lang="en-US" sz="14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1. </a:t>
                      </a:r>
                      <a:r>
                        <a:rPr lang="en-US" sz="1400"/>
                        <a:t>Cancellation of VA Prescriptions</a:t>
                      </a:r>
                      <a:endParaRPr lang="en-US" sz="14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1. </a:t>
                      </a:r>
                      <a:r>
                        <a:rPr lang="en-US" sz="1400"/>
                        <a:t>Appointment Cancellation by VA</a:t>
                      </a:r>
                      <a:endParaRPr lang="en-US" sz="14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09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2. </a:t>
                      </a:r>
                      <a:r>
                        <a:rPr lang="en-US" sz="1400"/>
                        <a:t>Scheduling an Appointment</a:t>
                      </a:r>
                      <a:endParaRPr lang="en-US" sz="14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2. </a:t>
                      </a:r>
                      <a:r>
                        <a:rPr lang="en-US" sz="1400"/>
                        <a:t>Appointment Cancellation by VA</a:t>
                      </a:r>
                      <a:endParaRPr lang="en-US" sz="14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2. </a:t>
                      </a:r>
                      <a:r>
                        <a:rPr lang="en-US" sz="1400"/>
                        <a:t>Scheduling an Appointment</a:t>
                      </a:r>
                      <a:endParaRPr lang="en-US" sz="14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2. </a:t>
                      </a:r>
                      <a:r>
                        <a:rPr lang="en-US" sz="1400"/>
                        <a:t>Appointment Cancellation by VA</a:t>
                      </a:r>
                      <a:endParaRPr lang="en-US" sz="14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2. Cancellation</a:t>
                      </a:r>
                      <a:r>
                        <a:rPr lang="en-US" sz="1400"/>
                        <a:t> of VA Prescriptions</a:t>
                      </a:r>
                      <a:endParaRPr lang="en-US" sz="14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3573618"/>
                  </a:ext>
                </a:extLst>
              </a:tr>
              <a:tr h="80437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3. </a:t>
                      </a:r>
                      <a:r>
                        <a:rPr lang="en-US" sz="1400"/>
                        <a:t>Wait Time Over the Phone</a:t>
                      </a:r>
                      <a:endParaRPr lang="en-US" sz="14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3. Scheduling an</a:t>
                      </a:r>
                      <a:r>
                        <a:rPr lang="en-US" sz="1400"/>
                        <a:t> Appointment</a:t>
                      </a:r>
                      <a:endParaRPr lang="en-US" sz="14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3. </a:t>
                      </a:r>
                      <a:r>
                        <a:rPr lang="en-US" sz="1400"/>
                        <a:t>Concerns for Billing/Insurance</a:t>
                      </a:r>
                      <a:endParaRPr lang="en-US" sz="14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3. </a:t>
                      </a:r>
                      <a:r>
                        <a:rPr lang="en-US" sz="1400"/>
                        <a:t>Language Barriers</a:t>
                      </a:r>
                      <a:endParaRPr lang="en-US" sz="14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3. </a:t>
                      </a:r>
                      <a:r>
                        <a:rPr lang="en-US" sz="1400"/>
                        <a:t>Scheduling an Appointment for Specialty Care</a:t>
                      </a:r>
                      <a:endParaRPr lang="en-US" sz="14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7750887"/>
                  </a:ext>
                </a:extLst>
              </a:tr>
              <a:tr h="72629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4. </a:t>
                      </a:r>
                      <a:r>
                        <a:rPr lang="en-US" sz="1400"/>
                        <a:t>Satisfaction with VA Providers</a:t>
                      </a:r>
                      <a:endParaRPr lang="en-US" sz="14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4. Accuracy of Prescriptions</a:t>
                      </a:r>
                      <a:endParaRPr lang="en-US" sz="14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4. </a:t>
                      </a:r>
                      <a:r>
                        <a:rPr lang="en-US" sz="1400"/>
                        <a:t>Scheduling an Appointment for Specialty Care</a:t>
                      </a:r>
                      <a:endParaRPr lang="en-US" sz="14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4. </a:t>
                      </a:r>
                      <a:r>
                        <a:rPr lang="en-US" sz="1400"/>
                        <a:t>Disability Benefits</a:t>
                      </a:r>
                      <a:endParaRPr lang="en-US" sz="14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4. </a:t>
                      </a:r>
                      <a:r>
                        <a:rPr lang="en-US" sz="1400"/>
                        <a:t>Scheduling an Appointment</a:t>
                      </a:r>
                      <a:endParaRPr lang="en-US" sz="14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623083"/>
                  </a:ext>
                </a:extLst>
              </a:tr>
              <a:tr h="5809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5. </a:t>
                      </a:r>
                      <a:r>
                        <a:rPr lang="en-US" sz="1400"/>
                        <a:t>VA Choice Program/Community Care</a:t>
                      </a:r>
                      <a:endParaRPr lang="en-US" sz="14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5. </a:t>
                      </a:r>
                      <a:r>
                        <a:rPr lang="en-US" sz="1400"/>
                        <a:t>Satisfaction with VA Providers</a:t>
                      </a:r>
                      <a:endParaRPr lang="en-US" sz="14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5. </a:t>
                      </a:r>
                      <a:r>
                        <a:rPr lang="en-US" sz="1400"/>
                        <a:t>Language Barriers</a:t>
                      </a:r>
                      <a:endParaRPr lang="en-US" sz="14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5. </a:t>
                      </a:r>
                      <a:r>
                        <a:rPr lang="en-US" sz="1400"/>
                        <a:t>Scheduling an Appointment</a:t>
                      </a:r>
                      <a:endParaRPr lang="en-US" sz="14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dirty="0"/>
                        <a:t>5. </a:t>
                      </a:r>
                      <a:r>
                        <a:rPr lang="en-US" sz="1400" dirty="0"/>
                        <a:t>Accuracy of Mail Order Prescription Addresses</a:t>
                      </a:r>
                      <a:endParaRPr lang="en-US" sz="1400" b="0" dirty="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6574465"/>
                  </a:ext>
                </a:extLst>
              </a:tr>
            </a:tbl>
          </a:graphicData>
        </a:graphic>
      </p:graphicFrame>
      <p:sp>
        <p:nvSpPr>
          <p:cNvPr id="11" name="Rectangle 10">
            <a:extLst>
              <a:ext uri="{FF2B5EF4-FFF2-40B4-BE49-F238E27FC236}">
                <a16:creationId xmlns:a16="http://schemas.microsoft.com/office/drawing/2014/main" id="{5877B19C-CBCD-4241-856A-EB886202CDCA}"/>
              </a:ext>
            </a:extLst>
          </p:cNvPr>
          <p:cNvSpPr/>
          <p:nvPr/>
        </p:nvSpPr>
        <p:spPr>
          <a:xfrm>
            <a:off x="2755391" y="1531585"/>
            <a:ext cx="6681216" cy="338554"/>
          </a:xfrm>
          <a:prstGeom prst="rect">
            <a:avLst/>
          </a:prstGeom>
        </p:spPr>
        <p:txBody>
          <a:bodyPr wrap="square">
            <a:spAutoFit/>
          </a:bodyPr>
          <a:lstStyle/>
          <a:p>
            <a:pPr algn="ctr"/>
            <a:r>
              <a:rPr lang="en-US" sz="1600" b="1" dirty="0"/>
              <a:t>Top </a:t>
            </a:r>
            <a:r>
              <a:rPr lang="en-US" sz="1600" b="1" u="sng" dirty="0"/>
              <a:t>Concerns</a:t>
            </a:r>
            <a:r>
              <a:rPr lang="en-US" sz="1600" b="1" dirty="0"/>
              <a:t> by Age from Outpatient Services Surveys (Past 90 Days):</a:t>
            </a:r>
            <a:endParaRPr lang="en-US" sz="3600" dirty="0"/>
          </a:p>
        </p:txBody>
      </p:sp>
    </p:spTree>
    <p:extLst>
      <p:ext uri="{BB962C8B-B14F-4D97-AF65-F5344CB8AC3E}">
        <p14:creationId xmlns:p14="http://schemas.microsoft.com/office/powerpoint/2010/main" val="335002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99ABD-9F96-4A48-B3DC-B034C6A5DB4E}"/>
              </a:ext>
            </a:extLst>
          </p:cNvPr>
          <p:cNvSpPr>
            <a:spLocks noGrp="1"/>
          </p:cNvSpPr>
          <p:nvPr>
            <p:ph type="title"/>
          </p:nvPr>
        </p:nvSpPr>
        <p:spPr/>
        <p:txBody>
          <a:bodyPr/>
          <a:lstStyle/>
          <a:p>
            <a:r>
              <a:rPr lang="en-US" sz="2700" b="1" dirty="0">
                <a:solidFill>
                  <a:srgbClr val="FFFFFF"/>
                </a:solidFill>
              </a:rPr>
              <a:t>Free-Text Responses: VHA-Wide Top Compliments</a:t>
            </a:r>
            <a:br>
              <a:rPr lang="en-US" sz="2700" b="1" dirty="0">
                <a:solidFill>
                  <a:srgbClr val="FFFFFF"/>
                </a:solidFill>
              </a:rPr>
            </a:br>
            <a:r>
              <a:rPr lang="en-US" sz="2700" b="1" dirty="0">
                <a:solidFill>
                  <a:srgbClr val="FFFFFF"/>
                </a:solidFill>
              </a:rPr>
              <a:t>by Age Group for Past 90 Days in Outpatient Services Surveys</a:t>
            </a:r>
            <a:endParaRPr lang="en-US" sz="2700" b="1" dirty="0"/>
          </a:p>
        </p:txBody>
      </p:sp>
      <p:sp>
        <p:nvSpPr>
          <p:cNvPr id="11" name="Rectangle 10">
            <a:extLst>
              <a:ext uri="{FF2B5EF4-FFF2-40B4-BE49-F238E27FC236}">
                <a16:creationId xmlns:a16="http://schemas.microsoft.com/office/drawing/2014/main" id="{5877B19C-CBCD-4241-856A-EB886202CDCA}"/>
              </a:ext>
            </a:extLst>
          </p:cNvPr>
          <p:cNvSpPr/>
          <p:nvPr/>
        </p:nvSpPr>
        <p:spPr>
          <a:xfrm>
            <a:off x="2755391" y="1531585"/>
            <a:ext cx="6681216" cy="338554"/>
          </a:xfrm>
          <a:prstGeom prst="rect">
            <a:avLst/>
          </a:prstGeom>
        </p:spPr>
        <p:txBody>
          <a:bodyPr wrap="square">
            <a:spAutoFit/>
          </a:bodyPr>
          <a:lstStyle/>
          <a:p>
            <a:pPr algn="ctr"/>
            <a:r>
              <a:rPr lang="en-US" sz="1600" b="1" dirty="0"/>
              <a:t>Top </a:t>
            </a:r>
            <a:r>
              <a:rPr lang="en-US" sz="1600" b="1" u="sng" dirty="0"/>
              <a:t>Compliments</a:t>
            </a:r>
            <a:r>
              <a:rPr lang="en-US" sz="1600" b="1" dirty="0"/>
              <a:t> by Age from Outpatient Services Surveys (Past 90 Days):</a:t>
            </a:r>
            <a:endParaRPr lang="en-US" sz="3600" dirty="0"/>
          </a:p>
        </p:txBody>
      </p:sp>
      <p:graphicFrame>
        <p:nvGraphicFramePr>
          <p:cNvPr id="5" name="Table 4">
            <a:extLst>
              <a:ext uri="{FF2B5EF4-FFF2-40B4-BE49-F238E27FC236}">
                <a16:creationId xmlns:a16="http://schemas.microsoft.com/office/drawing/2014/main" id="{13AAA947-616B-4A60-A9EB-C7A750CFB53E}"/>
              </a:ext>
            </a:extLst>
          </p:cNvPr>
          <p:cNvGraphicFramePr>
            <a:graphicFrameLocks noGrp="1"/>
          </p:cNvGraphicFramePr>
          <p:nvPr>
            <p:extLst>
              <p:ext uri="{D42A27DB-BD31-4B8C-83A1-F6EECF244321}">
                <p14:modId xmlns:p14="http://schemas.microsoft.com/office/powerpoint/2010/main" val="4077152385"/>
              </p:ext>
            </p:extLst>
          </p:nvPr>
        </p:nvGraphicFramePr>
        <p:xfrm>
          <a:off x="679851" y="1977687"/>
          <a:ext cx="10814879" cy="3493984"/>
        </p:xfrm>
        <a:graphic>
          <a:graphicData uri="http://schemas.openxmlformats.org/drawingml/2006/table">
            <a:tbl>
              <a:tblPr firstRow="1" bandRow="1">
                <a:tableStyleId>{21E4AEA4-8DFA-4A89-87EB-49C32662AFE0}</a:tableStyleId>
              </a:tblPr>
              <a:tblGrid>
                <a:gridCol w="2215863">
                  <a:extLst>
                    <a:ext uri="{9D8B030D-6E8A-4147-A177-3AD203B41FA5}">
                      <a16:colId xmlns:a16="http://schemas.microsoft.com/office/drawing/2014/main" val="20002"/>
                    </a:ext>
                  </a:extLst>
                </a:gridCol>
                <a:gridCol w="2204187">
                  <a:extLst>
                    <a:ext uri="{9D8B030D-6E8A-4147-A177-3AD203B41FA5}">
                      <a16:colId xmlns:a16="http://schemas.microsoft.com/office/drawing/2014/main" val="20003"/>
                    </a:ext>
                  </a:extLst>
                </a:gridCol>
                <a:gridCol w="2113422">
                  <a:extLst>
                    <a:ext uri="{9D8B030D-6E8A-4147-A177-3AD203B41FA5}">
                      <a16:colId xmlns:a16="http://schemas.microsoft.com/office/drawing/2014/main" val="20004"/>
                    </a:ext>
                  </a:extLst>
                </a:gridCol>
                <a:gridCol w="2127345">
                  <a:extLst>
                    <a:ext uri="{9D8B030D-6E8A-4147-A177-3AD203B41FA5}">
                      <a16:colId xmlns:a16="http://schemas.microsoft.com/office/drawing/2014/main" val="20005"/>
                    </a:ext>
                  </a:extLst>
                </a:gridCol>
                <a:gridCol w="2154062">
                  <a:extLst>
                    <a:ext uri="{9D8B030D-6E8A-4147-A177-3AD203B41FA5}">
                      <a16:colId xmlns:a16="http://schemas.microsoft.com/office/drawing/2014/main" val="20006"/>
                    </a:ext>
                  </a:extLst>
                </a:gridCol>
              </a:tblGrid>
              <a:tr h="497986">
                <a:tc>
                  <a:txBody>
                    <a:bodyPr/>
                    <a:lstStyle/>
                    <a:p>
                      <a:pPr marL="0" marR="0" indent="0" algn="ctr" defTabSz="914400" rtl="0" eaLnBrk="1" fontAlgn="auto" latinLnBrk="0" hangingPunct="1">
                        <a:lnSpc>
                          <a:spcPct val="100000"/>
                        </a:lnSpc>
                        <a:spcBef>
                          <a:spcPts val="0"/>
                        </a:spcBef>
                        <a:spcAft>
                          <a:spcPts val="0"/>
                        </a:spcAft>
                        <a:buClrTx/>
                        <a:buSzTx/>
                        <a:buFontTx/>
                        <a:buNone/>
                        <a:tabLst/>
                        <a:defRPr sz="1000" b="0">
                          <a:latin typeface="Calibri"/>
                        </a:defRPr>
                      </a:pPr>
                      <a:r>
                        <a:rPr lang="en-US" sz="1400" b="1" kern="1200" dirty="0">
                          <a:solidFill>
                            <a:schemeClr val="tx1"/>
                          </a:solidFill>
                          <a:latin typeface="Calibri"/>
                          <a:ea typeface="+mn-ea"/>
                          <a:cs typeface="Calibri"/>
                        </a:rPr>
                        <a:t>&lt; 40</a:t>
                      </a: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C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000" b="0">
                          <a:latin typeface="Calibri"/>
                        </a:defRPr>
                      </a:pPr>
                      <a:r>
                        <a:rPr lang="en-US" sz="1400" b="1" kern="1200">
                          <a:solidFill>
                            <a:schemeClr val="tx1"/>
                          </a:solidFill>
                          <a:latin typeface="Calibri"/>
                          <a:ea typeface="+mn-ea"/>
                          <a:cs typeface="Calibri"/>
                        </a:rPr>
                        <a:t>40-49</a:t>
                      </a: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C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000" b="0">
                          <a:latin typeface="Calibri"/>
                        </a:defRPr>
                      </a:pPr>
                      <a:r>
                        <a:rPr lang="en-US" sz="1400" b="1" kern="1200">
                          <a:solidFill>
                            <a:schemeClr val="tx1"/>
                          </a:solidFill>
                          <a:latin typeface="Calibri"/>
                          <a:ea typeface="+mn-ea"/>
                          <a:cs typeface="Calibri"/>
                        </a:rPr>
                        <a:t>50-59</a:t>
                      </a: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C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000" b="0">
                          <a:latin typeface="Calibri"/>
                        </a:defRPr>
                      </a:pPr>
                      <a:r>
                        <a:rPr lang="en-US" sz="1400" b="1" kern="1200">
                          <a:solidFill>
                            <a:schemeClr val="tx1"/>
                          </a:solidFill>
                          <a:latin typeface="Calibri"/>
                          <a:ea typeface="+mn-ea"/>
                          <a:cs typeface="Calibri"/>
                        </a:rPr>
                        <a:t>60-69</a:t>
                      </a: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C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000" b="0">
                          <a:latin typeface="Calibri"/>
                        </a:defRPr>
                      </a:pPr>
                      <a:r>
                        <a:rPr lang="en-US" sz="1400" b="1" kern="1200">
                          <a:solidFill>
                            <a:schemeClr val="tx1"/>
                          </a:solidFill>
                          <a:latin typeface="Calibri"/>
                          <a:ea typeface="+mn-ea"/>
                          <a:cs typeface="Calibri"/>
                        </a:rPr>
                        <a:t>70+</a:t>
                      </a: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49798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lang="en-US" sz="1400"/>
                        <a:t>1. Cleanliness of Facility</a:t>
                      </a:r>
                      <a:endParaRPr lang="en-US" sz="12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1. Quality of Care</a:t>
                      </a:r>
                      <a:endParaRPr lang="en-US" sz="12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1. Quality of Care</a:t>
                      </a:r>
                      <a:endParaRPr lang="en-US" sz="12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1. Quality of Care</a:t>
                      </a:r>
                      <a:endParaRPr lang="en-US" sz="12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1. Quality of Care</a:t>
                      </a:r>
                      <a:endParaRPr lang="en-US" sz="12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450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2. </a:t>
                      </a:r>
                      <a:r>
                        <a:rPr lang="en-US" sz="1400"/>
                        <a:t>Satisfaction with Specialty Care</a:t>
                      </a:r>
                      <a:endParaRPr lang="en-US" sz="12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2. Cleanliness of Facility</a:t>
                      </a:r>
                      <a:endParaRPr lang="en-US" sz="12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2. Cleanliness of Facility</a:t>
                      </a:r>
                      <a:endParaRPr lang="en-US" sz="12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2. </a:t>
                      </a:r>
                      <a:r>
                        <a:rPr lang="en-US" sz="1400"/>
                        <a:t>Cleanliness of Facility</a:t>
                      </a:r>
                      <a:endParaRPr lang="en-US" sz="12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2. </a:t>
                      </a:r>
                      <a:r>
                        <a:rPr lang="en-US" sz="1400"/>
                        <a:t>Cleanliness of Facility</a:t>
                      </a:r>
                      <a:endParaRPr lang="en-US" sz="12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3573618"/>
                  </a:ext>
                </a:extLst>
              </a:tr>
              <a:tr h="62450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3. </a:t>
                      </a:r>
                      <a:r>
                        <a:rPr lang="en-US" sz="1400"/>
                        <a:t>Quality of Care</a:t>
                      </a:r>
                      <a:endParaRPr lang="en-US" sz="12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3. </a:t>
                      </a:r>
                      <a:r>
                        <a:rPr lang="en-US" sz="1400"/>
                        <a:t>Satisfaction with Specialty Care</a:t>
                      </a:r>
                      <a:endParaRPr lang="en-US" sz="12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3. </a:t>
                      </a:r>
                      <a:r>
                        <a:rPr lang="en-US" sz="1400"/>
                        <a:t>Interactions with Staff</a:t>
                      </a:r>
                      <a:endParaRPr lang="en-US" sz="12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3. </a:t>
                      </a:r>
                      <a:r>
                        <a:rPr lang="en-US" sz="1400"/>
                        <a:t>Interactions with Staff</a:t>
                      </a:r>
                      <a:endParaRPr lang="en-US" sz="12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3. </a:t>
                      </a:r>
                      <a:r>
                        <a:rPr lang="en-US" sz="1400"/>
                        <a:t>Interactions with Staff</a:t>
                      </a:r>
                      <a:endParaRPr lang="en-US" sz="12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7750887"/>
                  </a:ext>
                </a:extLst>
              </a:tr>
              <a:tr h="62450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endParaRPr lang="en-US" sz="12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endParaRPr lang="en-US" sz="12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4. Satisfaction with Specialty Care</a:t>
                      </a:r>
                      <a:endParaRPr lang="en-US" sz="12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4. Satisfaction with Specialty Care</a:t>
                      </a:r>
                      <a:endParaRPr lang="en-US" sz="12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a:t>4. Satisfaction with Specialty Care</a:t>
                      </a:r>
                      <a:endParaRPr lang="en-US" sz="12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623083"/>
                  </a:ext>
                </a:extLst>
              </a:tr>
              <a:tr h="62450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endParaRPr lang="en-US" sz="12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endParaRPr lang="en-US" sz="12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endParaRPr lang="en-US" sz="1200" b="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sz="1000" b="0">
                          <a:latin typeface="Calibri"/>
                        </a:defRPr>
                      </a:pPr>
                      <a:r>
                        <a:rPr sz="1400"/>
                        <a:t>5. </a:t>
                      </a:r>
                      <a:r>
                        <a:rPr lang="en-US" sz="1400"/>
                        <a:t>Information about Available Benefits</a:t>
                      </a:r>
                      <a:endParaRPr lang="en-US" sz="1200" b="0">
                        <a:solidFill>
                          <a:schemeClr val="tx1"/>
                        </a:solidFill>
                        <a:latin typeface="+mn-lt"/>
                        <a:cs typeface="Calibri"/>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buFont typeface="+mj-lt"/>
                        <a:buNone/>
                        <a:defRPr sz="1000" b="0">
                          <a:latin typeface="Calibri"/>
                        </a:defRPr>
                      </a:pPr>
                      <a:r>
                        <a:rPr sz="1400" dirty="0"/>
                        <a:t>5. </a:t>
                      </a:r>
                      <a:r>
                        <a:rPr lang="en-US" sz="1400" dirty="0"/>
                        <a:t>Women’s Primary Care Medicine Services</a:t>
                      </a:r>
                      <a:endParaRPr lang="en-US" sz="1200" b="0" dirty="0">
                        <a:solidFill>
                          <a:schemeClr val="tx1"/>
                        </a:solidFill>
                        <a:latin typeface="+mn-lt"/>
                      </a:endParaRPr>
                    </a:p>
                  </a:txBody>
                  <a:tcPr marL="109728" marR="109728" marT="54864" marB="548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6574465"/>
                  </a:ext>
                </a:extLst>
              </a:tr>
            </a:tbl>
          </a:graphicData>
        </a:graphic>
      </p:graphicFrame>
    </p:spTree>
    <p:extLst>
      <p:ext uri="{BB962C8B-B14F-4D97-AF65-F5344CB8AC3E}">
        <p14:creationId xmlns:p14="http://schemas.microsoft.com/office/powerpoint/2010/main" val="243237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DFDD55-0457-42E5-8AE3-176180D4640A}"/>
              </a:ext>
            </a:extLst>
          </p:cNvPr>
          <p:cNvPicPr>
            <a:picLocks noChangeAspect="1"/>
          </p:cNvPicPr>
          <p:nvPr/>
        </p:nvPicPr>
        <p:blipFill>
          <a:blip r:embed="rId2"/>
          <a:stretch>
            <a:fillRect/>
          </a:stretch>
        </p:blipFill>
        <p:spPr>
          <a:xfrm>
            <a:off x="8268233" y="1607731"/>
            <a:ext cx="3305458" cy="4393021"/>
          </a:xfrm>
          <a:prstGeom prst="rect">
            <a:avLst/>
          </a:prstGeom>
          <a:ln>
            <a:solidFill>
              <a:srgbClr val="002060"/>
            </a:solidFill>
          </a:ln>
        </p:spPr>
      </p:pic>
      <p:sp>
        <p:nvSpPr>
          <p:cNvPr id="5" name="Title 4">
            <a:extLst>
              <a:ext uri="{FF2B5EF4-FFF2-40B4-BE49-F238E27FC236}">
                <a16:creationId xmlns:a16="http://schemas.microsoft.com/office/drawing/2014/main" id="{E8B7E319-3804-EE47-B6E7-F293F0DC76C4}"/>
              </a:ext>
            </a:extLst>
          </p:cNvPr>
          <p:cNvSpPr>
            <a:spLocks noGrp="1"/>
          </p:cNvSpPr>
          <p:nvPr>
            <p:ph type="title"/>
          </p:nvPr>
        </p:nvSpPr>
        <p:spPr>
          <a:xfrm>
            <a:off x="600891" y="46583"/>
            <a:ext cx="10972800" cy="810665"/>
          </a:xfrm>
        </p:spPr>
        <p:txBody>
          <a:bodyPr/>
          <a:lstStyle/>
          <a:p>
            <a:r>
              <a:rPr lang="en-US" sz="4400" b="1" dirty="0" err="1"/>
              <a:t>VSignals</a:t>
            </a:r>
            <a:endParaRPr lang="en-US" sz="4400" b="1" dirty="0"/>
          </a:p>
        </p:txBody>
      </p:sp>
      <p:sp>
        <p:nvSpPr>
          <p:cNvPr id="7" name="Text Placeholder 8">
            <a:extLst>
              <a:ext uri="{FF2B5EF4-FFF2-40B4-BE49-F238E27FC236}">
                <a16:creationId xmlns:a16="http://schemas.microsoft.com/office/drawing/2014/main" id="{C5F456F2-3CB2-445D-ACCC-9305E3B06E80}"/>
              </a:ext>
            </a:extLst>
          </p:cNvPr>
          <p:cNvSpPr txBox="1">
            <a:spLocks/>
          </p:cNvSpPr>
          <p:nvPr/>
        </p:nvSpPr>
        <p:spPr>
          <a:xfrm>
            <a:off x="600891" y="1148933"/>
            <a:ext cx="10335213" cy="369888"/>
          </a:xfrm>
          <a:prstGeom prst="rect">
            <a:avLst/>
          </a:prstGeom>
        </p:spPr>
        <p:txBody>
          <a:bodyPr>
            <a:normAutofit fontScale="77500" lnSpcReduction="20000"/>
          </a:bodyP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tx1"/>
                </a:solidFill>
              </a:rPr>
              <a:t>A real-time digital survey platform providing descriptive, predictive, and prescriptive analysis of CX survey data.</a:t>
            </a:r>
          </a:p>
        </p:txBody>
      </p:sp>
      <p:sp>
        <p:nvSpPr>
          <p:cNvPr id="9" name="Content Placeholder 7">
            <a:extLst>
              <a:ext uri="{FF2B5EF4-FFF2-40B4-BE49-F238E27FC236}">
                <a16:creationId xmlns:a16="http://schemas.microsoft.com/office/drawing/2014/main" id="{C9B4812F-A053-49CD-AA75-FAB7C4B37FCA}"/>
              </a:ext>
            </a:extLst>
          </p:cNvPr>
          <p:cNvSpPr txBox="1">
            <a:spLocks/>
          </p:cNvSpPr>
          <p:nvPr/>
        </p:nvSpPr>
        <p:spPr>
          <a:xfrm>
            <a:off x="515667" y="2052010"/>
            <a:ext cx="5590161" cy="3734414"/>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32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28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24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20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20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US" dirty="0"/>
              <a:t>Where do I find the </a:t>
            </a:r>
            <a:r>
              <a:rPr lang="en-US" dirty="0" err="1"/>
              <a:t>VSignals</a:t>
            </a:r>
            <a:r>
              <a:rPr lang="en-US" dirty="0"/>
              <a:t> platform?</a:t>
            </a:r>
          </a:p>
          <a:p>
            <a:r>
              <a:rPr lang="en-US" dirty="0">
                <a:hlinkClick r:id="rId3"/>
              </a:rPr>
              <a:t>Veterans Signals</a:t>
            </a:r>
            <a:endParaRPr lang="en-US" dirty="0"/>
          </a:p>
          <a:p>
            <a:endParaRPr lang="en-US" dirty="0"/>
          </a:p>
          <a:p>
            <a:r>
              <a:rPr lang="en-US" dirty="0"/>
              <a:t>How do I gain access to </a:t>
            </a:r>
            <a:r>
              <a:rPr lang="en-US" dirty="0" err="1"/>
              <a:t>VSignals</a:t>
            </a:r>
            <a:r>
              <a:rPr lang="en-US" dirty="0"/>
              <a:t>?</a:t>
            </a:r>
          </a:p>
          <a:p>
            <a:r>
              <a:rPr lang="en-US" dirty="0" err="1">
                <a:hlinkClick r:id="rId4"/>
              </a:rPr>
              <a:t>VSignals</a:t>
            </a:r>
            <a:r>
              <a:rPr lang="en-US" dirty="0">
                <a:hlinkClick r:id="rId4"/>
              </a:rPr>
              <a:t> User Request Form</a:t>
            </a:r>
            <a:endParaRPr lang="en-US" dirty="0"/>
          </a:p>
          <a:p>
            <a:endParaRPr lang="en-US" dirty="0"/>
          </a:p>
          <a:p>
            <a:r>
              <a:rPr lang="en-US" dirty="0"/>
              <a:t>Where can I find promotional flyers?</a:t>
            </a:r>
          </a:p>
          <a:p>
            <a:r>
              <a:rPr lang="en-US" dirty="0">
                <a:hlinkClick r:id="rId5"/>
              </a:rPr>
              <a:t>VEO </a:t>
            </a:r>
            <a:r>
              <a:rPr lang="en-US" dirty="0" err="1">
                <a:hlinkClick r:id="rId5"/>
              </a:rPr>
              <a:t>VSignals</a:t>
            </a:r>
            <a:r>
              <a:rPr lang="en-US" dirty="0">
                <a:hlinkClick r:id="rId5"/>
              </a:rPr>
              <a:t> Info</a:t>
            </a:r>
            <a:endParaRPr lang="en-US" dirty="0"/>
          </a:p>
          <a:p>
            <a:endParaRPr lang="en-US" dirty="0"/>
          </a:p>
          <a:p>
            <a:r>
              <a:rPr lang="en-US" dirty="0"/>
              <a:t>Where can I find more info?</a:t>
            </a:r>
          </a:p>
          <a:p>
            <a:r>
              <a:rPr lang="en-US" dirty="0">
                <a:hlinkClick r:id="rId6"/>
              </a:rPr>
              <a:t>VEO </a:t>
            </a:r>
            <a:r>
              <a:rPr lang="en-US" dirty="0" err="1">
                <a:hlinkClick r:id="rId6"/>
              </a:rPr>
              <a:t>VSignals</a:t>
            </a:r>
            <a:r>
              <a:rPr lang="en-US" dirty="0">
                <a:hlinkClick r:id="rId6"/>
              </a:rPr>
              <a:t> SharePoint</a:t>
            </a:r>
            <a:endParaRPr lang="en-US" dirty="0"/>
          </a:p>
          <a:p>
            <a:endParaRPr lang="en-US" dirty="0"/>
          </a:p>
        </p:txBody>
      </p:sp>
      <p:pic>
        <p:nvPicPr>
          <p:cNvPr id="10" name="Picture 9">
            <a:extLst>
              <a:ext uri="{FF2B5EF4-FFF2-40B4-BE49-F238E27FC236}">
                <a16:creationId xmlns:a16="http://schemas.microsoft.com/office/drawing/2014/main" id="{8133F0DF-D997-42DF-94F0-5257E351587B}"/>
              </a:ext>
            </a:extLst>
          </p:cNvPr>
          <p:cNvPicPr>
            <a:picLocks noChangeAspect="1"/>
          </p:cNvPicPr>
          <p:nvPr/>
        </p:nvPicPr>
        <p:blipFill>
          <a:blip r:embed="rId7"/>
          <a:stretch>
            <a:fillRect/>
          </a:stretch>
        </p:blipFill>
        <p:spPr>
          <a:xfrm>
            <a:off x="5557368" y="1952184"/>
            <a:ext cx="3247016" cy="4393021"/>
          </a:xfrm>
          <a:prstGeom prst="rect">
            <a:avLst/>
          </a:prstGeom>
          <a:ln>
            <a:solidFill>
              <a:srgbClr val="002060"/>
            </a:solidFill>
          </a:ln>
        </p:spPr>
      </p:pic>
    </p:spTree>
    <p:extLst>
      <p:ext uri="{BB962C8B-B14F-4D97-AF65-F5344CB8AC3E}">
        <p14:creationId xmlns:p14="http://schemas.microsoft.com/office/powerpoint/2010/main" val="368322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CD9149E-D0D5-9A4A-BB23-D49EA322DFBF}"/>
              </a:ext>
            </a:extLst>
          </p:cNvPr>
          <p:cNvSpPr>
            <a:spLocks noGrp="1"/>
          </p:cNvSpPr>
          <p:nvPr>
            <p:ph type="pic" idx="1"/>
          </p:nvPr>
        </p:nvSpPr>
        <p:spPr/>
      </p:sp>
      <p:sp>
        <p:nvSpPr>
          <p:cNvPr id="3" name="Text Placeholder 2">
            <a:extLst>
              <a:ext uri="{FF2B5EF4-FFF2-40B4-BE49-F238E27FC236}">
                <a16:creationId xmlns:a16="http://schemas.microsoft.com/office/drawing/2014/main" id="{3BF9EACA-1B87-A84E-AFB7-2F4C6EB0BA3A}"/>
              </a:ext>
            </a:extLst>
          </p:cNvPr>
          <p:cNvSpPr>
            <a:spLocks noGrp="1"/>
          </p:cNvSpPr>
          <p:nvPr>
            <p:ph type="body" sz="half" idx="2"/>
          </p:nvPr>
        </p:nvSpPr>
        <p:spPr/>
        <p:txBody>
          <a:bodyPr/>
          <a:lstStyle/>
          <a:p>
            <a:pPr>
              <a:spcBef>
                <a:spcPts val="0"/>
              </a:spcBef>
            </a:pPr>
            <a:r>
              <a:rPr lang="en-US" dirty="0"/>
              <a:t>This box should be used for call-out text or quotations. Text in this box is relevant to the bullet points on the right or overall topic of the slide, but needs to be set off, apart from the regular content of the slide. The text is 14 point. </a:t>
            </a:r>
          </a:p>
          <a:p>
            <a:endParaRPr lang="en-US" dirty="0"/>
          </a:p>
        </p:txBody>
      </p:sp>
      <p:sp>
        <p:nvSpPr>
          <p:cNvPr id="5" name="Title 4">
            <a:extLst>
              <a:ext uri="{FF2B5EF4-FFF2-40B4-BE49-F238E27FC236}">
                <a16:creationId xmlns:a16="http://schemas.microsoft.com/office/drawing/2014/main" id="{E8B7E319-3804-EE47-B6E7-F293F0DC76C4}"/>
              </a:ext>
            </a:extLst>
          </p:cNvPr>
          <p:cNvSpPr>
            <a:spLocks noGrp="1"/>
          </p:cNvSpPr>
          <p:nvPr>
            <p:ph type="title"/>
          </p:nvPr>
        </p:nvSpPr>
        <p:spPr/>
        <p:txBody>
          <a:bodyPr/>
          <a:lstStyle/>
          <a:p>
            <a:r>
              <a:rPr lang="en-US" sz="4400" b="1" dirty="0"/>
              <a:t>Available VHA Surveys</a:t>
            </a:r>
          </a:p>
        </p:txBody>
      </p:sp>
      <p:graphicFrame>
        <p:nvGraphicFramePr>
          <p:cNvPr id="6" name="Table 5">
            <a:extLst>
              <a:ext uri="{FF2B5EF4-FFF2-40B4-BE49-F238E27FC236}">
                <a16:creationId xmlns:a16="http://schemas.microsoft.com/office/drawing/2014/main" id="{9038474C-AC18-45DF-9FF2-D5668CBA6483}"/>
              </a:ext>
            </a:extLst>
          </p:cNvPr>
          <p:cNvGraphicFramePr>
            <a:graphicFrameLocks noGrp="1"/>
          </p:cNvGraphicFramePr>
          <p:nvPr/>
        </p:nvGraphicFramePr>
        <p:xfrm>
          <a:off x="0" y="1068368"/>
          <a:ext cx="12192001" cy="5789632"/>
        </p:xfrm>
        <a:graphic>
          <a:graphicData uri="http://schemas.openxmlformats.org/drawingml/2006/table">
            <a:tbl>
              <a:tblPr/>
              <a:tblGrid>
                <a:gridCol w="1464007">
                  <a:extLst>
                    <a:ext uri="{9D8B030D-6E8A-4147-A177-3AD203B41FA5}">
                      <a16:colId xmlns:a16="http://schemas.microsoft.com/office/drawing/2014/main" val="228845260"/>
                    </a:ext>
                  </a:extLst>
                </a:gridCol>
                <a:gridCol w="885736">
                  <a:extLst>
                    <a:ext uri="{9D8B030D-6E8A-4147-A177-3AD203B41FA5}">
                      <a16:colId xmlns:a16="http://schemas.microsoft.com/office/drawing/2014/main" val="1655683250"/>
                    </a:ext>
                  </a:extLst>
                </a:gridCol>
                <a:gridCol w="2767541">
                  <a:extLst>
                    <a:ext uri="{9D8B030D-6E8A-4147-A177-3AD203B41FA5}">
                      <a16:colId xmlns:a16="http://schemas.microsoft.com/office/drawing/2014/main" val="3659378610"/>
                    </a:ext>
                  </a:extLst>
                </a:gridCol>
                <a:gridCol w="2933409">
                  <a:extLst>
                    <a:ext uri="{9D8B030D-6E8A-4147-A177-3AD203B41FA5}">
                      <a16:colId xmlns:a16="http://schemas.microsoft.com/office/drawing/2014/main" val="937741305"/>
                    </a:ext>
                  </a:extLst>
                </a:gridCol>
                <a:gridCol w="1283110">
                  <a:extLst>
                    <a:ext uri="{9D8B030D-6E8A-4147-A177-3AD203B41FA5}">
                      <a16:colId xmlns:a16="http://schemas.microsoft.com/office/drawing/2014/main" val="1063411379"/>
                    </a:ext>
                  </a:extLst>
                </a:gridCol>
                <a:gridCol w="928914">
                  <a:extLst>
                    <a:ext uri="{9D8B030D-6E8A-4147-A177-3AD203B41FA5}">
                      <a16:colId xmlns:a16="http://schemas.microsoft.com/office/drawing/2014/main" val="2166555064"/>
                    </a:ext>
                  </a:extLst>
                </a:gridCol>
                <a:gridCol w="723481">
                  <a:extLst>
                    <a:ext uri="{9D8B030D-6E8A-4147-A177-3AD203B41FA5}">
                      <a16:colId xmlns:a16="http://schemas.microsoft.com/office/drawing/2014/main" val="2953417430"/>
                    </a:ext>
                  </a:extLst>
                </a:gridCol>
                <a:gridCol w="1205803">
                  <a:extLst>
                    <a:ext uri="{9D8B030D-6E8A-4147-A177-3AD203B41FA5}">
                      <a16:colId xmlns:a16="http://schemas.microsoft.com/office/drawing/2014/main" val="256420984"/>
                    </a:ext>
                  </a:extLst>
                </a:gridCol>
              </a:tblGrid>
              <a:tr h="31816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050" b="1" i="0" u="none" strike="noStrike">
                          <a:solidFill>
                            <a:schemeClr val="tx1"/>
                          </a:solidFill>
                          <a:effectLst/>
                          <a:latin typeface="+mj-lt"/>
                        </a:rPr>
                        <a:t>Line of Business</a:t>
                      </a:r>
                    </a:p>
                  </a:txBody>
                  <a:tcPr marL="4835" marR="4835" marT="483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solidFill>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050" b="1" u="none" strike="noStrike">
                          <a:solidFill>
                            <a:schemeClr val="tx1"/>
                          </a:solidFill>
                          <a:effectLst/>
                          <a:latin typeface="+mj-lt"/>
                        </a:rPr>
                        <a:t>Launch Date</a:t>
                      </a:r>
                      <a:endParaRPr lang="en-US" sz="1050" b="1" i="0" u="none" strike="noStrike">
                        <a:solidFill>
                          <a:schemeClr val="tx1"/>
                        </a:solidFill>
                        <a:effectLst/>
                        <a:latin typeface="+mj-lt"/>
                      </a:endParaRPr>
                    </a:p>
                  </a:txBody>
                  <a:tcPr marL="4835" marR="4835" marT="483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solidFill>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050" b="1" i="0" u="none" strike="noStrike">
                          <a:solidFill>
                            <a:schemeClr val="tx1"/>
                          </a:solidFill>
                          <a:effectLst/>
                          <a:latin typeface="+mj-lt"/>
                        </a:rPr>
                        <a:t>Survey Names</a:t>
                      </a:r>
                    </a:p>
                  </a:txBody>
                  <a:tcPr marL="4835" marR="4835" marT="483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solidFill>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050" b="1" i="0" u="none" strike="noStrike">
                          <a:solidFill>
                            <a:schemeClr val="tx1"/>
                          </a:solidFill>
                          <a:effectLst/>
                          <a:latin typeface="+mj-lt"/>
                        </a:rPr>
                        <a:t>Internal or External</a:t>
                      </a:r>
                    </a:p>
                  </a:txBody>
                  <a:tcPr marL="4835" marR="4835" marT="483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solidFill>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050" b="1" i="0" u="none" strike="noStrike">
                          <a:solidFill>
                            <a:schemeClr val="tx1"/>
                          </a:solidFill>
                          <a:effectLst/>
                          <a:latin typeface="+mj-lt"/>
                        </a:rPr>
                        <a:t>Survey Format</a:t>
                      </a:r>
                    </a:p>
                  </a:txBody>
                  <a:tcPr marL="4835" marR="4835" marT="483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solidFill>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050" b="1" i="0" u="none" strike="noStrike">
                          <a:solidFill>
                            <a:schemeClr val="tx1"/>
                          </a:solidFill>
                          <a:effectLst/>
                          <a:latin typeface="+mj-lt"/>
                        </a:rPr>
                        <a:t>Free-Text</a:t>
                      </a:r>
                    </a:p>
                  </a:txBody>
                  <a:tcPr marL="4835" marR="4835" marT="483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solidFill>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050" b="1" i="0" u="none" strike="noStrike">
                          <a:solidFill>
                            <a:schemeClr val="tx1"/>
                          </a:solidFill>
                          <a:effectLst/>
                          <a:latin typeface="+mj-lt"/>
                        </a:rPr>
                        <a:t>Survey Frequency</a:t>
                      </a:r>
                    </a:p>
                  </a:txBody>
                  <a:tcPr marL="4835" marR="4835" marT="483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solidFill>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extLst>
                  <a:ext uri="{0D108BD9-81ED-4DB2-BD59-A6C34878D82A}">
                    <a16:rowId xmlns:a16="http://schemas.microsoft.com/office/drawing/2014/main" val="219155791"/>
                  </a:ext>
                </a:extLst>
              </a:tr>
              <a:tr h="78831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050" b="1" u="none" strike="noStrike">
                          <a:solidFill>
                            <a:schemeClr val="tx1"/>
                          </a:solidFill>
                          <a:effectLst/>
                        </a:rPr>
                        <a:t>1. Outpatient Services Surveys</a:t>
                      </a:r>
                      <a:endParaRPr lang="en-US" sz="1050" b="1" i="0" u="none" strike="noStrike">
                        <a:solidFill>
                          <a:schemeClr val="tx1"/>
                        </a:solidFill>
                        <a:effectLst/>
                        <a:latin typeface="+mn-lt"/>
                      </a:endParaRP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ctr"/>
                      <a:r>
                        <a:rPr lang="en-US" sz="1050" b="0" i="0" u="none" strike="noStrike">
                          <a:solidFill>
                            <a:schemeClr val="tx1"/>
                          </a:solidFill>
                          <a:effectLst/>
                          <a:latin typeface="+mj-lt"/>
                        </a:rPr>
                        <a:t>7/1/17</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5880" indent="0" algn="l" rtl="0" eaLnBrk="1" fontAlgn="ctr" latinLnBrk="0" hangingPunct="1">
                        <a:buNone/>
                      </a:pPr>
                      <a:r>
                        <a:rPr lang="en-US" sz="1050" b="0" i="0" u="none" strike="noStrike" kern="1200">
                          <a:solidFill>
                            <a:schemeClr val="tx1"/>
                          </a:solidFill>
                          <a:effectLst/>
                          <a:latin typeface="+mj-lt"/>
                          <a:ea typeface="+mn-ea"/>
                          <a:cs typeface="+mn-cs"/>
                        </a:rPr>
                        <a:t>1.   Visiting a Healthcare Provider</a:t>
                      </a:r>
                      <a:endParaRPr lang="en-US"/>
                    </a:p>
                    <a:p>
                      <a:pPr marL="55880" lvl="0" indent="0" algn="l">
                        <a:buNone/>
                      </a:pPr>
                      <a:r>
                        <a:rPr lang="en-US" sz="1050" b="0" i="0" u="none" strike="noStrike" kern="1200">
                          <a:solidFill>
                            <a:schemeClr val="tx1"/>
                          </a:solidFill>
                          <a:effectLst/>
                          <a:latin typeface="+mj-lt"/>
                          <a:ea typeface="+mn-ea"/>
                          <a:cs typeface="+mn-cs"/>
                        </a:rPr>
                        <a:t>2.   Scheduling an Appointment</a:t>
                      </a:r>
                      <a:endParaRPr lang="en-US"/>
                    </a:p>
                    <a:p>
                      <a:pPr marL="55880" indent="0" algn="l" rtl="0" eaLnBrk="1" fontAlgn="ctr" latinLnBrk="0" hangingPunct="1">
                        <a:buNone/>
                      </a:pPr>
                      <a:r>
                        <a:rPr lang="en-US" sz="1050" b="0" i="0" u="none" strike="noStrike" kern="1200">
                          <a:solidFill>
                            <a:schemeClr val="tx1"/>
                          </a:solidFill>
                          <a:effectLst/>
                          <a:latin typeface="+mj-lt"/>
                          <a:ea typeface="+mn-ea"/>
                          <a:cs typeface="+mn-cs"/>
                        </a:rPr>
                        <a:t>3.   Pharmacy Services Received By Mail</a:t>
                      </a:r>
                    </a:p>
                  </a:txBody>
                  <a:tcPr marL="4835" marR="4835" marT="483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5245" indent="0" algn="l" rtl="0" eaLnBrk="1" fontAlgn="ctr" latinLnBrk="0" hangingPunct="1">
                        <a:buNone/>
                      </a:pPr>
                      <a:r>
                        <a:rPr lang="en-US" sz="1050" b="0" i="0" u="none" strike="noStrike" kern="1200">
                          <a:solidFill>
                            <a:schemeClr val="tx1"/>
                          </a:solidFill>
                          <a:effectLst/>
                          <a:latin typeface="+mj-lt"/>
                          <a:ea typeface="+mn-ea"/>
                          <a:cs typeface="+mn-cs"/>
                        </a:rPr>
                        <a:t>4.   Pharmacy Services Received In-Person</a:t>
                      </a:r>
                    </a:p>
                    <a:p>
                      <a:pPr marL="55245" indent="0" algn="l" rtl="0" eaLnBrk="1" fontAlgn="ctr" latinLnBrk="0" hangingPunct="1">
                        <a:buNone/>
                      </a:pPr>
                      <a:r>
                        <a:rPr lang="en-US" sz="1050" b="0" i="0" u="none" strike="noStrike" kern="1200">
                          <a:solidFill>
                            <a:schemeClr val="tx1"/>
                          </a:solidFill>
                          <a:effectLst/>
                          <a:latin typeface="+mj-lt"/>
                          <a:ea typeface="+mn-ea"/>
                          <a:cs typeface="+mn-cs"/>
                        </a:rPr>
                        <a:t>5.   Labs/Imaging</a:t>
                      </a:r>
                    </a:p>
                    <a:p>
                      <a:pPr marL="55245" indent="0" algn="l" rtl="0" eaLnBrk="1" fontAlgn="ctr" latinLnBrk="0" hangingPunct="1">
                        <a:buNone/>
                      </a:pPr>
                      <a:r>
                        <a:rPr lang="en-US" sz="1050" b="0" i="0" u="none" strike="noStrike" kern="1200">
                          <a:solidFill>
                            <a:schemeClr val="tx1"/>
                          </a:solidFill>
                          <a:effectLst/>
                          <a:latin typeface="+mj-lt"/>
                          <a:ea typeface="+mn-ea"/>
                          <a:cs typeface="+mn-cs"/>
                        </a:rPr>
                        <a:t>6.   Veterans Safety </a:t>
                      </a:r>
                    </a:p>
                  </a:txBody>
                  <a:tcPr marL="9144" marR="9144" marT="9144"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mpd="sng">
                      <a:solidFill>
                        <a:sysClr val="window" lastClr="FFFFFF"/>
                      </a:solidFill>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chemeClr val="tx1"/>
                          </a:solidFill>
                          <a:effectLst/>
                          <a:latin typeface="+mj-lt"/>
                        </a:rPr>
                        <a:t>External</a:t>
                      </a:r>
                    </a:p>
                  </a:txBody>
                  <a:tcPr marL="4835" marR="4835" marT="4835" marB="0" anchor="ctr">
                    <a:lnL w="12700" cap="flat" cmpd="sng" algn="ctr">
                      <a:solidFill>
                        <a:srgbClr val="A6A6A6"/>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chemeClr val="tx1"/>
                          </a:solidFill>
                          <a:effectLst/>
                          <a:latin typeface="+mj-lt"/>
                        </a:rPr>
                        <a:t>Email</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chemeClr val="tx1"/>
                          </a:solidFill>
                          <a:effectLst/>
                          <a:latin typeface="+mj-lt"/>
                        </a:rPr>
                        <a:t>Yes</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chemeClr val="tx1"/>
                          </a:solidFill>
                          <a:effectLst/>
                          <a:latin typeface="+mj-lt"/>
                        </a:rPr>
                        <a:t>Twice a Week:</a:t>
                      </a:r>
                      <a:br>
                        <a:rPr lang="en-US" sz="1050" b="0" i="0" u="none" strike="noStrike">
                          <a:solidFill>
                            <a:srgbClr val="000000"/>
                          </a:solidFill>
                          <a:effectLst/>
                          <a:latin typeface="+mj-lt"/>
                        </a:rPr>
                      </a:br>
                      <a:r>
                        <a:rPr lang="en-US" sz="1050" b="0" i="0" u="none" strike="noStrike">
                          <a:solidFill>
                            <a:schemeClr val="tx1"/>
                          </a:solidFill>
                          <a:effectLst/>
                          <a:latin typeface="+mj-lt"/>
                        </a:rPr>
                        <a:t>Tuesday and Friday </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11315283"/>
                  </a:ext>
                </a:extLst>
              </a:tr>
              <a:tr h="94502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050" b="1" i="0" u="none" strike="noStrike" dirty="0">
                          <a:solidFill>
                            <a:schemeClr val="tx1"/>
                          </a:solidFill>
                          <a:effectLst/>
                          <a:latin typeface="+mn-lt"/>
                        </a:rPr>
                        <a:t>2. Telehealth Services </a:t>
                      </a:r>
                    </a:p>
                    <a:p>
                      <a:pPr algn="ctr" fontAlgn="b"/>
                      <a:r>
                        <a:rPr lang="en-US" sz="1050" b="1" i="0" u="none" strike="noStrike" dirty="0">
                          <a:solidFill>
                            <a:schemeClr val="tx1"/>
                          </a:solidFill>
                          <a:effectLst/>
                          <a:latin typeface="+mn-lt"/>
                        </a:rPr>
                        <a:t>Surveys (Veterans)</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ctr"/>
                      <a:r>
                        <a:rPr lang="en-US" sz="1050" b="0" i="0" u="none" strike="noStrike">
                          <a:solidFill>
                            <a:schemeClr val="tx1"/>
                          </a:solidFill>
                          <a:effectLst/>
                          <a:latin typeface="+mj-lt"/>
                        </a:rPr>
                        <a:t>7/1/18</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5880" indent="0" algn="l" rtl="0" eaLnBrk="1" fontAlgn="ctr" latinLnBrk="0" hangingPunct="1">
                        <a:buNone/>
                      </a:pPr>
                      <a:r>
                        <a:rPr lang="en-US" sz="1050" b="0" i="0" u="none" strike="noStrike" kern="1200">
                          <a:solidFill>
                            <a:schemeClr val="tx1"/>
                          </a:solidFill>
                          <a:effectLst/>
                          <a:latin typeface="+mj-lt"/>
                          <a:ea typeface="+mn-ea"/>
                          <a:cs typeface="+mn-cs"/>
                        </a:rPr>
                        <a:t>1.   Scheduling a Telehealth Appointment</a:t>
                      </a:r>
                    </a:p>
                    <a:p>
                      <a:pPr marL="55880" indent="0" algn="l" rtl="0" eaLnBrk="1" fontAlgn="ctr" latinLnBrk="0" hangingPunct="1">
                        <a:buNone/>
                      </a:pPr>
                      <a:r>
                        <a:rPr lang="en-US" sz="1050" b="0" i="0" u="none" strike="noStrike" kern="1200">
                          <a:solidFill>
                            <a:schemeClr val="tx1"/>
                          </a:solidFill>
                          <a:effectLst/>
                          <a:latin typeface="+mj-lt"/>
                          <a:ea typeface="+mn-ea"/>
                          <a:cs typeface="+mn-cs"/>
                        </a:rPr>
                        <a:t>2.   Telehealth at the Clinic </a:t>
                      </a:r>
                    </a:p>
                    <a:p>
                      <a:pPr marL="55880" indent="0" algn="l" rtl="0" eaLnBrk="1" fontAlgn="ctr" latinLnBrk="0" hangingPunct="1">
                        <a:buNone/>
                      </a:pPr>
                      <a:r>
                        <a:rPr lang="en-US" sz="1050" b="0" i="0" u="none" strike="noStrike" kern="1200">
                          <a:solidFill>
                            <a:schemeClr val="tx1"/>
                          </a:solidFill>
                          <a:effectLst/>
                          <a:latin typeface="+mj-lt"/>
                          <a:ea typeface="+mn-ea"/>
                          <a:cs typeface="+mn-cs"/>
                        </a:rPr>
                        <a:t>3.   Telehealth at Home or Mobile</a:t>
                      </a:r>
                    </a:p>
                    <a:p>
                      <a:pPr marL="55880" indent="0" algn="l" rtl="0" eaLnBrk="1" fontAlgn="ctr" latinLnBrk="0" hangingPunct="1">
                        <a:buNone/>
                      </a:pPr>
                      <a:r>
                        <a:rPr lang="en-US" sz="1050" b="0" i="0" u="none" strike="noStrike" kern="1200">
                          <a:solidFill>
                            <a:schemeClr val="tx1"/>
                          </a:solidFill>
                          <a:effectLst/>
                          <a:latin typeface="+mj-lt"/>
                          <a:ea typeface="+mn-ea"/>
                          <a:cs typeface="+mn-cs"/>
                        </a:rPr>
                        <a:t>4.   Telehealth Store &amp; Forward at the Clinic</a:t>
                      </a:r>
                    </a:p>
                  </a:txBody>
                  <a:tcPr marL="4835" marR="4835" marT="483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283845" indent="-229870" algn="l" rtl="0" eaLnBrk="1" fontAlgn="ctr" latinLnBrk="0" hangingPunct="1">
                        <a:buNone/>
                      </a:pPr>
                      <a:r>
                        <a:rPr lang="en-US" sz="1050" b="0" i="0" u="none" strike="noStrike" kern="1200">
                          <a:solidFill>
                            <a:schemeClr val="tx1"/>
                          </a:solidFill>
                          <a:effectLst/>
                          <a:latin typeface="+mj-lt"/>
                          <a:ea typeface="+mn-ea"/>
                          <a:cs typeface="+mn-cs"/>
                        </a:rPr>
                        <a:t>5.   Telehealth Store &amp; Forward at Home or Mobile Appointment</a:t>
                      </a:r>
                    </a:p>
                    <a:p>
                      <a:pPr marL="283845" indent="-229870" algn="l" rtl="0" eaLnBrk="1" fontAlgn="ctr" latinLnBrk="0" hangingPunct="1">
                        <a:buNone/>
                      </a:pPr>
                      <a:r>
                        <a:rPr lang="en-US" sz="1050" b="0" i="0" u="none" strike="noStrike" kern="1200">
                          <a:solidFill>
                            <a:schemeClr val="tx1"/>
                          </a:solidFill>
                          <a:effectLst/>
                          <a:latin typeface="+mj-lt"/>
                          <a:ea typeface="+mn-ea"/>
                          <a:cs typeface="+mn-cs"/>
                        </a:rPr>
                        <a:t>6.   Telehealth Store &amp; Forward Result</a:t>
                      </a:r>
                    </a:p>
                    <a:p>
                      <a:pPr marL="283845" indent="-229870" algn="l" rtl="0" eaLnBrk="1" fontAlgn="ctr" latinLnBrk="0" hangingPunct="1">
                        <a:buNone/>
                      </a:pPr>
                      <a:r>
                        <a:rPr lang="en-US" sz="1050" b="0" i="0" u="none" strike="noStrike" kern="1200">
                          <a:solidFill>
                            <a:schemeClr val="tx1"/>
                          </a:solidFill>
                          <a:effectLst/>
                          <a:latin typeface="+mj-lt"/>
                          <a:ea typeface="+mn-ea"/>
                          <a:cs typeface="+mn-cs"/>
                        </a:rPr>
                        <a:t>7.   Home Telehealth Continuing Patient </a:t>
                      </a:r>
                    </a:p>
                  </a:txBody>
                  <a:tcPr marL="9144" marR="9144" marT="9144"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kumimoji="0" lang="en-US" sz="1050" b="0" i="0" u="none" strike="noStrike" kern="1200" cap="none" spc="0" normalizeH="0" baseline="0" noProof="0">
                          <a:ln>
                            <a:noFill/>
                          </a:ln>
                          <a:solidFill>
                            <a:srgbClr val="000000"/>
                          </a:solidFill>
                          <a:effectLst/>
                          <a:uLnTx/>
                          <a:uFillTx/>
                          <a:latin typeface="Calibri"/>
                          <a:ea typeface="+mn-ea"/>
                          <a:cs typeface="+mn-cs"/>
                        </a:rPr>
                        <a:t>External</a:t>
                      </a:r>
                      <a:endParaRPr lang="en-US" sz="1050" b="0" i="0" u="none" strike="noStrike">
                        <a:solidFill>
                          <a:schemeClr val="tx1"/>
                        </a:solidFill>
                        <a:effectLst/>
                        <a:latin typeface="+mj-lt"/>
                      </a:endParaRPr>
                    </a:p>
                  </a:txBody>
                  <a:tcPr marL="4835" marR="4835" marT="4835" marB="0" anchor="ctr">
                    <a:lnL w="12700" cap="flat" cmpd="sng" algn="ctr">
                      <a:solidFill>
                        <a:srgbClr val="A6A6A6"/>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kumimoji="0" lang="en-US" sz="1050" b="0" i="0" u="none" strike="noStrike" kern="1200" cap="none" spc="0" normalizeH="0" baseline="0" noProof="0">
                          <a:ln>
                            <a:noFill/>
                          </a:ln>
                          <a:solidFill>
                            <a:srgbClr val="000000"/>
                          </a:solidFill>
                          <a:effectLst/>
                          <a:uLnTx/>
                          <a:uFillTx/>
                          <a:latin typeface="Calibri"/>
                          <a:ea typeface="+mn-ea"/>
                          <a:cs typeface="+mn-cs"/>
                        </a:rPr>
                        <a:t>Email</a:t>
                      </a:r>
                      <a:endParaRPr lang="en-US" sz="1050" b="0" i="0" u="none" strike="noStrike">
                        <a:solidFill>
                          <a:schemeClr val="tx1"/>
                        </a:solidFill>
                        <a:effectLst/>
                        <a:latin typeface="+mj-lt"/>
                      </a:endParaRP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chemeClr val="tx1"/>
                          </a:solidFill>
                          <a:effectLst/>
                          <a:latin typeface="+mj-lt"/>
                        </a:rPr>
                        <a:t>No</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chemeClr val="tx1"/>
                          </a:solidFill>
                          <a:effectLst/>
                          <a:latin typeface="+mj-lt"/>
                        </a:rPr>
                        <a:t>Weekly:</a:t>
                      </a:r>
                    </a:p>
                    <a:p>
                      <a:pPr marL="0" indent="0" algn="ctr" fontAlgn="ctr">
                        <a:buNone/>
                      </a:pPr>
                      <a:r>
                        <a:rPr lang="en-US" sz="1050" b="0" i="0" u="none" strike="noStrike">
                          <a:solidFill>
                            <a:schemeClr val="tx1"/>
                          </a:solidFill>
                          <a:effectLst/>
                          <a:latin typeface="+mj-lt"/>
                        </a:rPr>
                        <a:t>Friday</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37529993"/>
                  </a:ext>
                </a:extLst>
              </a:tr>
              <a:tr h="78831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050" b="1" i="0" u="none" strike="noStrike">
                          <a:solidFill>
                            <a:schemeClr val="tx1"/>
                          </a:solidFill>
                          <a:effectLst/>
                          <a:latin typeface="+mn-lt"/>
                        </a:rPr>
                        <a:t>3. VHA Compensation and Pension Examination Surveys</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j-lt"/>
                        </a:rPr>
                        <a:t>2/1/19</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5880" indent="0" algn="l" rtl="0" eaLnBrk="1" fontAlgn="ctr" latinLnBrk="0" hangingPunct="1">
                        <a:buNone/>
                      </a:pPr>
                      <a:r>
                        <a:rPr lang="en-US" sz="1050" b="0" i="0" u="none" strike="noStrike" kern="1200">
                          <a:solidFill>
                            <a:schemeClr val="tx1"/>
                          </a:solidFill>
                          <a:effectLst/>
                          <a:latin typeface="+mj-lt"/>
                          <a:ea typeface="+mn-ea"/>
                          <a:cs typeface="+mn-cs"/>
                        </a:rPr>
                        <a:t>1.   Scheduling a C&amp;P Appointment</a:t>
                      </a:r>
                    </a:p>
                    <a:p>
                      <a:pPr marL="55880" indent="0" algn="l" rtl="0" eaLnBrk="1" fontAlgn="ctr" latinLnBrk="0" hangingPunct="1">
                        <a:buNone/>
                      </a:pPr>
                      <a:r>
                        <a:rPr lang="en-US" sz="1050" b="0" i="0" u="none" strike="noStrike" kern="1200">
                          <a:solidFill>
                            <a:schemeClr val="tx1"/>
                          </a:solidFill>
                          <a:effectLst/>
                          <a:latin typeface="+mj-lt"/>
                          <a:ea typeface="+mn-ea"/>
                          <a:cs typeface="+mn-cs"/>
                        </a:rPr>
                        <a:t>2.   C&amp;P Exam Visit </a:t>
                      </a:r>
                    </a:p>
                  </a:txBody>
                  <a:tcPr marL="4835" marR="4835" marT="483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50" b="0" i="0" u="none" strike="noStrike" kern="1200">
                        <a:solidFill>
                          <a:schemeClr val="tx1"/>
                        </a:solidFill>
                        <a:effectLst/>
                        <a:latin typeface="+mj-lt"/>
                        <a:ea typeface="+mn-ea"/>
                        <a:cs typeface="+mn-cs"/>
                      </a:endParaRPr>
                    </a:p>
                  </a:txBody>
                  <a:tcPr marL="9144" marR="9144" marT="9144"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kumimoji="0" lang="en-US" sz="1050" b="0" i="0" u="none" strike="noStrike" kern="1200" cap="none" spc="0" normalizeH="0" baseline="0" noProof="0">
                          <a:ln>
                            <a:noFill/>
                          </a:ln>
                          <a:solidFill>
                            <a:srgbClr val="000000"/>
                          </a:solidFill>
                          <a:effectLst/>
                          <a:uLnTx/>
                          <a:uFillTx/>
                          <a:latin typeface="Calibri"/>
                          <a:ea typeface="+mn-ea"/>
                          <a:cs typeface="+mn-cs"/>
                        </a:rPr>
                        <a:t>External</a:t>
                      </a:r>
                      <a:endParaRPr lang="en-US" sz="1050" b="0" i="0" u="none" strike="noStrike">
                        <a:solidFill>
                          <a:schemeClr val="tx1"/>
                        </a:solidFill>
                        <a:effectLst/>
                        <a:latin typeface="+mj-lt"/>
                      </a:endParaRPr>
                    </a:p>
                  </a:txBody>
                  <a:tcPr marL="4835" marR="4835" marT="4835" marB="0" anchor="ctr">
                    <a:lnL w="12700" cap="flat" cmpd="sng" algn="ctr">
                      <a:solidFill>
                        <a:srgbClr val="A6A6A6"/>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kumimoji="0" lang="en-US" sz="1050" b="0" i="0" u="none" strike="noStrike" kern="1200" cap="none" spc="0" normalizeH="0" baseline="0" noProof="0">
                          <a:ln>
                            <a:noFill/>
                          </a:ln>
                          <a:solidFill>
                            <a:srgbClr val="000000"/>
                          </a:solidFill>
                          <a:effectLst/>
                          <a:uLnTx/>
                          <a:uFillTx/>
                          <a:latin typeface="Calibri"/>
                          <a:ea typeface="+mn-ea"/>
                          <a:cs typeface="+mn-cs"/>
                        </a:rPr>
                        <a:t>Email</a:t>
                      </a:r>
                      <a:endParaRPr lang="en-US" sz="1050" b="0" i="0" u="none" strike="noStrike">
                        <a:solidFill>
                          <a:schemeClr val="tx1"/>
                        </a:solidFill>
                        <a:effectLst/>
                        <a:latin typeface="+mj-lt"/>
                      </a:endParaRP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chemeClr val="tx1"/>
                          </a:solidFill>
                          <a:effectLst/>
                          <a:latin typeface="+mj-lt"/>
                        </a:rPr>
                        <a:t>No</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chemeClr val="tx1"/>
                          </a:solidFill>
                          <a:effectLst/>
                          <a:latin typeface="+mj-lt"/>
                        </a:rPr>
                        <a:t>Twice a Week: </a:t>
                      </a:r>
                    </a:p>
                    <a:p>
                      <a:pPr marL="0" indent="0" algn="ctr" fontAlgn="ctr">
                        <a:buNone/>
                      </a:pPr>
                      <a:r>
                        <a:rPr lang="en-US" sz="1050" b="0" i="0" u="none" strike="noStrike">
                          <a:solidFill>
                            <a:schemeClr val="tx1"/>
                          </a:solidFill>
                          <a:effectLst/>
                          <a:latin typeface="+mj-lt"/>
                        </a:rPr>
                        <a:t>Tuesday and Friday </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71905322"/>
                  </a:ext>
                </a:extLst>
              </a:tr>
              <a:tr h="78831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050" b="1" i="0" u="none" strike="noStrike">
                          <a:solidFill>
                            <a:schemeClr val="tx1"/>
                          </a:solidFill>
                          <a:effectLst/>
                          <a:latin typeface="+mn-lt"/>
                        </a:rPr>
                        <a:t>4. Telehealth Provider Surveys</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j-lt"/>
                        </a:rPr>
                        <a:t>2/22/19</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5880" indent="0" algn="l" rtl="0" eaLnBrk="1" fontAlgn="ctr" latinLnBrk="0" hangingPunct="1">
                        <a:buNone/>
                      </a:pPr>
                      <a:r>
                        <a:rPr lang="en-US" sz="1050" b="0" i="0" u="none" strike="noStrike" kern="1200" dirty="0">
                          <a:solidFill>
                            <a:schemeClr val="tx1"/>
                          </a:solidFill>
                          <a:effectLst/>
                          <a:latin typeface="+mj-lt"/>
                          <a:ea typeface="+mn-ea"/>
                          <a:cs typeface="+mn-cs"/>
                        </a:rPr>
                        <a:t>1.   Non-Telehealth Provider Survey</a:t>
                      </a:r>
                    </a:p>
                    <a:p>
                      <a:pPr marL="55880" indent="0" algn="l" rtl="0" eaLnBrk="1" fontAlgn="ctr" latinLnBrk="0" hangingPunct="1">
                        <a:buNone/>
                      </a:pPr>
                      <a:r>
                        <a:rPr lang="en-US" sz="1050" b="0" i="0" u="none" strike="noStrike" kern="1200" dirty="0">
                          <a:solidFill>
                            <a:schemeClr val="tx1"/>
                          </a:solidFill>
                          <a:effectLst/>
                          <a:latin typeface="+mj-lt"/>
                          <a:ea typeface="+mn-ea"/>
                          <a:cs typeface="+mn-cs"/>
                        </a:rPr>
                        <a:t>2.   Telehealth Providers Awareness Survey</a:t>
                      </a:r>
                    </a:p>
                    <a:p>
                      <a:pPr marL="55880" indent="0" algn="l" rtl="0" eaLnBrk="1" fontAlgn="ctr" latinLnBrk="0" hangingPunct="1">
                        <a:buNone/>
                      </a:pPr>
                      <a:r>
                        <a:rPr lang="en-US" sz="1050" b="0" i="0" u="none" strike="noStrike" kern="1200" dirty="0">
                          <a:solidFill>
                            <a:schemeClr val="tx1"/>
                          </a:solidFill>
                          <a:effectLst/>
                          <a:latin typeface="+mj-lt"/>
                          <a:ea typeface="+mn-ea"/>
                          <a:cs typeface="+mn-cs"/>
                        </a:rPr>
                        <a:t>3.   Recent Telehealth Adoption for CVT</a:t>
                      </a:r>
                    </a:p>
                    <a:p>
                      <a:pPr marL="55880" indent="0" algn="l" rtl="0" eaLnBrk="1" fontAlgn="ctr" latinLnBrk="0" hangingPunct="1">
                        <a:buNone/>
                      </a:pPr>
                      <a:r>
                        <a:rPr lang="en-US" sz="1050" b="0" i="0" u="none" strike="noStrike" kern="1200" dirty="0">
                          <a:solidFill>
                            <a:schemeClr val="tx1"/>
                          </a:solidFill>
                          <a:effectLst/>
                          <a:latin typeface="+mj-lt"/>
                          <a:ea typeface="+mn-ea"/>
                          <a:cs typeface="+mn-cs"/>
                        </a:rPr>
                        <a:t>4.   Recent Telehealth Adoption for HT</a:t>
                      </a:r>
                    </a:p>
                  </a:txBody>
                  <a:tcPr marL="4835" marR="4835" marT="483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283845" indent="-229870" algn="l" rtl="0" eaLnBrk="1" fontAlgn="ctr" latinLnBrk="0" hangingPunct="1">
                        <a:buNone/>
                      </a:pPr>
                      <a:r>
                        <a:rPr lang="en-US" sz="1050" b="0" i="0" u="none" strike="noStrike" kern="1200">
                          <a:solidFill>
                            <a:schemeClr val="tx1"/>
                          </a:solidFill>
                          <a:effectLst/>
                          <a:latin typeface="+mj-lt"/>
                          <a:ea typeface="+mn-ea"/>
                          <a:cs typeface="+mn-cs"/>
                        </a:rPr>
                        <a:t>5.   Recent Telehealth Adoption for SFT</a:t>
                      </a:r>
                    </a:p>
                    <a:p>
                      <a:pPr marL="283845" indent="-229870" algn="l" rtl="0" eaLnBrk="1" fontAlgn="ctr" latinLnBrk="0" hangingPunct="1">
                        <a:buNone/>
                      </a:pPr>
                      <a:r>
                        <a:rPr lang="en-US" sz="1050" b="0" i="0" u="none" strike="noStrike" kern="1200">
                          <a:solidFill>
                            <a:schemeClr val="tx1"/>
                          </a:solidFill>
                          <a:effectLst/>
                          <a:latin typeface="+mj-lt"/>
                          <a:ea typeface="+mn-ea"/>
                          <a:cs typeface="+mn-cs"/>
                        </a:rPr>
                        <a:t>6.   Continued Telehealth Exposure for CVT</a:t>
                      </a:r>
                    </a:p>
                    <a:p>
                      <a:pPr marL="283845" indent="-229870" algn="l" rtl="0" eaLnBrk="1" fontAlgn="ctr" latinLnBrk="0" hangingPunct="1">
                        <a:buNone/>
                      </a:pPr>
                      <a:r>
                        <a:rPr lang="en-US" sz="1050" b="0" i="0" u="none" strike="noStrike" kern="1200">
                          <a:solidFill>
                            <a:schemeClr val="tx1"/>
                          </a:solidFill>
                          <a:effectLst/>
                          <a:latin typeface="+mj-lt"/>
                          <a:ea typeface="+mn-ea"/>
                          <a:cs typeface="+mn-cs"/>
                        </a:rPr>
                        <a:t>7.   Continued Telehealth Exposure for HT</a:t>
                      </a:r>
                    </a:p>
                    <a:p>
                      <a:pPr marL="283845" indent="-229870" algn="l" rtl="0" eaLnBrk="1" fontAlgn="ctr" latinLnBrk="0" hangingPunct="1">
                        <a:buNone/>
                      </a:pPr>
                      <a:r>
                        <a:rPr lang="en-US" sz="1050" b="0" i="0" u="none" strike="noStrike" kern="1200">
                          <a:solidFill>
                            <a:schemeClr val="tx1"/>
                          </a:solidFill>
                          <a:effectLst/>
                          <a:latin typeface="+mj-lt"/>
                          <a:ea typeface="+mn-ea"/>
                          <a:cs typeface="+mn-cs"/>
                        </a:rPr>
                        <a:t>8.   Continued Telehealth Exposure for SFT</a:t>
                      </a:r>
                    </a:p>
                  </a:txBody>
                  <a:tcPr marL="9144" marR="9144" marT="9144"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kumimoji="0" lang="en-US" sz="1050" b="0" i="0" u="none" strike="noStrike" kern="1200" cap="none" spc="0" normalizeH="0" baseline="0" noProof="0">
                          <a:ln>
                            <a:noFill/>
                          </a:ln>
                          <a:solidFill>
                            <a:srgbClr val="000000"/>
                          </a:solidFill>
                          <a:effectLst/>
                          <a:uLnTx/>
                          <a:uFillTx/>
                          <a:latin typeface="Calibri"/>
                          <a:ea typeface="+mn-ea"/>
                          <a:cs typeface="+mn-cs"/>
                        </a:rPr>
                        <a:t>Internal (Providers)</a:t>
                      </a:r>
                      <a:endParaRPr lang="en-US" sz="1050" b="0" i="0" u="none" strike="noStrike">
                        <a:solidFill>
                          <a:srgbClr val="000000"/>
                        </a:solidFill>
                        <a:effectLst/>
                        <a:latin typeface="+mj-lt"/>
                      </a:endParaRPr>
                    </a:p>
                  </a:txBody>
                  <a:tcPr marL="4835" marR="4835" marT="4835" marB="0" anchor="ctr">
                    <a:lnL w="12700" cap="flat" cmpd="sng" algn="ctr">
                      <a:solidFill>
                        <a:srgbClr val="A6A6A6"/>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kumimoji="0" lang="en-US" sz="1050" b="0" i="0" u="none" strike="noStrike" kern="1200" cap="none" spc="0" normalizeH="0" baseline="0" noProof="0">
                          <a:ln>
                            <a:noFill/>
                          </a:ln>
                          <a:solidFill>
                            <a:srgbClr val="000000"/>
                          </a:solidFill>
                          <a:effectLst/>
                          <a:uLnTx/>
                          <a:uFillTx/>
                          <a:latin typeface="Calibri"/>
                          <a:ea typeface="+mn-ea"/>
                          <a:cs typeface="+mn-cs"/>
                        </a:rPr>
                        <a:t>Email</a:t>
                      </a:r>
                      <a:endParaRPr lang="en-US" sz="1050" b="0" i="0" u="none" strike="noStrike">
                        <a:solidFill>
                          <a:srgbClr val="000000"/>
                        </a:solidFill>
                        <a:effectLst/>
                        <a:latin typeface="+mj-lt"/>
                      </a:endParaRP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rgbClr val="000000"/>
                          </a:solidFill>
                          <a:effectLst/>
                          <a:latin typeface="+mj-lt"/>
                        </a:rPr>
                        <a:t>No</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rgbClr val="000000"/>
                          </a:solidFill>
                          <a:effectLst/>
                          <a:latin typeface="+mj-lt"/>
                        </a:rPr>
                        <a:t>Monthly:</a:t>
                      </a:r>
                    </a:p>
                    <a:p>
                      <a:pPr marL="0" indent="0" algn="ctr" fontAlgn="ctr">
                        <a:buNone/>
                      </a:pPr>
                      <a:r>
                        <a:rPr lang="en-US" sz="1050" b="0" i="0" u="none" strike="noStrike">
                          <a:solidFill>
                            <a:srgbClr val="000000"/>
                          </a:solidFill>
                          <a:effectLst/>
                          <a:latin typeface="+mj-lt"/>
                        </a:rPr>
                        <a:t>1</a:t>
                      </a:r>
                      <a:r>
                        <a:rPr lang="en-US" sz="1050" b="0" i="0" u="none" strike="noStrike" baseline="30000">
                          <a:solidFill>
                            <a:srgbClr val="000000"/>
                          </a:solidFill>
                          <a:effectLst/>
                          <a:latin typeface="+mj-lt"/>
                        </a:rPr>
                        <a:t>st</a:t>
                      </a:r>
                      <a:r>
                        <a:rPr lang="en-US" sz="1050" b="0" i="0" u="none" strike="noStrike">
                          <a:solidFill>
                            <a:srgbClr val="000000"/>
                          </a:solidFill>
                          <a:effectLst/>
                          <a:latin typeface="+mj-lt"/>
                        </a:rPr>
                        <a:t> Business Day of the Month</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0253567"/>
                  </a:ext>
                </a:extLst>
              </a:tr>
              <a:tr h="49781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050" b="1" i="0" u="none" strike="noStrike">
                          <a:solidFill>
                            <a:schemeClr val="tx1"/>
                          </a:solidFill>
                          <a:effectLst/>
                          <a:latin typeface="+mn-lt"/>
                        </a:rPr>
                        <a:t>5. Emergency Medicine</a:t>
                      </a:r>
                    </a:p>
                  </a:txBody>
                  <a:tcPr marL="6286" marR="6286" marT="6286"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j-lt"/>
                        </a:rPr>
                        <a:t>6/26/20</a:t>
                      </a:r>
                    </a:p>
                  </a:txBody>
                  <a:tcPr marL="6286" marR="6286" marT="6286" marB="0" anchor="ctr">
                    <a:lnL w="12700" cap="flat" cmpd="sng" algn="ctr">
                      <a:solidFill>
                        <a:sysClr val="window" lastClr="FFFFFF">
                          <a:lumMod val="75000"/>
                        </a:sys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5880" indent="0" algn="l" rtl="0" eaLnBrk="1" fontAlgn="ctr" latinLnBrk="0" hangingPunct="1">
                        <a:buNone/>
                      </a:pPr>
                      <a:r>
                        <a:rPr lang="en-US" sz="1050" b="0" i="0" u="none" strike="noStrike" kern="1200">
                          <a:solidFill>
                            <a:schemeClr val="tx1"/>
                          </a:solidFill>
                          <a:effectLst/>
                          <a:latin typeface="+mj-lt"/>
                          <a:ea typeface="+mn-ea"/>
                          <a:cs typeface="+mn-cs"/>
                        </a:rPr>
                        <a:t>1.   Emergency Medicine</a:t>
                      </a:r>
                    </a:p>
                    <a:p>
                      <a:pPr marL="55880" indent="0" algn="l" rtl="0" eaLnBrk="1" fontAlgn="ctr" latinLnBrk="0" hangingPunct="1">
                        <a:buNone/>
                      </a:pPr>
                      <a:r>
                        <a:rPr lang="en-US" sz="1050" b="0" i="0" u="none" strike="noStrike" kern="1200">
                          <a:solidFill>
                            <a:schemeClr val="tx1"/>
                          </a:solidFill>
                          <a:effectLst/>
                          <a:latin typeface="+mj-lt"/>
                          <a:ea typeface="+mn-ea"/>
                          <a:cs typeface="+mn-cs"/>
                        </a:rPr>
                        <a:t>2.   Telehealth Emergency Medicine (launched 7/23/21)</a:t>
                      </a:r>
                    </a:p>
                  </a:txBody>
                  <a:tcPr marL="6286" marR="6286" marT="628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228600" indent="-173038" algn="l" defTabSz="457200" rtl="0" eaLnBrk="1" fontAlgn="ctr" latinLnBrk="0" hangingPunct="1">
                        <a:buAutoNum type="arabicParenBoth"/>
                      </a:pPr>
                      <a:endParaRPr lang="en-US" sz="1050" b="0" i="0" u="none" strike="noStrike" kern="1200">
                        <a:solidFill>
                          <a:schemeClr val="tx1"/>
                        </a:solidFill>
                        <a:effectLst/>
                        <a:latin typeface="+mj-lt"/>
                        <a:ea typeface="+mn-ea"/>
                        <a:cs typeface="+mn-cs"/>
                      </a:endParaRPr>
                    </a:p>
                  </a:txBody>
                  <a:tcPr marL="9144" marR="9144" marT="9144"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kumimoji="0" lang="en-US" sz="1050" b="0" i="0" u="none" strike="noStrike" kern="1200" cap="none" spc="0" normalizeH="0" baseline="0">
                          <a:ln>
                            <a:noFill/>
                          </a:ln>
                          <a:solidFill>
                            <a:srgbClr val="000000"/>
                          </a:solidFill>
                          <a:effectLst/>
                          <a:uLnTx/>
                          <a:uFillTx/>
                          <a:latin typeface="+mn-lt"/>
                          <a:ea typeface="+mn-ea"/>
                          <a:cs typeface="+mn-cs"/>
                        </a:rPr>
                        <a:t>External</a:t>
                      </a:r>
                    </a:p>
                  </a:txBody>
                  <a:tcPr marL="4835" marR="4835" marT="4835" marB="0" anchor="ctr">
                    <a:lnL w="12700" cap="flat" cmpd="sng" algn="ctr">
                      <a:solidFill>
                        <a:srgbClr val="A6A6A6"/>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rgbClr val="000000"/>
                          </a:solidFill>
                          <a:effectLst/>
                          <a:latin typeface="+mj-lt"/>
                        </a:rPr>
                        <a:t>Email</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rgbClr val="000000"/>
                          </a:solidFill>
                          <a:effectLst/>
                          <a:latin typeface="+mj-lt"/>
                        </a:rPr>
                        <a:t>Yes</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rgbClr val="000000"/>
                          </a:solidFill>
                          <a:effectLst/>
                          <a:latin typeface="+mj-lt"/>
                        </a:rPr>
                        <a:t>Weekly:</a:t>
                      </a:r>
                    </a:p>
                    <a:p>
                      <a:pPr marL="0" indent="0" algn="ctr" fontAlgn="ctr">
                        <a:buNone/>
                      </a:pPr>
                      <a:r>
                        <a:rPr lang="en-US" sz="1050" b="0" i="0" u="none" strike="noStrike">
                          <a:solidFill>
                            <a:srgbClr val="000000"/>
                          </a:solidFill>
                          <a:effectLst/>
                          <a:latin typeface="+mj-lt"/>
                        </a:rPr>
                        <a:t>Friday</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01852704"/>
                  </a:ext>
                </a:extLst>
              </a:tr>
              <a:tr h="33402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050" b="1" i="0" u="none" strike="noStrike">
                          <a:solidFill>
                            <a:schemeClr val="tx1"/>
                          </a:solidFill>
                          <a:effectLst/>
                          <a:latin typeface="+mn-lt"/>
                        </a:rPr>
                        <a:t>6. No-Show</a:t>
                      </a:r>
                    </a:p>
                  </a:txBody>
                  <a:tcPr marL="6286" marR="6286" marT="6286"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j-lt"/>
                        </a:rPr>
                        <a:t>6/30/20</a:t>
                      </a:r>
                    </a:p>
                  </a:txBody>
                  <a:tcPr marL="6286" marR="6286" marT="6286" marB="0" anchor="ctr">
                    <a:lnL w="12700" cap="flat" cmpd="sng" algn="ctr">
                      <a:solidFill>
                        <a:sysClr val="window" lastClr="FFFFFF">
                          <a:lumMod val="75000"/>
                        </a:sys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5880" marR="0" lvl="0" indent="0" algn="l" rtl="0" eaLnBrk="1" fontAlgn="ctr" latinLnBrk="0" hangingPunct="1">
                        <a:lnSpc>
                          <a:spcPct val="100000"/>
                        </a:lnSpc>
                        <a:spcBef>
                          <a:spcPts val="0"/>
                        </a:spcBef>
                        <a:spcAft>
                          <a:spcPts val="0"/>
                        </a:spcAft>
                        <a:buClrTx/>
                        <a:buSzTx/>
                        <a:buFontTx/>
                        <a:buNone/>
                      </a:pPr>
                      <a:r>
                        <a:rPr lang="en-US" sz="1050" b="0" i="0" u="none" strike="noStrike" kern="1200" noProof="0">
                          <a:solidFill>
                            <a:schemeClr val="tx1"/>
                          </a:solidFill>
                          <a:effectLst/>
                          <a:latin typeface="+mj-lt"/>
                          <a:ea typeface="+mn-ea"/>
                          <a:cs typeface="+mn-cs"/>
                        </a:rPr>
                        <a:t>1.   No-Show – Mental Health</a:t>
                      </a:r>
                    </a:p>
                    <a:p>
                      <a:pPr marL="55880" marR="0" lvl="0" indent="0" algn="l" rtl="0" eaLnBrk="1" fontAlgn="ctr" latinLnBrk="0" hangingPunct="1">
                        <a:lnSpc>
                          <a:spcPct val="100000"/>
                        </a:lnSpc>
                        <a:spcBef>
                          <a:spcPts val="0"/>
                        </a:spcBef>
                        <a:spcAft>
                          <a:spcPts val="0"/>
                        </a:spcAft>
                        <a:buClrTx/>
                        <a:buSzTx/>
                        <a:buFontTx/>
                        <a:buNone/>
                      </a:pPr>
                      <a:r>
                        <a:rPr lang="en-US" sz="1050" b="0" i="0" u="none" strike="noStrike" kern="1200" noProof="0">
                          <a:solidFill>
                            <a:schemeClr val="tx1"/>
                          </a:solidFill>
                          <a:effectLst/>
                          <a:latin typeface="+mj-lt"/>
                          <a:ea typeface="+mn-ea"/>
                          <a:cs typeface="+mn-cs"/>
                        </a:rPr>
                        <a:t>2.   No-Show – Imaging (launched 9/14/21)</a:t>
                      </a:r>
                    </a:p>
                  </a:txBody>
                  <a:tcPr marL="6286" marR="6286" marT="628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50" b="0" i="0" u="none" strike="noStrike" kern="1200">
                        <a:solidFill>
                          <a:schemeClr val="tx1"/>
                        </a:solidFill>
                        <a:effectLst/>
                        <a:latin typeface="+mj-lt"/>
                        <a:ea typeface="+mn-ea"/>
                        <a:cs typeface="+mn-cs"/>
                      </a:endParaRPr>
                    </a:p>
                  </a:txBody>
                  <a:tcPr marL="9144" marR="9144" marT="9144"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rgbClr val="000000"/>
                          </a:solidFill>
                          <a:effectLst/>
                          <a:latin typeface="+mj-lt"/>
                        </a:rPr>
                        <a:t>External</a:t>
                      </a:r>
                    </a:p>
                  </a:txBody>
                  <a:tcPr marL="4835" marR="4835" marT="4835" marB="0" anchor="ctr">
                    <a:lnL w="12700" cap="flat" cmpd="sng" algn="ctr">
                      <a:solidFill>
                        <a:srgbClr val="A6A6A6"/>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rgbClr val="000000"/>
                          </a:solidFill>
                          <a:effectLst/>
                          <a:latin typeface="+mj-lt"/>
                        </a:rPr>
                        <a:t>Email</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rgbClr val="000000"/>
                          </a:solidFill>
                          <a:effectLst/>
                          <a:latin typeface="+mj-lt"/>
                        </a:rPr>
                        <a:t>Yes</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rgbClr val="000000"/>
                          </a:solidFill>
                          <a:effectLst/>
                          <a:latin typeface="+mj-lt"/>
                        </a:rPr>
                        <a:t>Weekly:</a:t>
                      </a:r>
                    </a:p>
                    <a:p>
                      <a:pPr marL="0" indent="0" algn="ctr" fontAlgn="ctr">
                        <a:buNone/>
                      </a:pPr>
                      <a:r>
                        <a:rPr lang="en-US" sz="1050" b="0" i="0" u="none" strike="noStrike">
                          <a:solidFill>
                            <a:srgbClr val="000000"/>
                          </a:solidFill>
                          <a:effectLst/>
                          <a:latin typeface="+mj-lt"/>
                        </a:rPr>
                        <a:t>Tuesday</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94189320"/>
                  </a:ext>
                </a:extLst>
              </a:tr>
              <a:tr h="33402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algn="ctr" rtl="0" eaLnBrk="1" fontAlgn="b" latinLnBrk="0" hangingPunct="1"/>
                      <a:r>
                        <a:rPr lang="en-US" sz="1050" b="1" i="0" u="none" strike="noStrike" kern="1200">
                          <a:solidFill>
                            <a:schemeClr val="tx1"/>
                          </a:solidFill>
                          <a:effectLst/>
                          <a:latin typeface="+mn-lt"/>
                          <a:ea typeface="+mn-ea"/>
                          <a:cs typeface="+mn-cs"/>
                        </a:rPr>
                        <a:t>7. ECCC – Clinical</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algn="ctr" defTabSz="351678" rtl="0" eaLnBrk="1" fontAlgn="ctr" latinLnBrk="0" hangingPunct="1"/>
                      <a:r>
                        <a:rPr lang="en-US" sz="1050" b="0" i="0" u="none" strike="noStrike" kern="1200">
                          <a:solidFill>
                            <a:schemeClr val="tx1"/>
                          </a:solidFill>
                          <a:effectLst/>
                          <a:latin typeface="+mj-lt"/>
                          <a:ea typeface="+mn-ea"/>
                          <a:cs typeface="+mn-cs"/>
                        </a:rPr>
                        <a:t>7/24/20</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5880" indent="0" algn="l" rtl="0" eaLnBrk="1" fontAlgn="ctr" latinLnBrk="0" hangingPunct="1">
                        <a:buNone/>
                      </a:pPr>
                      <a:r>
                        <a:rPr lang="en-US" sz="1050" b="0" i="0" u="none" strike="noStrike" kern="1200">
                          <a:solidFill>
                            <a:schemeClr val="tx1"/>
                          </a:solidFill>
                          <a:effectLst/>
                          <a:latin typeface="+mj-lt"/>
                          <a:ea typeface="+mn-ea"/>
                          <a:cs typeface="+mn-cs"/>
                        </a:rPr>
                        <a:t>1.   </a:t>
                      </a:r>
                      <a:r>
                        <a:rPr lang="en-US" sz="1050" b="0" i="0" u="none" strike="noStrike" kern="1200" noProof="0">
                          <a:effectLst/>
                        </a:rPr>
                        <a:t>Contact Center Experience Survey</a:t>
                      </a:r>
                      <a:endParaRPr lang="en-US"/>
                    </a:p>
                    <a:p>
                      <a:pPr marL="55880" lvl="0" indent="0" algn="l">
                        <a:buNone/>
                      </a:pPr>
                      <a:r>
                        <a:rPr lang="en-US" sz="1050" b="0" i="0" u="none" strike="noStrike" kern="1200">
                          <a:solidFill>
                            <a:schemeClr val="tx1"/>
                          </a:solidFill>
                          <a:effectLst/>
                          <a:latin typeface="+mj-lt"/>
                          <a:ea typeface="+mn-ea"/>
                          <a:cs typeface="+mn-cs"/>
                        </a:rPr>
                        <a:t>2.   Provider Survey</a:t>
                      </a:r>
                      <a:endParaRPr lang="en-US"/>
                    </a:p>
                  </a:txBody>
                  <a:tcPr marL="6286" marR="6286" marT="628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228600" indent="-173038" algn="l" defTabSz="457200" rtl="0" eaLnBrk="1" fontAlgn="ctr" latinLnBrk="0" hangingPunct="1">
                        <a:buAutoNum type="arabicParenBoth"/>
                      </a:pPr>
                      <a:endParaRPr kumimoji="0" lang="en-US" sz="1050" b="0" i="0" u="none" strike="noStrike" kern="1200" cap="none" spc="0" normalizeH="0" baseline="0">
                        <a:ln>
                          <a:noFill/>
                        </a:ln>
                        <a:solidFill>
                          <a:srgbClr val="000000"/>
                        </a:solidFill>
                        <a:effectLst/>
                        <a:uLnTx/>
                        <a:uFillTx/>
                        <a:latin typeface="+mn-lt"/>
                        <a:ea typeface="+mn-ea"/>
                        <a:cs typeface="+mn-cs"/>
                      </a:endParaRPr>
                    </a:p>
                  </a:txBody>
                  <a:tcPr marL="6286" marR="6286" marT="628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kumimoji="0" lang="en-US" sz="1050" b="0" i="0" u="none" strike="noStrike" kern="1200" cap="none" spc="0" normalizeH="0" baseline="0">
                          <a:ln>
                            <a:noFill/>
                          </a:ln>
                          <a:solidFill>
                            <a:srgbClr val="000000"/>
                          </a:solidFill>
                          <a:effectLst/>
                          <a:uLnTx/>
                          <a:uFillTx/>
                          <a:latin typeface="+mn-lt"/>
                          <a:ea typeface="+mn-ea"/>
                          <a:cs typeface="+mn-cs"/>
                        </a:rPr>
                        <a:t>External</a:t>
                      </a:r>
                    </a:p>
                  </a:txBody>
                  <a:tcPr marL="4835" marR="4835" marT="4835" marB="0" anchor="ctr">
                    <a:lnL w="12700" cap="flat" cmpd="sng" algn="ctr">
                      <a:solidFill>
                        <a:srgbClr val="A6A6A6"/>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rgbClr val="000000"/>
                          </a:solidFill>
                          <a:effectLst/>
                          <a:latin typeface="+mj-lt"/>
                        </a:rPr>
                        <a:t>Email</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rgbClr val="000000"/>
                          </a:solidFill>
                          <a:effectLst/>
                          <a:latin typeface="+mj-lt"/>
                        </a:rPr>
                        <a:t>Yes</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defTabSz="351678" rtl="0" eaLnBrk="1" fontAlgn="ctr" latinLnBrk="0" hangingPunct="1">
                        <a:buNone/>
                      </a:pPr>
                      <a:r>
                        <a:rPr lang="en-US" sz="1050" b="0" i="0" u="none" strike="noStrike" kern="1200">
                          <a:solidFill>
                            <a:schemeClr val="tx1"/>
                          </a:solidFill>
                          <a:effectLst/>
                          <a:latin typeface="+mn-lt"/>
                          <a:ea typeface="+mn-ea"/>
                          <a:cs typeface="+mn-cs"/>
                        </a:rPr>
                        <a:t>Twice a Week:</a:t>
                      </a:r>
                    </a:p>
                    <a:p>
                      <a:pPr marL="0" indent="0" algn="ctr" defTabSz="351678" rtl="0" eaLnBrk="1" fontAlgn="ctr" latinLnBrk="0" hangingPunct="1">
                        <a:buNone/>
                      </a:pPr>
                      <a:r>
                        <a:rPr lang="en-US" sz="1050" b="0" i="0" u="none" strike="noStrike" kern="1200">
                          <a:solidFill>
                            <a:schemeClr val="tx1"/>
                          </a:solidFill>
                          <a:effectLst/>
                          <a:latin typeface="+mn-lt"/>
                          <a:ea typeface="+mn-ea"/>
                          <a:cs typeface="+mn-cs"/>
                        </a:rPr>
                        <a:t>Tuesday and Friday</a:t>
                      </a:r>
                      <a:endParaRPr lang="en-US" sz="1050" b="0" i="0" u="none" strike="noStrike">
                        <a:solidFill>
                          <a:srgbClr val="000000"/>
                        </a:solidFill>
                        <a:effectLst/>
                        <a:latin typeface="+mj-lt"/>
                      </a:endParaRP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64846643"/>
                  </a:ext>
                </a:extLst>
              </a:tr>
              <a:tr h="33402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050" b="1" i="0" u="none" strike="noStrike" kern="1200">
                          <a:solidFill>
                            <a:schemeClr val="tx1"/>
                          </a:solidFill>
                          <a:effectLst/>
                          <a:latin typeface="+mn-lt"/>
                          <a:ea typeface="+mn-ea"/>
                          <a:cs typeface="+mn-cs"/>
                        </a:rPr>
                        <a:t>8. ECCC – Member Services</a:t>
                      </a:r>
                    </a:p>
                  </a:txBody>
                  <a:tcPr marL="6286" marR="6286" marT="6286"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050" b="0" i="0" u="none" strike="noStrike" kern="1200">
                          <a:solidFill>
                            <a:schemeClr val="tx1"/>
                          </a:solidFill>
                          <a:effectLst/>
                          <a:latin typeface="+mj-lt"/>
                          <a:ea typeface="+mn-ea"/>
                          <a:cs typeface="+mn-cs"/>
                        </a:rPr>
                        <a:t>9/22/20</a:t>
                      </a:r>
                    </a:p>
                  </a:txBody>
                  <a:tcPr marL="6286" marR="6286" marT="6286" marB="0" anchor="ctr">
                    <a:lnL w="12700" cap="flat" cmpd="sng" algn="ctr">
                      <a:solidFill>
                        <a:sysClr val="window" lastClr="FFFFFF">
                          <a:lumMod val="75000"/>
                        </a:sys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5880" indent="0" algn="l" rtl="0" eaLnBrk="1" fontAlgn="ctr" latinLnBrk="0" hangingPunct="1">
                        <a:buNone/>
                      </a:pPr>
                      <a:r>
                        <a:rPr lang="en-US" sz="1050" b="0" i="0" u="none" strike="noStrike" kern="1200">
                          <a:solidFill>
                            <a:schemeClr val="tx1"/>
                          </a:solidFill>
                          <a:effectLst/>
                          <a:latin typeface="+mj-lt"/>
                          <a:ea typeface="+mn-ea"/>
                          <a:cs typeface="+mn-cs"/>
                        </a:rPr>
                        <a:t>1.   Contact Center Experience Survey</a:t>
                      </a:r>
                    </a:p>
                  </a:txBody>
                  <a:tcPr marL="6286" marR="6286" marT="628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5245" indent="0" algn="l" rtl="0" eaLnBrk="1" fontAlgn="ctr" latinLnBrk="0" hangingPunct="1">
                        <a:buFont typeface="+mj-lt"/>
                        <a:buNone/>
                      </a:pPr>
                      <a:endParaRPr kumimoji="0" lang="en-US" sz="1050" b="0" i="0" u="none" strike="noStrike" kern="1200" cap="none" spc="0" normalizeH="0" baseline="0">
                        <a:ln>
                          <a:noFill/>
                        </a:ln>
                        <a:solidFill>
                          <a:srgbClr val="000000"/>
                        </a:solidFill>
                        <a:effectLst/>
                        <a:uLnTx/>
                        <a:uFillTx/>
                        <a:latin typeface="+mn-lt"/>
                        <a:ea typeface="+mn-ea"/>
                        <a:cs typeface="+mn-cs"/>
                      </a:endParaRPr>
                    </a:p>
                  </a:txBody>
                  <a:tcPr marL="6286" marR="6286" marT="6286"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kumimoji="0" lang="en-US" sz="1050" b="0" i="0" u="none" strike="noStrike" kern="1200" cap="none" spc="0" normalizeH="0" baseline="0">
                          <a:ln>
                            <a:noFill/>
                          </a:ln>
                          <a:solidFill>
                            <a:srgbClr val="000000"/>
                          </a:solidFill>
                          <a:effectLst/>
                          <a:uLnTx/>
                          <a:uFillTx/>
                          <a:latin typeface="+mn-lt"/>
                          <a:ea typeface="+mn-ea"/>
                          <a:cs typeface="+mn-cs"/>
                        </a:rPr>
                        <a:t>External</a:t>
                      </a:r>
                    </a:p>
                  </a:txBody>
                  <a:tcPr marL="4835" marR="4835" marT="4835" marB="0" anchor="ctr">
                    <a:lnL w="12700" cap="flat" cmpd="sng" algn="ctr">
                      <a:solidFill>
                        <a:srgbClr val="A6A6A6"/>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rgbClr val="000000"/>
                          </a:solidFill>
                          <a:effectLst/>
                          <a:latin typeface="+mj-lt"/>
                        </a:rPr>
                        <a:t>Email</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rgbClr val="000000"/>
                          </a:solidFill>
                          <a:effectLst/>
                          <a:latin typeface="+mj-lt"/>
                        </a:rPr>
                        <a:t>No</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fontAlgn="ctr">
                        <a:buNone/>
                      </a:pPr>
                      <a:r>
                        <a:rPr lang="en-US" sz="1050" b="0" i="0" u="none" strike="noStrike">
                          <a:solidFill>
                            <a:srgbClr val="000000"/>
                          </a:solidFill>
                          <a:effectLst/>
                          <a:latin typeface="+mj-lt"/>
                        </a:rPr>
                        <a:t>Weekly:</a:t>
                      </a:r>
                    </a:p>
                    <a:p>
                      <a:pPr marL="0" indent="0" algn="ctr" fontAlgn="ctr">
                        <a:buNone/>
                      </a:pPr>
                      <a:r>
                        <a:rPr lang="en-US" sz="1050" b="0" i="0" u="none" strike="noStrike">
                          <a:solidFill>
                            <a:srgbClr val="000000"/>
                          </a:solidFill>
                          <a:effectLst/>
                          <a:latin typeface="+mj-lt"/>
                        </a:rPr>
                        <a:t>Tuesday</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40628061"/>
                  </a:ext>
                </a:extLst>
              </a:tr>
              <a:tr h="661613">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050" b="1" i="0" u="none" strike="noStrike" kern="1200">
                          <a:solidFill>
                            <a:schemeClr val="tx1"/>
                          </a:solidFill>
                          <a:effectLst/>
                          <a:latin typeface="+mn-lt"/>
                          <a:ea typeface="+mn-ea"/>
                          <a:cs typeface="+mn-cs"/>
                        </a:rPr>
                        <a:t>9. Office of Community Care</a:t>
                      </a:r>
                    </a:p>
                  </a:txBody>
                  <a:tcPr marL="6286" marR="6286" marT="6286"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50" b="0" i="0" u="none" strike="noStrike" kern="1200">
                          <a:solidFill>
                            <a:schemeClr val="tx1"/>
                          </a:solidFill>
                          <a:effectLst/>
                          <a:latin typeface="+mj-lt"/>
                          <a:ea typeface="+mn-ea"/>
                          <a:cs typeface="+mn-cs"/>
                        </a:rPr>
                        <a:t>9/8/20</a:t>
                      </a:r>
                    </a:p>
                  </a:txBody>
                  <a:tcPr marL="6286" marR="6286" marT="6286" marB="0" anchor="ctr">
                    <a:lnL w="12700" cap="flat" cmpd="sng" algn="ctr">
                      <a:solidFill>
                        <a:sysClr val="window" lastClr="FFFFFF">
                          <a:lumMod val="75000"/>
                        </a:sys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5880" indent="0" algn="l" rtl="0" eaLnBrk="1" fontAlgn="ctr" latinLnBrk="0" hangingPunct="1">
                        <a:buNone/>
                      </a:pPr>
                      <a:r>
                        <a:rPr lang="en-US" sz="1050" b="0" i="0" u="none" strike="noStrike" kern="1200">
                          <a:solidFill>
                            <a:schemeClr val="tx1"/>
                          </a:solidFill>
                          <a:effectLst/>
                          <a:latin typeface="+mj-lt"/>
                          <a:ea typeface="+mn-ea"/>
                          <a:cs typeface="+mn-cs"/>
                        </a:rPr>
                        <a:t>1.   Choosing VA CC</a:t>
                      </a:r>
                    </a:p>
                    <a:p>
                      <a:pPr marL="55880" indent="0" algn="l" rtl="0" eaLnBrk="1" fontAlgn="ctr" latinLnBrk="0" hangingPunct="1">
                        <a:buNone/>
                      </a:pPr>
                      <a:r>
                        <a:rPr lang="en-US" sz="1050" b="0" i="0" u="none" strike="noStrike" kern="1200">
                          <a:solidFill>
                            <a:schemeClr val="tx1"/>
                          </a:solidFill>
                          <a:effectLst/>
                          <a:latin typeface="+mj-lt"/>
                          <a:ea typeface="+mn-ea"/>
                          <a:cs typeface="+mn-cs"/>
                        </a:rPr>
                        <a:t>2.   Scheduling VA CC</a:t>
                      </a:r>
                    </a:p>
                    <a:p>
                      <a:pPr marL="55880" indent="0" algn="l" rtl="0" eaLnBrk="1" fontAlgn="ctr" latinLnBrk="0" hangingPunct="1">
                        <a:buNone/>
                      </a:pPr>
                      <a:r>
                        <a:rPr lang="en-US" sz="1050" b="0" i="0" u="none" strike="noStrike" kern="1200">
                          <a:solidFill>
                            <a:schemeClr val="tx1"/>
                          </a:solidFill>
                          <a:effectLst/>
                          <a:latin typeface="+mj-lt"/>
                          <a:ea typeface="+mn-ea"/>
                          <a:cs typeface="+mn-cs"/>
                        </a:rPr>
                        <a:t>3.   Attending VA CC</a:t>
                      </a:r>
                    </a:p>
                    <a:p>
                      <a:pPr marL="55880" indent="0" algn="l" rtl="0" eaLnBrk="1" fontAlgn="ctr" latinLnBrk="0" hangingPunct="1">
                        <a:buNone/>
                      </a:pPr>
                      <a:r>
                        <a:rPr lang="en-US" sz="1050" b="0" i="0" u="none" strike="noStrike" kern="1200">
                          <a:solidFill>
                            <a:schemeClr val="tx1"/>
                          </a:solidFill>
                          <a:effectLst/>
                          <a:latin typeface="+mj-lt"/>
                          <a:ea typeface="+mn-ea"/>
                          <a:cs typeface="+mn-cs"/>
                        </a:rPr>
                        <a:t>4.   Prescription VA CC</a:t>
                      </a:r>
                    </a:p>
                  </a:txBody>
                  <a:tcPr marL="6286" marR="6286" marT="6286"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5245" indent="0" algn="l" rtl="0" eaLnBrk="1" fontAlgn="ctr" latinLnBrk="0" hangingPunct="1">
                        <a:buNone/>
                      </a:pPr>
                      <a:r>
                        <a:rPr lang="en-US" sz="1050" b="0" i="0" u="none" strike="noStrike" kern="1200">
                          <a:solidFill>
                            <a:schemeClr val="tx1"/>
                          </a:solidFill>
                          <a:effectLst/>
                          <a:latin typeface="+mj-lt"/>
                          <a:ea typeface="+mn-ea"/>
                          <a:cs typeface="+mn-cs"/>
                        </a:rPr>
                        <a:t>5.   Financial Responsibility VA CC</a:t>
                      </a:r>
                    </a:p>
                    <a:p>
                      <a:pPr marL="55245" indent="0" algn="l" rtl="0" eaLnBrk="1" fontAlgn="ctr" latinLnBrk="0" hangingPunct="1">
                        <a:buNone/>
                      </a:pPr>
                      <a:r>
                        <a:rPr lang="en-US" sz="1050" b="0" i="0" u="none" strike="noStrike" kern="1200">
                          <a:solidFill>
                            <a:schemeClr val="tx1"/>
                          </a:solidFill>
                          <a:effectLst/>
                          <a:latin typeface="+mj-lt"/>
                          <a:ea typeface="+mn-ea"/>
                          <a:cs typeface="+mn-cs"/>
                        </a:rPr>
                        <a:t>6.   Billing Questions VA CC</a:t>
                      </a:r>
                    </a:p>
                    <a:p>
                      <a:pPr marL="55245" indent="0" algn="l" rtl="0" eaLnBrk="1" fontAlgn="ctr" latinLnBrk="0" hangingPunct="1">
                        <a:buNone/>
                      </a:pPr>
                      <a:r>
                        <a:rPr lang="en-US" sz="1050" b="0" i="0" u="none" strike="noStrike" kern="1200">
                          <a:solidFill>
                            <a:schemeClr val="tx1"/>
                          </a:solidFill>
                          <a:effectLst/>
                          <a:latin typeface="+mj-lt"/>
                          <a:ea typeface="+mn-ea"/>
                          <a:cs typeface="+mn-cs"/>
                        </a:rPr>
                        <a:t>7.   Community Emergency Care (launched 8/24/21)</a:t>
                      </a:r>
                    </a:p>
                  </a:txBody>
                  <a:tcPr marL="9144" marR="9144" marT="9144"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defTabSz="351678" rtl="0" eaLnBrk="1" fontAlgn="ctr" latinLnBrk="0" hangingPunct="1">
                        <a:buNone/>
                      </a:pPr>
                      <a:r>
                        <a:rPr lang="en-US" sz="1050" b="0" i="0" u="none" strike="noStrike" kern="1200">
                          <a:solidFill>
                            <a:srgbClr val="000000"/>
                          </a:solidFill>
                          <a:effectLst/>
                          <a:latin typeface="+mj-lt"/>
                          <a:ea typeface="+mn-ea"/>
                          <a:cs typeface="+mn-cs"/>
                        </a:rPr>
                        <a:t>External</a:t>
                      </a:r>
                    </a:p>
                  </a:txBody>
                  <a:tcPr marL="4835" marR="4835" marT="4835" marB="0" anchor="ctr">
                    <a:lnL w="12700" cap="flat" cmpd="sng" algn="ctr">
                      <a:solidFill>
                        <a:srgbClr val="A6A6A6"/>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ctr" defTabSz="351678" rtl="0" eaLnBrk="1" fontAlgn="ctr" latinLnBrk="0" hangingPunct="1">
                        <a:buNone/>
                      </a:pPr>
                      <a:r>
                        <a:rPr lang="en-US" sz="1050" b="0" i="0" u="none" strike="noStrike" kern="1200">
                          <a:solidFill>
                            <a:srgbClr val="000000"/>
                          </a:solidFill>
                          <a:effectLst/>
                          <a:latin typeface="+mj-lt"/>
                          <a:ea typeface="+mn-ea"/>
                          <a:cs typeface="+mn-cs"/>
                        </a:rPr>
                        <a:t>Email</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050" b="0" i="0" u="none" strike="noStrike" kern="1200">
                          <a:solidFill>
                            <a:schemeClr val="tx1"/>
                          </a:solidFill>
                          <a:effectLst/>
                          <a:latin typeface="+mj-lt"/>
                          <a:ea typeface="+mn-ea"/>
                          <a:cs typeface="+mn-cs"/>
                        </a:rPr>
                        <a:t>No</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050" b="0" i="0" u="none" strike="noStrike" kern="1200" dirty="0">
                          <a:solidFill>
                            <a:schemeClr val="tx1"/>
                          </a:solidFill>
                          <a:effectLst/>
                          <a:latin typeface="+mj-lt"/>
                          <a:ea typeface="+mn-ea"/>
                          <a:cs typeface="+mn-cs"/>
                        </a:rPr>
                        <a:t>Twice a Week:</a:t>
                      </a:r>
                    </a:p>
                    <a:p>
                      <a:pPr algn="ctr"/>
                      <a:r>
                        <a:rPr lang="en-US" sz="1050" b="0" i="0" u="none" strike="noStrike" kern="1200" dirty="0">
                          <a:solidFill>
                            <a:schemeClr val="tx1"/>
                          </a:solidFill>
                          <a:effectLst/>
                          <a:latin typeface="+mj-lt"/>
                          <a:ea typeface="+mn-ea"/>
                          <a:cs typeface="+mn-cs"/>
                        </a:rPr>
                        <a:t>Tuesday and Friday</a:t>
                      </a:r>
                    </a:p>
                  </a:txBody>
                  <a:tcPr marL="4835" marR="4835" marT="4835"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85192736"/>
                  </a:ext>
                </a:extLst>
              </a:tr>
            </a:tbl>
          </a:graphicData>
        </a:graphic>
      </p:graphicFrame>
    </p:spTree>
    <p:extLst>
      <p:ext uri="{BB962C8B-B14F-4D97-AF65-F5344CB8AC3E}">
        <p14:creationId xmlns:p14="http://schemas.microsoft.com/office/powerpoint/2010/main" val="81537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CD9149E-D0D5-9A4A-BB23-D49EA322DFBF}"/>
              </a:ext>
            </a:extLst>
          </p:cNvPr>
          <p:cNvSpPr>
            <a:spLocks noGrp="1"/>
          </p:cNvSpPr>
          <p:nvPr>
            <p:ph type="pic" idx="1"/>
          </p:nvPr>
        </p:nvSpPr>
        <p:spPr/>
      </p:sp>
      <p:sp>
        <p:nvSpPr>
          <p:cNvPr id="3" name="Text Placeholder 2">
            <a:extLst>
              <a:ext uri="{FF2B5EF4-FFF2-40B4-BE49-F238E27FC236}">
                <a16:creationId xmlns:a16="http://schemas.microsoft.com/office/drawing/2014/main" id="{3BF9EACA-1B87-A84E-AFB7-2F4C6EB0BA3A}"/>
              </a:ext>
            </a:extLst>
          </p:cNvPr>
          <p:cNvSpPr>
            <a:spLocks noGrp="1"/>
          </p:cNvSpPr>
          <p:nvPr>
            <p:ph type="body" sz="half" idx="2"/>
          </p:nvPr>
        </p:nvSpPr>
        <p:spPr/>
        <p:txBody>
          <a:bodyPr/>
          <a:lstStyle/>
          <a:p>
            <a:pPr>
              <a:spcBef>
                <a:spcPts val="0"/>
              </a:spcBef>
            </a:pPr>
            <a:r>
              <a:rPr lang="en-US" dirty="0"/>
              <a:t>This box should be used for call-out text or quotations. Text in this box is relevant to the bullet points on the right or overall topic of the slide, but needs to be set off, apart from the regular content of the slide. The text is 14 point. </a:t>
            </a:r>
          </a:p>
          <a:p>
            <a:endParaRPr lang="en-US" dirty="0"/>
          </a:p>
        </p:txBody>
      </p:sp>
      <p:sp>
        <p:nvSpPr>
          <p:cNvPr id="5" name="Title 4">
            <a:extLst>
              <a:ext uri="{FF2B5EF4-FFF2-40B4-BE49-F238E27FC236}">
                <a16:creationId xmlns:a16="http://schemas.microsoft.com/office/drawing/2014/main" id="{E8B7E319-3804-EE47-B6E7-F293F0DC76C4}"/>
              </a:ext>
            </a:extLst>
          </p:cNvPr>
          <p:cNvSpPr>
            <a:spLocks noGrp="1"/>
          </p:cNvSpPr>
          <p:nvPr>
            <p:ph type="title"/>
          </p:nvPr>
        </p:nvSpPr>
        <p:spPr/>
        <p:txBody>
          <a:bodyPr/>
          <a:lstStyle/>
          <a:p>
            <a:r>
              <a:rPr lang="en-US" sz="4400" b="1" dirty="0"/>
              <a:t>Available VHA Surveys</a:t>
            </a:r>
          </a:p>
        </p:txBody>
      </p:sp>
      <p:graphicFrame>
        <p:nvGraphicFramePr>
          <p:cNvPr id="7" name="Table 6">
            <a:extLst>
              <a:ext uri="{FF2B5EF4-FFF2-40B4-BE49-F238E27FC236}">
                <a16:creationId xmlns:a16="http://schemas.microsoft.com/office/drawing/2014/main" id="{A85BE874-F019-4317-94FB-E1A81046A885}"/>
              </a:ext>
            </a:extLst>
          </p:cNvPr>
          <p:cNvGraphicFramePr>
            <a:graphicFrameLocks noGrp="1"/>
          </p:cNvGraphicFramePr>
          <p:nvPr>
            <p:extLst>
              <p:ext uri="{D42A27DB-BD31-4B8C-83A1-F6EECF244321}">
                <p14:modId xmlns:p14="http://schemas.microsoft.com/office/powerpoint/2010/main" val="1886601976"/>
              </p:ext>
            </p:extLst>
          </p:nvPr>
        </p:nvGraphicFramePr>
        <p:xfrm>
          <a:off x="0" y="1084521"/>
          <a:ext cx="12192000" cy="5234395"/>
        </p:xfrm>
        <a:graphic>
          <a:graphicData uri="http://schemas.openxmlformats.org/drawingml/2006/table">
            <a:tbl>
              <a:tblPr>
                <a:tableStyleId>{5C22544A-7EE6-4342-B048-85BDC9FD1C3A}</a:tableStyleId>
              </a:tblPr>
              <a:tblGrid>
                <a:gridCol w="1402873">
                  <a:extLst>
                    <a:ext uri="{9D8B030D-6E8A-4147-A177-3AD203B41FA5}">
                      <a16:colId xmlns:a16="http://schemas.microsoft.com/office/drawing/2014/main" val="2219978870"/>
                    </a:ext>
                  </a:extLst>
                </a:gridCol>
                <a:gridCol w="848748">
                  <a:extLst>
                    <a:ext uri="{9D8B030D-6E8A-4147-A177-3AD203B41FA5}">
                      <a16:colId xmlns:a16="http://schemas.microsoft.com/office/drawing/2014/main" val="1397405599"/>
                    </a:ext>
                  </a:extLst>
                </a:gridCol>
                <a:gridCol w="2683951">
                  <a:extLst>
                    <a:ext uri="{9D8B030D-6E8A-4147-A177-3AD203B41FA5}">
                      <a16:colId xmlns:a16="http://schemas.microsoft.com/office/drawing/2014/main" val="1956274622"/>
                    </a:ext>
                  </a:extLst>
                </a:gridCol>
                <a:gridCol w="3288053">
                  <a:extLst>
                    <a:ext uri="{9D8B030D-6E8A-4147-A177-3AD203B41FA5}">
                      <a16:colId xmlns:a16="http://schemas.microsoft.com/office/drawing/2014/main" val="3051351828"/>
                    </a:ext>
                  </a:extLst>
                </a:gridCol>
                <a:gridCol w="1004047">
                  <a:extLst>
                    <a:ext uri="{9D8B030D-6E8A-4147-A177-3AD203B41FA5}">
                      <a16:colId xmlns:a16="http://schemas.microsoft.com/office/drawing/2014/main" val="2664965881"/>
                    </a:ext>
                  </a:extLst>
                </a:gridCol>
                <a:gridCol w="836706">
                  <a:extLst>
                    <a:ext uri="{9D8B030D-6E8A-4147-A177-3AD203B41FA5}">
                      <a16:colId xmlns:a16="http://schemas.microsoft.com/office/drawing/2014/main" val="2145949070"/>
                    </a:ext>
                  </a:extLst>
                </a:gridCol>
                <a:gridCol w="812799">
                  <a:extLst>
                    <a:ext uri="{9D8B030D-6E8A-4147-A177-3AD203B41FA5}">
                      <a16:colId xmlns:a16="http://schemas.microsoft.com/office/drawing/2014/main" val="2813539903"/>
                    </a:ext>
                  </a:extLst>
                </a:gridCol>
                <a:gridCol w="1314823">
                  <a:extLst>
                    <a:ext uri="{9D8B030D-6E8A-4147-A177-3AD203B41FA5}">
                      <a16:colId xmlns:a16="http://schemas.microsoft.com/office/drawing/2014/main" val="998820365"/>
                    </a:ext>
                  </a:extLst>
                </a:gridCol>
              </a:tblGrid>
              <a:tr h="365444">
                <a:tc>
                  <a:txBody>
                    <a:bodyPr/>
                    <a:lstStyle/>
                    <a:p>
                      <a:pPr algn="ctr" fontAlgn="b"/>
                      <a:r>
                        <a:rPr lang="en-US" sz="1050" b="1" i="0" u="none" strike="noStrike">
                          <a:solidFill>
                            <a:schemeClr val="tx1"/>
                          </a:solidFill>
                          <a:effectLst/>
                          <a:latin typeface="+mj-lt"/>
                        </a:rPr>
                        <a:t>Line of Business</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n-US" sz="1050" b="1" u="none" strike="noStrike">
                          <a:solidFill>
                            <a:schemeClr val="tx1"/>
                          </a:solidFill>
                          <a:effectLst/>
                          <a:latin typeface="+mj-lt"/>
                        </a:rPr>
                        <a:t>Launch Date</a:t>
                      </a:r>
                      <a:endParaRPr lang="en-US" sz="1050" b="1" i="0" u="none" strike="noStrike">
                        <a:solidFill>
                          <a:schemeClr val="tx1"/>
                        </a:solidFill>
                        <a:effectLst/>
                        <a:latin typeface="+mj-lt"/>
                      </a:endParaRP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gridSpan="2">
                  <a:txBody>
                    <a:bodyPr/>
                    <a:lstStyle/>
                    <a:p>
                      <a:pPr algn="ctr" fontAlgn="b"/>
                      <a:r>
                        <a:rPr lang="en-US" sz="1050" b="1" i="0" u="none" strike="noStrike">
                          <a:solidFill>
                            <a:schemeClr val="tx1"/>
                          </a:solidFill>
                          <a:effectLst/>
                          <a:latin typeface="+mj-lt"/>
                        </a:rPr>
                        <a:t>Survey Names</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hMerge="1">
                  <a:txBody>
                    <a:bodyPr/>
                    <a:lstStyle/>
                    <a:p>
                      <a:endParaRPr lang="en-US"/>
                    </a:p>
                  </a:txBody>
                  <a:tcPr/>
                </a:tc>
                <a:tc>
                  <a:txBody>
                    <a:bodyPr/>
                    <a:lstStyle/>
                    <a:p>
                      <a:pPr algn="ctr" fontAlgn="b"/>
                      <a:r>
                        <a:rPr lang="en-US" sz="1050" b="1" i="0" u="none" strike="noStrike">
                          <a:solidFill>
                            <a:schemeClr val="tx1"/>
                          </a:solidFill>
                          <a:effectLst/>
                          <a:latin typeface="+mj-lt"/>
                        </a:rPr>
                        <a:t>Internal or External</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n-US" sz="1050" b="1" i="0" u="none" strike="noStrike">
                          <a:solidFill>
                            <a:schemeClr val="tx1"/>
                          </a:solidFill>
                          <a:effectLst/>
                          <a:latin typeface="+mj-lt"/>
                        </a:rPr>
                        <a:t>Survey Format</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n-US" sz="1050" b="1" i="0" u="none" strike="noStrike">
                          <a:solidFill>
                            <a:schemeClr val="tx1"/>
                          </a:solidFill>
                          <a:effectLst/>
                          <a:latin typeface="+mj-lt"/>
                        </a:rPr>
                        <a:t>Free-Text</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n-US" sz="1050" b="1" i="0" u="none" strike="noStrike">
                          <a:solidFill>
                            <a:schemeClr val="tx1"/>
                          </a:solidFill>
                          <a:effectLst/>
                          <a:latin typeface="+mj-lt"/>
                        </a:rPr>
                        <a:t>Survey Frequency</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2822928"/>
                  </a:ext>
                </a:extLst>
              </a:tr>
              <a:tr h="547079">
                <a:tc>
                  <a:txBody>
                    <a:bodyPr/>
                    <a:lstStyle/>
                    <a:p>
                      <a:pPr algn="ctr"/>
                      <a:r>
                        <a:rPr lang="en-US" sz="1050" b="1" i="0" u="none" strike="noStrike" kern="1200">
                          <a:solidFill>
                            <a:schemeClr val="tx1"/>
                          </a:solidFill>
                          <a:effectLst/>
                          <a:latin typeface="+mn-lt"/>
                          <a:ea typeface="+mn-ea"/>
                          <a:cs typeface="+mn-cs"/>
                        </a:rPr>
                        <a:t>10. Same Day Service Survey</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50" b="0" i="0" u="none" strike="noStrike" kern="1200">
                          <a:solidFill>
                            <a:schemeClr val="tx1"/>
                          </a:solidFill>
                          <a:effectLst/>
                          <a:latin typeface="+mj-lt"/>
                          <a:ea typeface="+mn-ea"/>
                          <a:cs typeface="+mn-cs"/>
                        </a:rPr>
                        <a:t>9/25/20</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5880" indent="0" algn="l" rtl="0" eaLnBrk="1" fontAlgn="ctr" latinLnBrk="0" hangingPunct="1">
                        <a:buNone/>
                      </a:pPr>
                      <a:r>
                        <a:rPr lang="en-US" sz="1050" b="0" i="0" u="none" strike="noStrike" kern="1200">
                          <a:solidFill>
                            <a:schemeClr val="tx1"/>
                          </a:solidFill>
                          <a:effectLst/>
                          <a:latin typeface="+mj-lt"/>
                          <a:ea typeface="+mn-ea"/>
                          <a:cs typeface="+mn-cs"/>
                        </a:rPr>
                        <a:t>1.   Phone or Online Request</a:t>
                      </a:r>
                    </a:p>
                    <a:p>
                      <a:pPr marL="55880" indent="0" algn="l" rtl="0" eaLnBrk="1" fontAlgn="ctr" latinLnBrk="0" hangingPunct="1">
                        <a:buNone/>
                      </a:pPr>
                      <a:r>
                        <a:rPr lang="en-US" sz="1050" b="0" i="0" u="none" strike="noStrike" kern="1200">
                          <a:solidFill>
                            <a:schemeClr val="tx1"/>
                          </a:solidFill>
                          <a:effectLst/>
                          <a:latin typeface="+mj-lt"/>
                          <a:ea typeface="+mn-ea"/>
                          <a:cs typeface="+mn-cs"/>
                        </a:rPr>
                        <a:t>2.   In-Person Request</a:t>
                      </a:r>
                    </a:p>
                    <a:p>
                      <a:pPr marL="55880" indent="0" algn="l" rtl="0" eaLnBrk="1" fontAlgn="ctr" latinLnBrk="0" hangingPunct="1">
                        <a:buNone/>
                      </a:pPr>
                      <a:r>
                        <a:rPr lang="en-US" sz="1050" b="0" i="0" u="none" strike="noStrike" kern="1200">
                          <a:solidFill>
                            <a:schemeClr val="tx1"/>
                          </a:solidFill>
                          <a:effectLst/>
                          <a:latin typeface="+mj-lt"/>
                          <a:ea typeface="+mn-ea"/>
                          <a:cs typeface="+mn-cs"/>
                        </a:rPr>
                        <a:t>3.   Provider Initiated</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marL="9144" marR="9144" marT="9144"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351678" rtl="0" eaLnBrk="1" fontAlgn="ctr" latinLnBrk="0" hangingPunct="1">
                        <a:buNone/>
                      </a:pPr>
                      <a:r>
                        <a:rPr lang="en-US" sz="1050" b="0" i="0" u="none" strike="noStrike" kern="1200">
                          <a:solidFill>
                            <a:srgbClr val="000000"/>
                          </a:solidFill>
                          <a:effectLst/>
                          <a:latin typeface="+mj-lt"/>
                          <a:ea typeface="+mn-ea"/>
                          <a:cs typeface="+mn-cs"/>
                        </a:rPr>
                        <a:t>External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351678" rtl="0" eaLnBrk="1" fontAlgn="ctr" latinLnBrk="0" hangingPunct="1">
                        <a:buNone/>
                      </a:pPr>
                      <a:r>
                        <a:rPr lang="en-US" sz="1050" b="0" i="0" u="none" strike="noStrike" kern="1200">
                          <a:solidFill>
                            <a:srgbClr val="000000"/>
                          </a:solidFill>
                          <a:effectLst/>
                          <a:latin typeface="+mj-lt"/>
                          <a:ea typeface="+mn-ea"/>
                          <a:cs typeface="+mn-cs"/>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i="0" u="none" strike="noStrike" kern="1200">
                          <a:solidFill>
                            <a:schemeClr val="tx1"/>
                          </a:solidFill>
                          <a:effectLst/>
                          <a:latin typeface="+mj-lt"/>
                          <a:ea typeface="+mn-ea"/>
                          <a:cs typeface="+mn-cs"/>
                        </a:rPr>
                        <a:t>No</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i="0" u="none" strike="noStrike" kern="1200">
                          <a:solidFill>
                            <a:schemeClr val="tx1"/>
                          </a:solidFill>
                          <a:effectLst/>
                          <a:latin typeface="+mj-lt"/>
                          <a:ea typeface="+mn-ea"/>
                          <a:cs typeface="+mn-cs"/>
                        </a:rPr>
                        <a:t>Weekly:</a:t>
                      </a:r>
                    </a:p>
                    <a:p>
                      <a:pPr algn="ctr"/>
                      <a:r>
                        <a:rPr lang="en-US" sz="1050" b="0" i="0" u="none" strike="noStrike" kern="1200">
                          <a:solidFill>
                            <a:schemeClr val="tx1"/>
                          </a:solidFill>
                          <a:effectLst/>
                          <a:latin typeface="+mj-lt"/>
                          <a:ea typeface="+mn-ea"/>
                          <a:cs typeface="+mn-cs"/>
                        </a:rPr>
                        <a:t>Friday</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9273978"/>
                  </a:ext>
                </a:extLst>
              </a:tr>
              <a:tr h="367077">
                <a:tc>
                  <a:txBody>
                    <a:bodyPr/>
                    <a:lstStyle/>
                    <a:p>
                      <a:pPr algn="ctr"/>
                      <a:r>
                        <a:rPr lang="en-US" sz="1050" b="1" i="0" u="none" strike="noStrike" kern="1200">
                          <a:solidFill>
                            <a:schemeClr val="tx1"/>
                          </a:solidFill>
                          <a:effectLst/>
                          <a:latin typeface="+mn-lt"/>
                          <a:ea typeface="+mn-ea"/>
                          <a:cs typeface="+mn-cs"/>
                        </a:rPr>
                        <a:t>11. ECCC – Office of Community Care</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i="0" u="none" strike="noStrike" kern="1200">
                          <a:solidFill>
                            <a:schemeClr val="tx1"/>
                          </a:solidFill>
                          <a:effectLst/>
                          <a:latin typeface="+mj-lt"/>
                          <a:ea typeface="+mn-ea"/>
                          <a:cs typeface="+mn-cs"/>
                        </a:rPr>
                        <a:t>12/15/20</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5880" indent="0" algn="l" rtl="0" eaLnBrk="1" fontAlgn="ctr" latinLnBrk="0" hangingPunct="1">
                        <a:buNone/>
                      </a:pPr>
                      <a:r>
                        <a:rPr lang="en-US" sz="1050" b="0" i="0" u="none" strike="noStrike" kern="1200">
                          <a:solidFill>
                            <a:schemeClr val="tx1"/>
                          </a:solidFill>
                          <a:effectLst/>
                          <a:latin typeface="+mj-lt"/>
                          <a:ea typeface="+mn-ea"/>
                          <a:cs typeface="+mn-cs"/>
                        </a:rPr>
                        <a:t>1.   Community Care Contact Center (C4)</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5562" indent="0" algn="l" defTabSz="457200" rtl="0" eaLnBrk="1" fontAlgn="ctr" latinLnBrk="0" hangingPunct="1">
                        <a:buNone/>
                      </a:pPr>
                      <a:endParaRPr kumimoji="0" lang="en-US" sz="1050" b="0" i="0" u="none" strike="noStrike" kern="1200" cap="none" spc="0" normalizeH="0" baseline="0">
                        <a:ln>
                          <a:noFill/>
                        </a:ln>
                        <a:solidFill>
                          <a:srgbClr val="000000"/>
                        </a:solidFill>
                        <a:effectLst/>
                        <a:uLnTx/>
                        <a:uFillTx/>
                        <a:latin typeface="+mn-lt"/>
                        <a:ea typeface="+mn-ea"/>
                        <a:cs typeface="+mn-cs"/>
                      </a:endParaRPr>
                    </a:p>
                  </a:txBody>
                  <a:tcPr marL="6286" marR="6286" marT="6286" marB="0">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kumimoji="0" lang="en-US" sz="1050" b="0" i="0" u="none" strike="noStrike" kern="1200" cap="none" spc="0" normalizeH="0" baseline="0">
                          <a:ln>
                            <a:noFill/>
                          </a:ln>
                          <a:solidFill>
                            <a:srgbClr val="000000"/>
                          </a:solidFill>
                          <a:effectLst/>
                          <a:uLnTx/>
                          <a:uFillTx/>
                          <a:latin typeface="+mn-lt"/>
                          <a:ea typeface="+mn-ea"/>
                          <a:cs typeface="+mn-cs"/>
                        </a:rPr>
                        <a:t>External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No</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kern="1200">
                          <a:solidFill>
                            <a:srgbClr val="000000"/>
                          </a:solidFill>
                          <a:effectLst/>
                          <a:latin typeface="+mn-lt"/>
                          <a:ea typeface="+mn-ea"/>
                          <a:cs typeface="+mn-cs"/>
                        </a:rPr>
                        <a:t>Weekly:</a:t>
                      </a:r>
                    </a:p>
                    <a:p>
                      <a:pPr marL="0" indent="0" algn="ctr" fontAlgn="ctr">
                        <a:buNone/>
                      </a:pPr>
                      <a:r>
                        <a:rPr lang="en-US" sz="1050" b="0" i="0" u="none" strike="noStrike" kern="1200">
                          <a:solidFill>
                            <a:srgbClr val="000000"/>
                          </a:solidFill>
                          <a:effectLst/>
                          <a:latin typeface="+mn-lt"/>
                          <a:ea typeface="+mn-ea"/>
                          <a:cs typeface="+mn-cs"/>
                        </a:rPr>
                        <a:t>Tuesday</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0967160"/>
                  </a:ext>
                </a:extLst>
              </a:tr>
              <a:tr h="642867">
                <a:tc>
                  <a:txBody>
                    <a:bodyPr/>
                    <a:lstStyle/>
                    <a:p>
                      <a:pPr algn="ctr" fontAlgn="b"/>
                      <a:r>
                        <a:rPr lang="en-US" sz="1050" b="1" i="0" u="none" strike="noStrike">
                          <a:solidFill>
                            <a:schemeClr val="tx1"/>
                          </a:solidFill>
                          <a:effectLst/>
                          <a:latin typeface="+mn-lt"/>
                        </a:rPr>
                        <a:t>12. COVID-19</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50" b="0" i="0" u="none" strike="noStrike">
                          <a:solidFill>
                            <a:schemeClr val="tx1"/>
                          </a:solidFill>
                          <a:effectLst/>
                          <a:latin typeface="+mj-lt"/>
                        </a:rPr>
                        <a:t>7/10/20</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rtl="0" eaLnBrk="1" fontAlgn="ctr" latinLnBrk="0" hangingPunct="1"/>
                      <a:r>
                        <a:rPr lang="en-US" sz="1050" b="0" i="0" u="none" strike="noStrike" kern="1200">
                          <a:solidFill>
                            <a:schemeClr val="tx1"/>
                          </a:solidFill>
                          <a:effectLst/>
                          <a:latin typeface="+mj-lt"/>
                          <a:ea typeface="+mn-ea"/>
                          <a:cs typeface="+mn-cs"/>
                        </a:rPr>
                        <a:t>1.   General COVID-19 Survey</a:t>
                      </a:r>
                    </a:p>
                    <a:p>
                      <a:pPr marL="0" algn="l" rtl="0" eaLnBrk="1" fontAlgn="ctr" latinLnBrk="0" hangingPunct="1"/>
                      <a:r>
                        <a:rPr lang="en-US" sz="1050" b="0" i="0" u="none" strike="noStrike" kern="1200">
                          <a:solidFill>
                            <a:schemeClr val="tx1"/>
                          </a:solidFill>
                          <a:effectLst/>
                          <a:latin typeface="+mj-lt"/>
                          <a:ea typeface="+mn-ea"/>
                          <a:cs typeface="+mn-cs"/>
                        </a:rPr>
                        <a:t>2.   Post In-Person COVID-19 Survey</a:t>
                      </a:r>
                    </a:p>
                    <a:p>
                      <a:pPr marL="0" algn="l" rtl="0" eaLnBrk="1" fontAlgn="ctr" latinLnBrk="0" hangingPunct="1"/>
                      <a:r>
                        <a:rPr lang="en-US" sz="1050" b="0" i="0" u="none" strike="noStrike" kern="1200">
                          <a:solidFill>
                            <a:schemeClr val="tx1"/>
                          </a:solidFill>
                          <a:effectLst/>
                          <a:latin typeface="+mj-lt"/>
                          <a:ea typeface="+mn-ea"/>
                          <a:cs typeface="+mn-cs"/>
                        </a:rPr>
                        <a:t>3.   Telehealth COVID-19 Survey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351678" rtl="0" eaLnBrk="1" fontAlgn="ctr" latinLnBrk="0" hangingPunct="1"/>
                      <a:r>
                        <a:rPr lang="en-US" sz="1050" b="0" i="0" u="none" strike="noStrike" kern="1200">
                          <a:solidFill>
                            <a:schemeClr val="tx1"/>
                          </a:solidFill>
                          <a:effectLst/>
                          <a:latin typeface="+mj-lt"/>
                          <a:ea typeface="+mn-ea"/>
                          <a:cs typeface="+mn-cs"/>
                        </a:rPr>
                        <a:t>4.   Post-Vaccination Survey (launched 6/1/21)</a:t>
                      </a:r>
                    </a:p>
                    <a:p>
                      <a:pPr marL="0" algn="l" defTabSz="351678" rtl="0" eaLnBrk="1" fontAlgn="ctr" latinLnBrk="0" hangingPunct="1"/>
                      <a:r>
                        <a:rPr lang="en-US" sz="1050" b="0" i="0" u="none" strike="noStrike" kern="1200">
                          <a:solidFill>
                            <a:schemeClr val="tx1"/>
                          </a:solidFill>
                          <a:effectLst/>
                          <a:latin typeface="+mj-lt"/>
                          <a:ea typeface="+mn-ea"/>
                          <a:cs typeface="+mn-cs"/>
                        </a:rPr>
                        <a:t>5.   Vaccine Acceptance Survey (launched 6/22/21)</a:t>
                      </a:r>
                    </a:p>
                    <a:p>
                      <a:pPr marL="0" algn="l" defTabSz="351678" rtl="0" eaLnBrk="1" fontAlgn="ctr" latinLnBrk="0" hangingPunct="1"/>
                      <a:endParaRPr lang="en-US" sz="1050" b="0" i="0" u="none" strike="noStrike" kern="1200">
                        <a:solidFill>
                          <a:schemeClr val="tx1"/>
                        </a:solidFill>
                        <a:effectLst/>
                        <a:latin typeface="+mj-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External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Email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Yes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endParaRPr lang="en-US" sz="1050" b="0" i="0" u="none" strike="noStrike" kern="1200">
                        <a:solidFill>
                          <a:schemeClr val="tx1"/>
                        </a:solidFill>
                        <a:effectLst/>
                        <a:latin typeface="+mj-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4691272"/>
                  </a:ext>
                </a:extLst>
              </a:tr>
              <a:tr h="296461">
                <a:tc>
                  <a:txBody>
                    <a:bodyPr/>
                    <a:lstStyle/>
                    <a:p>
                      <a:pPr algn="ctr"/>
                      <a:r>
                        <a:rPr lang="en-US" sz="1050" b="1" i="0" u="none" strike="noStrike" kern="1200">
                          <a:solidFill>
                            <a:schemeClr val="tx1"/>
                          </a:solidFill>
                          <a:effectLst/>
                          <a:latin typeface="+mn-lt"/>
                          <a:ea typeface="+mn-ea"/>
                          <a:cs typeface="+mn-cs"/>
                        </a:rPr>
                        <a:t>13. VA Liaison</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4/6/21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5880" indent="0" algn="l" defTabSz="351678" rtl="0" eaLnBrk="1" fontAlgn="ctr" latinLnBrk="0" hangingPunct="1">
                        <a:buNone/>
                      </a:pPr>
                      <a:r>
                        <a:rPr lang="en-US" sz="1050" b="0" i="0" u="none" strike="noStrike" kern="1200">
                          <a:solidFill>
                            <a:schemeClr val="tx1"/>
                          </a:solidFill>
                          <a:effectLst/>
                          <a:latin typeface="+mj-lt"/>
                          <a:ea typeface="+mn-ea"/>
                          <a:cs typeface="+mn-cs"/>
                        </a:rPr>
                        <a:t>1.   VA Liaison</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5562" indent="0" algn="l" defTabSz="457200" rtl="0" eaLnBrk="1" fontAlgn="ctr" latinLnBrk="0" hangingPunct="1">
                        <a:buNone/>
                      </a:pPr>
                      <a:endParaRPr kumimoji="0" lang="en-US" sz="1050" b="0" i="0" u="none" strike="noStrike" kern="1200" cap="none" spc="0" normalizeH="0" baseline="0">
                        <a:ln>
                          <a:noFill/>
                        </a:ln>
                        <a:solidFill>
                          <a:srgbClr val="000000"/>
                        </a:solidFill>
                        <a:effectLst/>
                        <a:uLnTx/>
                        <a:uFillTx/>
                        <a:latin typeface="+mn-lt"/>
                        <a:ea typeface="+mn-ea"/>
                        <a:cs typeface="+mn-cs"/>
                      </a:endParaRPr>
                    </a:p>
                  </a:txBody>
                  <a:tcPr marL="6286" marR="6286" marT="6286" marB="0">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External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Email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Yes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Weekly: Tuesday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9452955"/>
                  </a:ext>
                </a:extLst>
              </a:tr>
              <a:tr h="296461">
                <a:tc>
                  <a:txBody>
                    <a:bodyPr/>
                    <a:lstStyle/>
                    <a:p>
                      <a:pPr marL="0" algn="ctr" defTabSz="351678" rtl="0" eaLnBrk="1" fontAlgn="b" latinLnBrk="0" hangingPunct="1"/>
                      <a:r>
                        <a:rPr lang="en-US" sz="1050" b="1" u="none" strike="noStrike" kern="1200">
                          <a:solidFill>
                            <a:schemeClr val="tx1"/>
                          </a:solidFill>
                          <a:effectLst/>
                          <a:latin typeface="+mn-lt"/>
                          <a:ea typeface="+mn-ea"/>
                          <a:cs typeface="+mn-cs"/>
                        </a:rPr>
                        <a:t>14. Inpatient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6/25/21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rtl="0" eaLnBrk="1" fontAlgn="ctr" latinLnBrk="0" hangingPunct="1"/>
                      <a:r>
                        <a:rPr lang="en-US" sz="1050" b="0" i="0" u="none" strike="noStrike" kern="1200">
                          <a:solidFill>
                            <a:schemeClr val="tx1"/>
                          </a:solidFill>
                          <a:effectLst/>
                          <a:latin typeface="+mj-lt"/>
                          <a:ea typeface="+mn-ea"/>
                          <a:cs typeface="+mn-cs"/>
                        </a:rPr>
                        <a:t>1.   Inpatient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351678" rtl="0" eaLnBrk="1" fontAlgn="ctr" latinLnBrk="0" hangingPunct="1"/>
                      <a:endParaRPr lang="en-US" sz="1050" b="0" i="0" u="none" strike="noStrike" kern="1200">
                        <a:solidFill>
                          <a:schemeClr val="tx1"/>
                        </a:solidFill>
                        <a:effectLst/>
                        <a:latin typeface="+mj-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External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Email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Yes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Twice a Month: Friday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2652260"/>
                  </a:ext>
                </a:extLst>
              </a:tr>
              <a:tr h="822870">
                <a:tc>
                  <a:txBody>
                    <a:bodyPr/>
                    <a:lstStyle/>
                    <a:p>
                      <a:pPr marL="0" algn="ctr" defTabSz="351678" rtl="0" eaLnBrk="1" fontAlgn="b" latinLnBrk="0" hangingPunct="1"/>
                      <a:r>
                        <a:rPr lang="en-US" sz="1050" b="1" u="none" strike="noStrike" kern="1200">
                          <a:solidFill>
                            <a:schemeClr val="tx1"/>
                          </a:solidFill>
                          <a:effectLst/>
                          <a:latin typeface="+mn-lt"/>
                          <a:ea typeface="+mn-ea"/>
                          <a:cs typeface="+mn-cs"/>
                        </a:rPr>
                        <a:t>15. RCS Vet Centers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7/16/21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rtl="0" eaLnBrk="1" fontAlgn="ctr" latinLnBrk="0" hangingPunct="1"/>
                      <a:r>
                        <a:rPr lang="en-US" sz="1050" b="0" i="0" u="none" strike="noStrike" kern="1200">
                          <a:solidFill>
                            <a:schemeClr val="tx1"/>
                          </a:solidFill>
                          <a:effectLst/>
                          <a:latin typeface="+mj-lt"/>
                          <a:ea typeface="+mn-ea"/>
                          <a:cs typeface="+mn-cs"/>
                        </a:rPr>
                        <a:t>1.   Initial Engagement</a:t>
                      </a:r>
                      <a:br>
                        <a:rPr lang="en-US" sz="1050" b="0" i="0" u="none" strike="noStrike" kern="1200">
                          <a:solidFill>
                            <a:srgbClr val="000000"/>
                          </a:solidFill>
                          <a:effectLst/>
                          <a:latin typeface="+mj-lt"/>
                          <a:ea typeface="+mn-ea"/>
                          <a:cs typeface="+mn-cs"/>
                        </a:rPr>
                      </a:br>
                      <a:r>
                        <a:rPr lang="en-US" sz="1050" b="0" i="0" u="none" strike="noStrike" kern="1200">
                          <a:solidFill>
                            <a:schemeClr val="tx1"/>
                          </a:solidFill>
                          <a:effectLst/>
                          <a:latin typeface="+mj-lt"/>
                          <a:ea typeface="+mn-ea"/>
                          <a:cs typeface="+mn-cs"/>
                        </a:rPr>
                        <a:t>2.   Client Intake</a:t>
                      </a:r>
                      <a:br>
                        <a:rPr lang="en-US" sz="1050" b="0" i="0" u="none" strike="noStrike" kern="1200">
                          <a:solidFill>
                            <a:srgbClr val="000000"/>
                          </a:solidFill>
                          <a:effectLst/>
                          <a:latin typeface="+mj-lt"/>
                          <a:ea typeface="+mn-ea"/>
                          <a:cs typeface="+mn-cs"/>
                        </a:rPr>
                      </a:br>
                      <a:r>
                        <a:rPr lang="en-US" sz="1050" b="0" i="0" u="none" strike="noStrike" kern="1200">
                          <a:solidFill>
                            <a:schemeClr val="tx1"/>
                          </a:solidFill>
                          <a:effectLst/>
                          <a:latin typeface="+mj-lt"/>
                          <a:ea typeface="+mn-ea"/>
                          <a:cs typeface="+mn-cs"/>
                        </a:rPr>
                        <a:t>3.   Client Counselor Relationship/Client Growth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rtl="0" eaLnBrk="1" fontAlgn="ctr" latinLnBrk="0" hangingPunct="1"/>
                      <a:r>
                        <a:rPr lang="en-US" sz="1050" b="0" i="0" u="none" strike="noStrike" kern="1200" dirty="0">
                          <a:solidFill>
                            <a:schemeClr val="tx1"/>
                          </a:solidFill>
                          <a:effectLst/>
                          <a:latin typeface="+mn-lt"/>
                          <a:ea typeface="+mn-ea"/>
                          <a:cs typeface="+mn-cs"/>
                        </a:rPr>
                        <a:t>4.   Unengaged or Suspended Clients</a:t>
                      </a:r>
                      <a:br>
                        <a:rPr lang="en-US" sz="1050" b="0" i="0" u="none" strike="noStrike" kern="1200" dirty="0">
                          <a:solidFill>
                            <a:srgbClr val="000000"/>
                          </a:solidFill>
                          <a:effectLst/>
                          <a:latin typeface="+mn-lt"/>
                          <a:ea typeface="+mn-ea"/>
                          <a:cs typeface="+mn-cs"/>
                        </a:rPr>
                      </a:br>
                      <a:r>
                        <a:rPr lang="en-US" sz="1050" b="0" i="0" u="none" strike="noStrike" kern="1200" dirty="0">
                          <a:solidFill>
                            <a:schemeClr val="tx1"/>
                          </a:solidFill>
                          <a:effectLst/>
                          <a:latin typeface="+mn-lt"/>
                          <a:ea typeface="+mn-ea"/>
                          <a:cs typeface="+mn-cs"/>
                        </a:rPr>
                        <a:t>5.   Reengaged Clients</a:t>
                      </a:r>
                      <a:endParaRPr lang="en-US" sz="1050" b="0" i="0" u="none" strike="noStrike" kern="1200" dirty="0">
                        <a:solidFill>
                          <a:schemeClr val="tx1"/>
                        </a:solidFill>
                        <a:effectLst/>
                        <a:latin typeface="+mj-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External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Email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Yes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351678" rtl="0" eaLnBrk="1" fontAlgn="ctr" latinLnBrk="0" hangingPunct="1">
                        <a:buNone/>
                      </a:pPr>
                      <a:r>
                        <a:rPr lang="en-US" sz="1050" b="0" i="0" u="none" strike="noStrike" kern="1200">
                          <a:solidFill>
                            <a:schemeClr val="tx1"/>
                          </a:solidFill>
                          <a:effectLst/>
                          <a:latin typeface="+mn-lt"/>
                          <a:ea typeface="+mn-ea"/>
                          <a:cs typeface="+mn-cs"/>
                        </a:rPr>
                        <a:t>Twice a Week:</a:t>
                      </a:r>
                    </a:p>
                    <a:p>
                      <a:pPr marL="0" indent="0" algn="ctr" defTabSz="351678" rtl="0" eaLnBrk="1" fontAlgn="ctr" latinLnBrk="0" hangingPunct="1">
                        <a:buNone/>
                      </a:pPr>
                      <a:r>
                        <a:rPr lang="en-US" sz="1050" b="0" i="0" u="none" strike="noStrike" kern="1200">
                          <a:solidFill>
                            <a:schemeClr val="tx1"/>
                          </a:solidFill>
                          <a:effectLst/>
                          <a:latin typeface="+mn-lt"/>
                          <a:ea typeface="+mn-ea"/>
                          <a:cs typeface="+mn-cs"/>
                        </a:rPr>
                        <a:t>Tuesday and Friday</a:t>
                      </a:r>
                      <a:endParaRPr lang="en-US" sz="1050" b="0" i="0" u="none" strike="noStrike" kern="1200">
                        <a:solidFill>
                          <a:srgbClr val="000000"/>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9709365"/>
                  </a:ext>
                </a:extLst>
              </a:tr>
              <a:tr h="462865">
                <a:tc>
                  <a:txBody>
                    <a:bodyPr/>
                    <a:lstStyle/>
                    <a:p>
                      <a:pPr marL="0" algn="ctr" rtl="0" eaLnBrk="1" fontAlgn="b" latinLnBrk="0" hangingPunct="1"/>
                      <a:r>
                        <a:rPr lang="en-US" sz="1050" b="1" u="none" strike="noStrike" kern="1200">
                          <a:solidFill>
                            <a:schemeClr val="tx1"/>
                          </a:solidFill>
                          <a:effectLst/>
                          <a:latin typeface="+mn-lt"/>
                          <a:ea typeface="+mn-ea"/>
                          <a:cs typeface="+mn-cs"/>
                        </a:rPr>
                        <a:t>16. Geriatrics and Extended Care (GEC)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8/3/21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indent="-228600" algn="l" rtl="0" eaLnBrk="1" fontAlgn="ctr" latinLnBrk="0" hangingPunct="1">
                        <a:buFont typeface="+mj-lt"/>
                        <a:buAutoNum type="arabicPeriod"/>
                      </a:pPr>
                      <a:r>
                        <a:rPr lang="en-US" sz="1050" b="0" i="0" u="none" strike="noStrike" kern="1200">
                          <a:solidFill>
                            <a:schemeClr val="tx1"/>
                          </a:solidFill>
                          <a:effectLst/>
                          <a:latin typeface="+mj-lt"/>
                          <a:ea typeface="+mn-ea"/>
                          <a:cs typeface="+mn-cs"/>
                        </a:rPr>
                        <a:t>Veteran and Caregiver</a:t>
                      </a:r>
                    </a:p>
                    <a:p>
                      <a:pPr marL="228600" indent="-228600" algn="l" rtl="0" eaLnBrk="1" fontAlgn="ctr" latinLnBrk="0" hangingPunct="1">
                        <a:buFont typeface="+mj-lt"/>
                        <a:buAutoNum type="arabicPeriod"/>
                      </a:pPr>
                      <a:r>
                        <a:rPr lang="en-US" sz="1050" b="0" i="0" u="none" strike="noStrike" kern="1200">
                          <a:solidFill>
                            <a:schemeClr val="tx1"/>
                          </a:solidFill>
                          <a:effectLst/>
                          <a:latin typeface="+mj-lt"/>
                          <a:ea typeface="+mn-ea"/>
                          <a:cs typeface="+mn-cs"/>
                        </a:rPr>
                        <a:t>Home-Based Care Survey - VA Staff</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4163" marR="0" lvl="0" indent="-228600" algn="l" defTabSz="351678" rtl="0" eaLnBrk="1" fontAlgn="ctr" latinLnBrk="0" hangingPunct="1">
                        <a:lnSpc>
                          <a:spcPct val="100000"/>
                        </a:lnSpc>
                        <a:spcBef>
                          <a:spcPts val="0"/>
                        </a:spcBef>
                        <a:spcAft>
                          <a:spcPts val="0"/>
                        </a:spcAft>
                        <a:buClrTx/>
                        <a:buSzTx/>
                        <a:buFont typeface="+mj-lt"/>
                        <a:buAutoNum type="arabicPeriod" startAt="3"/>
                        <a:tabLst/>
                        <a:defRPr/>
                      </a:pPr>
                      <a:r>
                        <a:rPr lang="en-US" sz="1050" b="0" i="0" u="none" strike="noStrike" kern="1200">
                          <a:solidFill>
                            <a:schemeClr val="tx1"/>
                          </a:solidFill>
                          <a:effectLst/>
                          <a:latin typeface="+mn-lt"/>
                          <a:ea typeface="+mn-ea"/>
                          <a:cs typeface="+mn-cs"/>
                        </a:rPr>
                        <a:t>Home-Based Care Survey -Homemaker/Home Health Aide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External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Email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Yes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fontAlgn="ctr" latinLnBrk="0" hangingPunct="1">
                        <a:buNone/>
                      </a:pPr>
                      <a:r>
                        <a:rPr lang="en-US" sz="1050" b="0" i="0" u="none" strike="noStrike" kern="1200">
                          <a:solidFill>
                            <a:srgbClr val="000000"/>
                          </a:solidFill>
                          <a:effectLst/>
                          <a:latin typeface="+mn-lt"/>
                          <a:ea typeface="+mn-ea"/>
                          <a:cs typeface="+mn-cs"/>
                        </a:rPr>
                        <a:t>Weekly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5630806"/>
                  </a:ext>
                </a:extLst>
              </a:tr>
              <a:tr h="355398">
                <a:tc>
                  <a:txBody>
                    <a:bodyPr/>
                    <a:lstStyle/>
                    <a:p>
                      <a:pPr marL="0" algn="ctr" rtl="0" eaLnBrk="1" fontAlgn="b" latinLnBrk="0" hangingPunct="1"/>
                      <a:r>
                        <a:rPr lang="en-US" sz="1050" b="1" u="none" strike="noStrike" kern="1200">
                          <a:solidFill>
                            <a:schemeClr val="tx1"/>
                          </a:solidFill>
                          <a:effectLst/>
                          <a:latin typeface="+mn-lt"/>
                          <a:ea typeface="+mn-ea"/>
                          <a:cs typeface="+mn-cs"/>
                        </a:rPr>
                        <a:t>17. Telehealth ATLAS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10/5/21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indent="-228600" algn="l" rtl="0" eaLnBrk="1" fontAlgn="ctr" latinLnBrk="0" hangingPunct="1">
                        <a:buFont typeface="+mj-lt"/>
                        <a:buAutoNum type="arabicPeriod"/>
                      </a:pPr>
                      <a:r>
                        <a:rPr lang="en-US" sz="1050" b="0" i="0" u="none" strike="noStrike" kern="1200">
                          <a:solidFill>
                            <a:schemeClr val="tx1"/>
                          </a:solidFill>
                          <a:effectLst/>
                          <a:latin typeface="+mj-lt"/>
                          <a:ea typeface="+mn-ea"/>
                          <a:cs typeface="+mn-cs"/>
                        </a:rPr>
                        <a:t>Telehealth ATLAS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351678" rtl="0" eaLnBrk="1" fontAlgn="ctr" latinLnBrk="0" hangingPunct="1"/>
                      <a:endParaRPr lang="en-US" sz="1050" b="0" i="0" u="none" strike="noStrike" kern="1200">
                        <a:solidFill>
                          <a:schemeClr val="tx1"/>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External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Kiosk</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351678" rtl="0" eaLnBrk="1" fontAlgn="ctr" latinLnBrk="0" hangingPunct="1"/>
                      <a:r>
                        <a:rPr lang="en-US" sz="1050" b="0" i="0" u="none" strike="noStrike" kern="1200">
                          <a:solidFill>
                            <a:schemeClr val="tx1"/>
                          </a:solidFill>
                          <a:effectLst/>
                          <a:latin typeface="+mj-lt"/>
                          <a:ea typeface="+mn-ea"/>
                          <a:cs typeface="+mn-cs"/>
                        </a:rPr>
                        <a:t>No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rtl="0" eaLnBrk="1" fontAlgn="ctr" latinLnBrk="0" hangingPunct="1">
                        <a:buNone/>
                      </a:pPr>
                      <a:r>
                        <a:rPr lang="en-US" sz="1050" b="0" i="0" u="none" strike="noStrike" kern="1200">
                          <a:solidFill>
                            <a:srgbClr val="000000"/>
                          </a:solidFill>
                          <a:effectLst/>
                          <a:latin typeface="+mn-lt"/>
                          <a:ea typeface="+mn-ea"/>
                          <a:cs typeface="+mn-cs"/>
                        </a:rPr>
                        <a:t>Continuous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1510226"/>
                  </a:ext>
                </a:extLst>
              </a:tr>
              <a:tr h="355398">
                <a:tc>
                  <a:txBody>
                    <a:bodyPr/>
                    <a:lstStyle/>
                    <a:p>
                      <a:pPr algn="ctr"/>
                      <a:r>
                        <a:rPr lang="en-US" sz="1050" b="1" i="0" u="none" strike="noStrike" kern="1200">
                          <a:solidFill>
                            <a:schemeClr val="tx1"/>
                          </a:solidFill>
                          <a:effectLst/>
                          <a:latin typeface="+mn-lt"/>
                          <a:ea typeface="+mn-ea"/>
                          <a:cs typeface="+mn-cs"/>
                        </a:rPr>
                        <a:t>18. ECCC - Caregivers</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i="0" u="none" strike="noStrike" kern="1200">
                          <a:solidFill>
                            <a:schemeClr val="tx1"/>
                          </a:solidFill>
                          <a:effectLst/>
                          <a:latin typeface="+mj-lt"/>
                          <a:ea typeface="+mn-ea"/>
                          <a:cs typeface="+mn-cs"/>
                        </a:rPr>
                        <a:t>1/18/22</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4480" indent="-228600" algn="l" rtl="0" eaLnBrk="1" fontAlgn="ctr" latinLnBrk="0" hangingPunct="1">
                        <a:buFont typeface="+mj-lt"/>
                        <a:buAutoNum type="arabicPeriod"/>
                      </a:pPr>
                      <a:r>
                        <a:rPr lang="en-US" sz="1050" b="0" i="0" u="none" strike="noStrike" kern="1200">
                          <a:solidFill>
                            <a:schemeClr val="tx1"/>
                          </a:solidFill>
                          <a:effectLst/>
                          <a:latin typeface="+mj-lt"/>
                          <a:ea typeface="+mn-ea"/>
                          <a:cs typeface="+mn-cs"/>
                        </a:rPr>
                        <a:t>Caregivers Support Line</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5562" indent="0" algn="l" defTabSz="457200" rtl="0" eaLnBrk="1" fontAlgn="ctr" latinLnBrk="0" hangingPunct="1">
                        <a:buNone/>
                      </a:pPr>
                      <a:endParaRPr kumimoji="0" lang="en-US" sz="1050" b="0" i="0" u="none" strike="noStrike" kern="1200" cap="none" spc="0" normalizeH="0" baseline="0">
                        <a:ln>
                          <a:noFill/>
                        </a:ln>
                        <a:solidFill>
                          <a:srgbClr val="000000"/>
                        </a:solidFill>
                        <a:effectLst/>
                        <a:uLnTx/>
                        <a:uFillTx/>
                        <a:latin typeface="+mn-lt"/>
                        <a:ea typeface="+mn-ea"/>
                        <a:cs typeface="+mn-cs"/>
                      </a:endParaRPr>
                    </a:p>
                  </a:txBody>
                  <a:tcPr marL="6286" marR="6286" marT="6286" marB="0">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kumimoji="0" lang="en-US" sz="1050" b="0" i="0" u="none" strike="noStrike" kern="1200" cap="none" spc="0" normalizeH="0" baseline="0">
                          <a:ln>
                            <a:noFill/>
                          </a:ln>
                          <a:solidFill>
                            <a:srgbClr val="000000"/>
                          </a:solidFill>
                          <a:effectLst/>
                          <a:uLnTx/>
                          <a:uFillTx/>
                          <a:latin typeface="+mn-lt"/>
                          <a:ea typeface="+mn-ea"/>
                          <a:cs typeface="+mn-cs"/>
                        </a:rPr>
                        <a:t>External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Phone</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No</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kern="1200">
                          <a:solidFill>
                            <a:srgbClr val="000000"/>
                          </a:solidFill>
                          <a:effectLst/>
                          <a:latin typeface="+mn-lt"/>
                          <a:ea typeface="+mn-ea"/>
                          <a:cs typeface="+mn-cs"/>
                        </a:rPr>
                        <a:t>Post-Call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1625815"/>
                  </a:ext>
                </a:extLst>
              </a:tr>
              <a:tr h="367077">
                <a:tc>
                  <a:txBody>
                    <a:bodyPr/>
                    <a:lstStyle/>
                    <a:p>
                      <a:pPr algn="ctr" fontAlgn="b"/>
                      <a:r>
                        <a:rPr lang="en-US" sz="1050" b="1" i="0" u="none" strike="noStrike">
                          <a:solidFill>
                            <a:schemeClr val="tx1"/>
                          </a:solidFill>
                          <a:effectLst/>
                          <a:latin typeface="+mn-lt"/>
                        </a:rPr>
                        <a:t>19. Digital Comment Card</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50" b="0" i="0" u="none" strike="noStrike">
                          <a:solidFill>
                            <a:schemeClr val="tx1"/>
                          </a:solidFill>
                          <a:effectLst/>
                          <a:latin typeface="+mj-lt"/>
                        </a:rPr>
                        <a:t>7/7/17</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4480" indent="-228600" algn="l" rtl="0" eaLnBrk="1" fontAlgn="ctr" latinLnBrk="0" hangingPunct="1">
                        <a:buFont typeface="+mj-lt"/>
                        <a:buAutoNum type="arabicPeriod"/>
                      </a:pPr>
                      <a:r>
                        <a:rPr lang="en-US" sz="1050" b="0" i="0" u="none" strike="noStrike" kern="1200">
                          <a:solidFill>
                            <a:schemeClr val="tx1"/>
                          </a:solidFill>
                          <a:effectLst/>
                          <a:latin typeface="+mj-lt"/>
                          <a:ea typeface="+mn-ea"/>
                          <a:cs typeface="+mn-cs"/>
                        </a:rPr>
                        <a:t>1.   Digital Comment Card</a:t>
                      </a:r>
                    </a:p>
                    <a:p>
                      <a:pPr marL="284480" indent="-228600" algn="l" rtl="0" eaLnBrk="1" fontAlgn="ctr" latinLnBrk="0" hangingPunct="1">
                        <a:buFont typeface="+mj-lt"/>
                        <a:buAutoNum type="arabicPeriod"/>
                      </a:pPr>
                      <a:endParaRPr lang="en-US" sz="1050" b="0" i="0" u="none" strike="noStrike" kern="1200">
                        <a:solidFill>
                          <a:schemeClr val="tx1"/>
                        </a:solidFill>
                        <a:effectLst/>
                        <a:latin typeface="+mj-lt"/>
                        <a:ea typeface="+mn-ea"/>
                        <a:cs typeface="+mn-cs"/>
                      </a:endParaRP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5562" indent="0" algn="l" defTabSz="457200" rtl="0" eaLnBrk="1" fontAlgn="ctr" latinLnBrk="0" hangingPunct="1">
                        <a:buNone/>
                      </a:pPr>
                      <a:endParaRPr kumimoji="0" lang="en-US" sz="1050" b="0" i="0" u="none" strike="noStrike" kern="1200" cap="none" spc="0" normalizeH="0" baseline="0">
                        <a:ln>
                          <a:noFill/>
                        </a:ln>
                        <a:solidFill>
                          <a:srgbClr val="000000"/>
                        </a:solidFill>
                        <a:effectLst/>
                        <a:uLnTx/>
                        <a:uFillTx/>
                        <a:latin typeface="+mn-lt"/>
                        <a:ea typeface="+mn-ea"/>
                        <a:cs typeface="+mn-cs"/>
                      </a:endParaRPr>
                    </a:p>
                  </a:txBody>
                  <a:tcPr marL="6286" marR="6286" marT="6286" marB="0">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kumimoji="0" lang="en-US" sz="1050" b="0" i="0" u="none" strike="noStrike" kern="1200" cap="none" spc="0" normalizeH="0" baseline="0">
                          <a:ln>
                            <a:noFill/>
                          </a:ln>
                          <a:solidFill>
                            <a:srgbClr val="000000"/>
                          </a:solidFill>
                          <a:effectLst/>
                          <a:uLnTx/>
                          <a:uFillTx/>
                          <a:latin typeface="+mn-lt"/>
                          <a:ea typeface="+mn-ea"/>
                          <a:cs typeface="+mn-cs"/>
                        </a:rPr>
                        <a:t>External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Online Link</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Yes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kern="1200">
                          <a:solidFill>
                            <a:srgbClr val="000000"/>
                          </a:solidFill>
                          <a:effectLst/>
                          <a:latin typeface="+mn-lt"/>
                          <a:ea typeface="+mn-ea"/>
                          <a:cs typeface="+mn-cs"/>
                        </a:rPr>
                        <a:t>Continuous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7491023"/>
                  </a:ext>
                </a:extLst>
              </a:tr>
              <a:tr h="355398">
                <a:tc>
                  <a:txBody>
                    <a:bodyPr/>
                    <a:lstStyle/>
                    <a:p>
                      <a:pPr algn="ctr" fontAlgn="b"/>
                      <a:r>
                        <a:rPr lang="en-US" sz="1050" b="1" u="none" strike="noStrike">
                          <a:solidFill>
                            <a:schemeClr val="tx1"/>
                          </a:solidFill>
                          <a:effectLst/>
                        </a:rPr>
                        <a:t>20. Social Media Insights</a:t>
                      </a:r>
                      <a:endParaRPr lang="en-US" sz="1050" b="1" i="0" u="none" strike="noStrike">
                        <a:solidFill>
                          <a:schemeClr val="tx1"/>
                        </a:solidFill>
                        <a:effectLst/>
                        <a:latin typeface="+mn-lt"/>
                      </a:endParaRP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50" b="0" i="0" u="none" strike="noStrike">
                          <a:solidFill>
                            <a:schemeClr val="tx1"/>
                          </a:solidFill>
                          <a:effectLst/>
                          <a:latin typeface="+mj-lt"/>
                        </a:rPr>
                        <a:t>7/7/17</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4480" indent="-228600" algn="l" rtl="0" eaLnBrk="1" fontAlgn="ctr" latinLnBrk="0" hangingPunct="1">
                        <a:buFont typeface="+mj-lt"/>
                        <a:buAutoNum type="arabicPeriod"/>
                      </a:pPr>
                      <a:r>
                        <a:rPr lang="en-US" sz="1050" b="0" i="0" u="none" strike="noStrike" kern="1200" dirty="0">
                          <a:solidFill>
                            <a:schemeClr val="tx1"/>
                          </a:solidFill>
                          <a:effectLst/>
                          <a:latin typeface="+mj-lt"/>
                          <a:ea typeface="+mn-ea"/>
                          <a:cs typeface="+mn-cs"/>
                        </a:rPr>
                        <a:t>Social media is captured from all official VA, VISN, and VAMC social media accounts</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55562" indent="0" algn="l" defTabSz="457200" rtl="0" eaLnBrk="1" fontAlgn="ctr" latinLnBrk="0" hangingPunct="1">
                        <a:buNone/>
                      </a:pPr>
                      <a:endParaRPr kumimoji="0" lang="en-US" sz="1050" b="0" i="0" u="none" strike="noStrike" kern="1200" cap="none" spc="0" normalizeH="0" baseline="0">
                        <a:ln>
                          <a:noFill/>
                        </a:ln>
                        <a:solidFill>
                          <a:srgbClr val="000000"/>
                        </a:solidFill>
                        <a:effectLst/>
                        <a:uLnTx/>
                        <a:uFillTx/>
                        <a:latin typeface="+mn-lt"/>
                        <a:ea typeface="+mn-ea"/>
                        <a:cs typeface="+mn-cs"/>
                      </a:endParaRPr>
                    </a:p>
                  </a:txBody>
                  <a:tcPr marL="6286" marR="6286" marT="6286" marB="0">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kumimoji="0" lang="en-US" sz="1050" b="0" i="0" u="none" strike="noStrike" kern="1200" cap="none" spc="0" normalizeH="0" baseline="0">
                          <a:ln>
                            <a:noFill/>
                          </a:ln>
                          <a:solidFill>
                            <a:srgbClr val="000000"/>
                          </a:solidFill>
                          <a:effectLst/>
                          <a:uLnTx/>
                          <a:uFillTx/>
                          <a:latin typeface="+mn-lt"/>
                          <a:ea typeface="+mn-ea"/>
                          <a:cs typeface="+mn-cs"/>
                        </a:rPr>
                        <a:t>External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Social Media</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Yes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kern="1200" dirty="0">
                          <a:solidFill>
                            <a:srgbClr val="000000"/>
                          </a:solidFill>
                          <a:effectLst/>
                          <a:latin typeface="+mn-lt"/>
                          <a:ea typeface="+mn-ea"/>
                          <a:cs typeface="+mn-cs"/>
                        </a:rPr>
                        <a:t>Continuous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3859497"/>
                  </a:ext>
                </a:extLst>
              </a:tr>
            </a:tbl>
          </a:graphicData>
        </a:graphic>
      </p:graphicFrame>
    </p:spTree>
    <p:extLst>
      <p:ext uri="{BB962C8B-B14F-4D97-AF65-F5344CB8AC3E}">
        <p14:creationId xmlns:p14="http://schemas.microsoft.com/office/powerpoint/2010/main" val="192741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B7E319-3804-EE47-B6E7-F293F0DC76C4}"/>
              </a:ext>
            </a:extLst>
          </p:cNvPr>
          <p:cNvSpPr>
            <a:spLocks noGrp="1"/>
          </p:cNvSpPr>
          <p:nvPr>
            <p:ph type="title"/>
          </p:nvPr>
        </p:nvSpPr>
        <p:spPr/>
        <p:txBody>
          <a:bodyPr/>
          <a:lstStyle/>
          <a:p>
            <a:r>
              <a:rPr lang="en-US" sz="4400" b="1" dirty="0"/>
              <a:t>Available VHA Surveys</a:t>
            </a:r>
          </a:p>
        </p:txBody>
      </p:sp>
      <p:graphicFrame>
        <p:nvGraphicFramePr>
          <p:cNvPr id="10" name="Table 9">
            <a:extLst>
              <a:ext uri="{FF2B5EF4-FFF2-40B4-BE49-F238E27FC236}">
                <a16:creationId xmlns:a16="http://schemas.microsoft.com/office/drawing/2014/main" id="{62484586-41C1-489E-AEF4-B168CA2435D1}"/>
              </a:ext>
            </a:extLst>
          </p:cNvPr>
          <p:cNvGraphicFramePr>
            <a:graphicFrameLocks noGrp="1"/>
          </p:cNvGraphicFramePr>
          <p:nvPr>
            <p:extLst>
              <p:ext uri="{D42A27DB-BD31-4B8C-83A1-F6EECF244321}">
                <p14:modId xmlns:p14="http://schemas.microsoft.com/office/powerpoint/2010/main" val="456883535"/>
              </p:ext>
            </p:extLst>
          </p:nvPr>
        </p:nvGraphicFramePr>
        <p:xfrm>
          <a:off x="178968" y="2248690"/>
          <a:ext cx="7716838" cy="1463040"/>
        </p:xfrm>
        <a:graphic>
          <a:graphicData uri="http://schemas.openxmlformats.org/drawingml/2006/table">
            <a:tbl>
              <a:tblPr firstRow="1" firstCol="1" bandRow="1">
                <a:tableStyleId>{5C22544A-7EE6-4342-B048-85BDC9FD1C3A}</a:tableStyleId>
              </a:tblPr>
              <a:tblGrid>
                <a:gridCol w="1928551">
                  <a:extLst>
                    <a:ext uri="{9D8B030D-6E8A-4147-A177-3AD203B41FA5}">
                      <a16:colId xmlns:a16="http://schemas.microsoft.com/office/drawing/2014/main" val="822887680"/>
                    </a:ext>
                  </a:extLst>
                </a:gridCol>
                <a:gridCol w="1929429">
                  <a:extLst>
                    <a:ext uri="{9D8B030D-6E8A-4147-A177-3AD203B41FA5}">
                      <a16:colId xmlns:a16="http://schemas.microsoft.com/office/drawing/2014/main" val="472436578"/>
                    </a:ext>
                  </a:extLst>
                </a:gridCol>
                <a:gridCol w="1929429">
                  <a:extLst>
                    <a:ext uri="{9D8B030D-6E8A-4147-A177-3AD203B41FA5}">
                      <a16:colId xmlns:a16="http://schemas.microsoft.com/office/drawing/2014/main" val="2424208489"/>
                    </a:ext>
                  </a:extLst>
                </a:gridCol>
                <a:gridCol w="1929429">
                  <a:extLst>
                    <a:ext uri="{9D8B030D-6E8A-4147-A177-3AD203B41FA5}">
                      <a16:colId xmlns:a16="http://schemas.microsoft.com/office/drawing/2014/main" val="2752226868"/>
                    </a:ext>
                  </a:extLst>
                </a:gridCol>
              </a:tblGrid>
              <a:tr h="457199">
                <a:tc>
                  <a:txBody>
                    <a:bodyPr/>
                    <a:lstStyle/>
                    <a:p>
                      <a:pPr marL="0" marR="0" algn="ctr">
                        <a:spcBef>
                          <a:spcPts val="0"/>
                        </a:spcBef>
                        <a:spcAft>
                          <a:spcPts val="0"/>
                        </a:spcAft>
                      </a:pPr>
                      <a:r>
                        <a:rPr lang="en-US" sz="1600">
                          <a:effectLst/>
                        </a:rPr>
                        <a:t>Fiscal Year</a:t>
                      </a:r>
                      <a:endParaRPr lang="en-US" sz="16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600">
                          <a:effectLst/>
                        </a:rPr>
                        <a:t># of Surveys Sent</a:t>
                      </a:r>
                      <a:endParaRPr lang="en-US" sz="16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600">
                          <a:effectLst/>
                        </a:rPr>
                        <a:t># of Surveys Received</a:t>
                      </a:r>
                      <a:endParaRPr lang="en-US" sz="16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600">
                          <a:effectLst/>
                        </a:rPr>
                        <a:t>Response Rate</a:t>
                      </a:r>
                      <a:endParaRPr lang="en-US" sz="16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57776911"/>
                  </a:ext>
                </a:extLst>
              </a:tr>
              <a:tr h="158115">
                <a:tc>
                  <a:txBody>
                    <a:bodyPr/>
                    <a:lstStyle/>
                    <a:p>
                      <a:pPr marL="0" marR="0">
                        <a:spcBef>
                          <a:spcPts val="0"/>
                        </a:spcBef>
                        <a:spcAft>
                          <a:spcPts val="0"/>
                        </a:spcAft>
                      </a:pPr>
                      <a:r>
                        <a:rPr lang="en-US" sz="1600">
                          <a:effectLst/>
                        </a:rPr>
                        <a:t>FY 2020</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7,914,882</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1,380,247</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17.4%</a:t>
                      </a:r>
                      <a:endParaRPr lang="en-US" sz="16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80657619"/>
                  </a:ext>
                </a:extLst>
              </a:tr>
              <a:tr h="166370">
                <a:tc>
                  <a:txBody>
                    <a:bodyPr/>
                    <a:lstStyle/>
                    <a:p>
                      <a:pPr marL="0" marR="0">
                        <a:spcBef>
                          <a:spcPts val="0"/>
                        </a:spcBef>
                        <a:spcAft>
                          <a:spcPts val="0"/>
                        </a:spcAft>
                      </a:pPr>
                      <a:r>
                        <a:rPr lang="en-US" sz="1600">
                          <a:effectLst/>
                        </a:rPr>
                        <a:t>FY 2021</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9,688,936</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1,565,282</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16.2%</a:t>
                      </a:r>
                      <a:endParaRPr lang="en-US" sz="16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55031242"/>
                  </a:ext>
                </a:extLst>
              </a:tr>
              <a:tr h="166370">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FY 2022</a:t>
                      </a:r>
                    </a:p>
                  </a:txBody>
                  <a:tcPr marL="68580" marR="68580" marT="0" marB="0" anchor="ct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rPr>
                        <a:t>9,603,063</a:t>
                      </a:r>
                    </a:p>
                  </a:txBody>
                  <a:tcPr marL="68580" marR="68580" marT="0" marB="0" anchor="ct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rPr>
                        <a:t>1,516,363</a:t>
                      </a:r>
                    </a:p>
                  </a:txBody>
                  <a:tcPr marL="68580" marR="68580" marT="0" marB="0" anchor="ct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rPr>
                        <a:t>15.8%</a:t>
                      </a:r>
                    </a:p>
                  </a:txBody>
                  <a:tcPr marL="68580" marR="68580" marT="0" marB="0"/>
                </a:tc>
                <a:extLst>
                  <a:ext uri="{0D108BD9-81ED-4DB2-BD59-A6C34878D82A}">
                    <a16:rowId xmlns:a16="http://schemas.microsoft.com/office/drawing/2014/main" val="1390547328"/>
                  </a:ext>
                </a:extLst>
              </a:tr>
              <a:tr h="158115">
                <a:tc>
                  <a:txBody>
                    <a:bodyPr/>
                    <a:lstStyle/>
                    <a:p>
                      <a:pPr marL="0" marR="0">
                        <a:spcBef>
                          <a:spcPts val="0"/>
                        </a:spcBef>
                        <a:spcAft>
                          <a:spcPts val="0"/>
                        </a:spcAft>
                      </a:pPr>
                      <a:r>
                        <a:rPr lang="en-US" sz="1600">
                          <a:effectLst/>
                        </a:rPr>
                        <a:t>Total</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rPr>
                        <a:t>27,206,881</a:t>
                      </a:r>
                    </a:p>
                  </a:txBody>
                  <a:tcPr marL="68580" marR="68580" marT="0" marB="0" anchor="ct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rPr>
                        <a:t>4,461,892</a:t>
                      </a:r>
                    </a:p>
                  </a:txBody>
                  <a:tcPr marL="68580" marR="68580" marT="0" marB="0" anchor="ct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rPr>
                        <a:t>16.4%</a:t>
                      </a:r>
                    </a:p>
                  </a:txBody>
                  <a:tcPr marL="68580" marR="68580" marT="0" marB="0"/>
                </a:tc>
                <a:extLst>
                  <a:ext uri="{0D108BD9-81ED-4DB2-BD59-A6C34878D82A}">
                    <a16:rowId xmlns:a16="http://schemas.microsoft.com/office/drawing/2014/main" val="4151689316"/>
                  </a:ext>
                </a:extLst>
              </a:tr>
            </a:tbl>
          </a:graphicData>
        </a:graphic>
      </p:graphicFrame>
      <p:graphicFrame>
        <p:nvGraphicFramePr>
          <p:cNvPr id="11" name="Table 10">
            <a:extLst>
              <a:ext uri="{FF2B5EF4-FFF2-40B4-BE49-F238E27FC236}">
                <a16:creationId xmlns:a16="http://schemas.microsoft.com/office/drawing/2014/main" id="{75082D25-6A94-446A-8E6C-7395E5D82FB5}"/>
              </a:ext>
            </a:extLst>
          </p:cNvPr>
          <p:cNvGraphicFramePr>
            <a:graphicFrameLocks noGrp="1"/>
          </p:cNvGraphicFramePr>
          <p:nvPr>
            <p:extLst>
              <p:ext uri="{D42A27DB-BD31-4B8C-83A1-F6EECF244321}">
                <p14:modId xmlns:p14="http://schemas.microsoft.com/office/powerpoint/2010/main" val="4073356072"/>
              </p:ext>
            </p:extLst>
          </p:nvPr>
        </p:nvGraphicFramePr>
        <p:xfrm>
          <a:off x="8201026" y="2552623"/>
          <a:ext cx="3812006" cy="2926080"/>
        </p:xfrm>
        <a:graphic>
          <a:graphicData uri="http://schemas.openxmlformats.org/drawingml/2006/table">
            <a:tbl>
              <a:tblPr firstRow="1" firstCol="1" bandRow="1">
                <a:tableStyleId>{5C22544A-7EE6-4342-B048-85BDC9FD1C3A}</a:tableStyleId>
              </a:tblPr>
              <a:tblGrid>
                <a:gridCol w="2638424">
                  <a:extLst>
                    <a:ext uri="{9D8B030D-6E8A-4147-A177-3AD203B41FA5}">
                      <a16:colId xmlns:a16="http://schemas.microsoft.com/office/drawing/2014/main" val="1301697035"/>
                    </a:ext>
                  </a:extLst>
                </a:gridCol>
                <a:gridCol w="1173582">
                  <a:extLst>
                    <a:ext uri="{9D8B030D-6E8A-4147-A177-3AD203B41FA5}">
                      <a16:colId xmlns:a16="http://schemas.microsoft.com/office/drawing/2014/main" val="3861948031"/>
                    </a:ext>
                  </a:extLst>
                </a:gridCol>
              </a:tblGrid>
              <a:tr h="165735">
                <a:tc>
                  <a:txBody>
                    <a:bodyPr/>
                    <a:lstStyle/>
                    <a:p>
                      <a:pPr algn="ctr"/>
                      <a:r>
                        <a:rPr lang="en-US" sz="1600">
                          <a:effectLst/>
                        </a:rPr>
                        <a:t>Survey</a:t>
                      </a:r>
                    </a:p>
                  </a:txBody>
                  <a:tcPr marL="68580" marR="68580" marT="0" marB="0" anchor="ctr"/>
                </a:tc>
                <a:tc>
                  <a:txBody>
                    <a:bodyPr/>
                    <a:lstStyle/>
                    <a:p>
                      <a:pPr algn="ctr"/>
                      <a:r>
                        <a:rPr lang="en-US" sz="1600">
                          <a:effectLst/>
                        </a:rPr>
                        <a:t># Free-Text Comments</a:t>
                      </a:r>
                    </a:p>
                  </a:txBody>
                  <a:tcPr marL="68580" marR="68580" marT="0" marB="0" anchor="ctr"/>
                </a:tc>
                <a:extLst>
                  <a:ext uri="{0D108BD9-81ED-4DB2-BD59-A6C34878D82A}">
                    <a16:rowId xmlns:a16="http://schemas.microsoft.com/office/drawing/2014/main" val="1364838589"/>
                  </a:ext>
                </a:extLst>
              </a:tr>
              <a:tr h="165735">
                <a:tc>
                  <a:txBody>
                    <a:bodyPr/>
                    <a:lstStyle/>
                    <a:p>
                      <a:r>
                        <a:rPr lang="en-US" sz="1600">
                          <a:effectLst/>
                        </a:rPr>
                        <a:t>Outpatient</a:t>
                      </a:r>
                    </a:p>
                  </a:txBody>
                  <a:tcPr marL="68580" marR="68580" marT="0" marB="0"/>
                </a:tc>
                <a:tc>
                  <a:txBody>
                    <a:bodyPr/>
                    <a:lstStyle/>
                    <a:p>
                      <a:pPr algn="r"/>
                      <a:r>
                        <a:rPr lang="en-US" sz="1600" dirty="0">
                          <a:effectLst/>
                        </a:rPr>
                        <a:t>1,566,949</a:t>
                      </a:r>
                    </a:p>
                  </a:txBody>
                  <a:tcPr marL="68580" marR="68580" marT="0" marB="0" anchor="ctr"/>
                </a:tc>
                <a:extLst>
                  <a:ext uri="{0D108BD9-81ED-4DB2-BD59-A6C34878D82A}">
                    <a16:rowId xmlns:a16="http://schemas.microsoft.com/office/drawing/2014/main" val="3194620006"/>
                  </a:ext>
                </a:extLst>
              </a:tr>
              <a:tr h="165735">
                <a:tc>
                  <a:txBody>
                    <a:bodyPr/>
                    <a:lstStyle/>
                    <a:p>
                      <a:r>
                        <a:rPr lang="en-US" sz="1600">
                          <a:effectLst/>
                        </a:rPr>
                        <a:t>No-Show</a:t>
                      </a:r>
                    </a:p>
                  </a:txBody>
                  <a:tcPr marL="68580" marR="68580" marT="0" marB="0"/>
                </a:tc>
                <a:tc>
                  <a:txBody>
                    <a:bodyPr/>
                    <a:lstStyle/>
                    <a:p>
                      <a:pPr algn="r"/>
                      <a:r>
                        <a:rPr lang="en-US" sz="1600">
                          <a:effectLst/>
                        </a:rPr>
                        <a:t>18,707</a:t>
                      </a:r>
                    </a:p>
                  </a:txBody>
                  <a:tcPr marL="68580" marR="68580" marT="0" marB="0" anchor="ctr"/>
                </a:tc>
                <a:extLst>
                  <a:ext uri="{0D108BD9-81ED-4DB2-BD59-A6C34878D82A}">
                    <a16:rowId xmlns:a16="http://schemas.microsoft.com/office/drawing/2014/main" val="3731653649"/>
                  </a:ext>
                </a:extLst>
              </a:tr>
              <a:tr h="165735">
                <a:tc>
                  <a:txBody>
                    <a:bodyPr/>
                    <a:lstStyle/>
                    <a:p>
                      <a:r>
                        <a:rPr lang="en-US" sz="1600">
                          <a:effectLst/>
                        </a:rPr>
                        <a:t>COVID-19</a:t>
                      </a:r>
                    </a:p>
                  </a:txBody>
                  <a:tcPr marL="68580" marR="68580" marT="0" marB="0"/>
                </a:tc>
                <a:tc>
                  <a:txBody>
                    <a:bodyPr/>
                    <a:lstStyle/>
                    <a:p>
                      <a:pPr algn="r"/>
                      <a:r>
                        <a:rPr lang="en-US" sz="1600">
                          <a:effectLst/>
                        </a:rPr>
                        <a:t>7,616</a:t>
                      </a:r>
                    </a:p>
                  </a:txBody>
                  <a:tcPr marL="68580" marR="68580" marT="0" marB="0" anchor="ctr"/>
                </a:tc>
                <a:extLst>
                  <a:ext uri="{0D108BD9-81ED-4DB2-BD59-A6C34878D82A}">
                    <a16:rowId xmlns:a16="http://schemas.microsoft.com/office/drawing/2014/main" val="1452792042"/>
                  </a:ext>
                </a:extLst>
              </a:tr>
              <a:tr h="165735">
                <a:tc>
                  <a:txBody>
                    <a:bodyPr/>
                    <a:lstStyle/>
                    <a:p>
                      <a:r>
                        <a:rPr lang="en-US" sz="1600">
                          <a:effectLst/>
                        </a:rPr>
                        <a:t>Emergency Medicine</a:t>
                      </a:r>
                    </a:p>
                  </a:txBody>
                  <a:tcPr marL="68580" marR="68580" marT="0" marB="0"/>
                </a:tc>
                <a:tc>
                  <a:txBody>
                    <a:bodyPr/>
                    <a:lstStyle/>
                    <a:p>
                      <a:pPr algn="r"/>
                      <a:r>
                        <a:rPr lang="en-US" sz="1600">
                          <a:effectLst/>
                        </a:rPr>
                        <a:t>1,167</a:t>
                      </a:r>
                    </a:p>
                  </a:txBody>
                  <a:tcPr marL="68580" marR="68580" marT="0" marB="0" anchor="ctr"/>
                </a:tc>
                <a:extLst>
                  <a:ext uri="{0D108BD9-81ED-4DB2-BD59-A6C34878D82A}">
                    <a16:rowId xmlns:a16="http://schemas.microsoft.com/office/drawing/2014/main" val="291943335"/>
                  </a:ext>
                </a:extLst>
              </a:tr>
              <a:tr h="165735">
                <a:tc>
                  <a:txBody>
                    <a:bodyPr/>
                    <a:lstStyle/>
                    <a:p>
                      <a:r>
                        <a:rPr lang="en-US" sz="1600">
                          <a:effectLst/>
                        </a:rPr>
                        <a:t>Inpatient</a:t>
                      </a:r>
                    </a:p>
                  </a:txBody>
                  <a:tcPr marL="68580" marR="68580" marT="0" marB="0"/>
                </a:tc>
                <a:tc>
                  <a:txBody>
                    <a:bodyPr/>
                    <a:lstStyle/>
                    <a:p>
                      <a:pPr algn="r"/>
                      <a:r>
                        <a:rPr lang="en-US" sz="1600">
                          <a:effectLst/>
                        </a:rPr>
                        <a:t>6,162</a:t>
                      </a:r>
                    </a:p>
                  </a:txBody>
                  <a:tcPr marL="68580" marR="68580" marT="0" marB="0" anchor="ctr"/>
                </a:tc>
                <a:extLst>
                  <a:ext uri="{0D108BD9-81ED-4DB2-BD59-A6C34878D82A}">
                    <a16:rowId xmlns:a16="http://schemas.microsoft.com/office/drawing/2014/main" val="147079087"/>
                  </a:ext>
                </a:extLst>
              </a:tr>
              <a:tr h="165735">
                <a:tc>
                  <a:txBody>
                    <a:bodyPr/>
                    <a:lstStyle/>
                    <a:p>
                      <a:r>
                        <a:rPr lang="en-US" sz="1600">
                          <a:effectLst/>
                        </a:rPr>
                        <a:t>Geriatrics and Extended Care</a:t>
                      </a:r>
                    </a:p>
                  </a:txBody>
                  <a:tcPr marL="68580" marR="68580" marT="0" marB="0"/>
                </a:tc>
                <a:tc>
                  <a:txBody>
                    <a:bodyPr/>
                    <a:lstStyle/>
                    <a:p>
                      <a:pPr algn="r"/>
                      <a:r>
                        <a:rPr lang="en-US" sz="1600">
                          <a:effectLst/>
                        </a:rPr>
                        <a:t>4,790</a:t>
                      </a:r>
                    </a:p>
                  </a:txBody>
                  <a:tcPr marL="68580" marR="68580" marT="0" marB="0" anchor="ctr"/>
                </a:tc>
                <a:extLst>
                  <a:ext uri="{0D108BD9-81ED-4DB2-BD59-A6C34878D82A}">
                    <a16:rowId xmlns:a16="http://schemas.microsoft.com/office/drawing/2014/main" val="877701285"/>
                  </a:ext>
                </a:extLst>
              </a:tr>
              <a:tr h="165735">
                <a:tc>
                  <a:txBody>
                    <a:bodyPr/>
                    <a:lstStyle/>
                    <a:p>
                      <a:r>
                        <a:rPr lang="en-US" sz="1600">
                          <a:effectLst/>
                        </a:rPr>
                        <a:t>VA Liaison</a:t>
                      </a:r>
                    </a:p>
                  </a:txBody>
                  <a:tcPr marL="68580" marR="68580" marT="0" marB="0"/>
                </a:tc>
                <a:tc>
                  <a:txBody>
                    <a:bodyPr/>
                    <a:lstStyle/>
                    <a:p>
                      <a:pPr algn="r"/>
                      <a:r>
                        <a:rPr lang="en-US" sz="1600">
                          <a:effectLst/>
                        </a:rPr>
                        <a:t>250</a:t>
                      </a:r>
                    </a:p>
                  </a:txBody>
                  <a:tcPr marL="68580" marR="68580" marT="0" marB="0" anchor="ctr"/>
                </a:tc>
                <a:extLst>
                  <a:ext uri="{0D108BD9-81ED-4DB2-BD59-A6C34878D82A}">
                    <a16:rowId xmlns:a16="http://schemas.microsoft.com/office/drawing/2014/main" val="2058837345"/>
                  </a:ext>
                </a:extLst>
              </a:tr>
              <a:tr h="165735">
                <a:tc>
                  <a:txBody>
                    <a:bodyPr/>
                    <a:lstStyle/>
                    <a:p>
                      <a:r>
                        <a:rPr lang="en-US" sz="1600">
                          <a:effectLst/>
                        </a:rPr>
                        <a:t>RCS Vet Centers</a:t>
                      </a:r>
                    </a:p>
                  </a:txBody>
                  <a:tcPr marL="68580" marR="68580" marT="0" marB="0"/>
                </a:tc>
                <a:tc>
                  <a:txBody>
                    <a:bodyPr/>
                    <a:lstStyle/>
                    <a:p>
                      <a:pPr algn="r"/>
                      <a:r>
                        <a:rPr lang="en-US" sz="1600" dirty="0">
                          <a:effectLst/>
                        </a:rPr>
                        <a:t>17,086</a:t>
                      </a:r>
                    </a:p>
                  </a:txBody>
                  <a:tcPr marL="68580" marR="68580" marT="0" marB="0" anchor="ctr"/>
                </a:tc>
                <a:extLst>
                  <a:ext uri="{0D108BD9-81ED-4DB2-BD59-A6C34878D82A}">
                    <a16:rowId xmlns:a16="http://schemas.microsoft.com/office/drawing/2014/main" val="4160064116"/>
                  </a:ext>
                </a:extLst>
              </a:tr>
              <a:tr h="165735">
                <a:tc>
                  <a:txBody>
                    <a:bodyPr/>
                    <a:lstStyle/>
                    <a:p>
                      <a:r>
                        <a:rPr lang="en-US" sz="1600">
                          <a:effectLst/>
                        </a:rPr>
                        <a:t>ECCC-Clinical</a:t>
                      </a:r>
                    </a:p>
                  </a:txBody>
                  <a:tcPr marL="68580" marR="68580" marT="0" marB="0"/>
                </a:tc>
                <a:tc>
                  <a:txBody>
                    <a:bodyPr/>
                    <a:lstStyle/>
                    <a:p>
                      <a:pPr algn="r"/>
                      <a:r>
                        <a:rPr lang="en-US" sz="1600">
                          <a:effectLst/>
                        </a:rPr>
                        <a:t>5,532</a:t>
                      </a:r>
                    </a:p>
                  </a:txBody>
                  <a:tcPr marL="68580" marR="68580" marT="0" marB="0" anchor="ctr"/>
                </a:tc>
                <a:extLst>
                  <a:ext uri="{0D108BD9-81ED-4DB2-BD59-A6C34878D82A}">
                    <a16:rowId xmlns:a16="http://schemas.microsoft.com/office/drawing/2014/main" val="1214135918"/>
                  </a:ext>
                </a:extLst>
              </a:tr>
              <a:tr h="165735">
                <a:tc>
                  <a:txBody>
                    <a:bodyPr/>
                    <a:lstStyle/>
                    <a:p>
                      <a:r>
                        <a:rPr lang="en-US" sz="1600">
                          <a:effectLst/>
                        </a:rPr>
                        <a:t>Total</a:t>
                      </a:r>
                    </a:p>
                  </a:txBody>
                  <a:tcPr marL="68580" marR="68580" marT="0" marB="0"/>
                </a:tc>
                <a:tc>
                  <a:txBody>
                    <a:bodyPr/>
                    <a:lstStyle/>
                    <a:p>
                      <a:pPr algn="r"/>
                      <a:r>
                        <a:rPr lang="en-US" sz="1600" dirty="0">
                          <a:effectLst/>
                        </a:rPr>
                        <a:t>1,628,259</a:t>
                      </a:r>
                    </a:p>
                  </a:txBody>
                  <a:tcPr marL="68580" marR="68580" marT="0" marB="0" anchor="ctr"/>
                </a:tc>
                <a:extLst>
                  <a:ext uri="{0D108BD9-81ED-4DB2-BD59-A6C34878D82A}">
                    <a16:rowId xmlns:a16="http://schemas.microsoft.com/office/drawing/2014/main" val="1262805048"/>
                  </a:ext>
                </a:extLst>
              </a:tr>
            </a:tbl>
          </a:graphicData>
        </a:graphic>
      </p:graphicFrame>
      <p:sp>
        <p:nvSpPr>
          <p:cNvPr id="12" name="Rectangle 2">
            <a:extLst>
              <a:ext uri="{FF2B5EF4-FFF2-40B4-BE49-F238E27FC236}">
                <a16:creationId xmlns:a16="http://schemas.microsoft.com/office/drawing/2014/main" id="{9789DDDB-1A18-44AF-9380-837E922BCD67}"/>
              </a:ext>
            </a:extLst>
          </p:cNvPr>
          <p:cNvSpPr>
            <a:spLocks noChangeArrowheads="1"/>
          </p:cNvSpPr>
          <p:nvPr/>
        </p:nvSpPr>
        <p:spPr bwMode="auto">
          <a:xfrm>
            <a:off x="1290097" y="1910136"/>
            <a:ext cx="54945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ea typeface="Calibri" panose="020F0502020204030204" pitchFamily="34" charset="0"/>
              </a:rPr>
              <a:t>Total VHA Surveys Sent and Received</a:t>
            </a:r>
            <a:endParaRPr kumimoji="0" lang="en-US" altLang="en-US" sz="2400" b="0" i="0" u="none" strike="noStrike" cap="none" normalizeH="0" baseline="0" dirty="0">
              <a:ln>
                <a:noFill/>
              </a:ln>
              <a:solidFill>
                <a:schemeClr val="tx1"/>
              </a:solidFill>
              <a:effectLst/>
            </a:endParaRPr>
          </a:p>
        </p:txBody>
      </p:sp>
      <p:sp>
        <p:nvSpPr>
          <p:cNvPr id="13" name="TextBox 12">
            <a:extLst>
              <a:ext uri="{FF2B5EF4-FFF2-40B4-BE49-F238E27FC236}">
                <a16:creationId xmlns:a16="http://schemas.microsoft.com/office/drawing/2014/main" id="{0BE68926-BD76-4A77-A254-F37A3B45C38A}"/>
              </a:ext>
            </a:extLst>
          </p:cNvPr>
          <p:cNvSpPr txBox="1"/>
          <p:nvPr/>
        </p:nvSpPr>
        <p:spPr>
          <a:xfrm>
            <a:off x="8497561" y="1967848"/>
            <a:ext cx="32973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Total Free-Text Comments by Survey (10/1/19 – 7/26/22)</a:t>
            </a:r>
            <a:endParaRPr lang="en-US" dirty="0"/>
          </a:p>
        </p:txBody>
      </p:sp>
    </p:spTree>
    <p:extLst>
      <p:ext uri="{BB962C8B-B14F-4D97-AF65-F5344CB8AC3E}">
        <p14:creationId xmlns:p14="http://schemas.microsoft.com/office/powerpoint/2010/main" val="398046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7DE3EEBF-64FD-4E40-97B5-383AFCED247A}"/>
              </a:ext>
            </a:extLst>
          </p:cNvPr>
          <p:cNvGraphicFramePr/>
          <p:nvPr>
            <p:extLst>
              <p:ext uri="{D42A27DB-BD31-4B8C-83A1-F6EECF244321}">
                <p14:modId xmlns:p14="http://schemas.microsoft.com/office/powerpoint/2010/main" val="1332815700"/>
              </p:ext>
            </p:extLst>
          </p:nvPr>
        </p:nvGraphicFramePr>
        <p:xfrm>
          <a:off x="411763" y="2373357"/>
          <a:ext cx="6723684" cy="366193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CEFAB4BA-68F1-41BE-87D8-9FF162F9AA0F}"/>
              </a:ext>
            </a:extLst>
          </p:cNvPr>
          <p:cNvSpPr/>
          <p:nvPr/>
        </p:nvSpPr>
        <p:spPr>
          <a:xfrm>
            <a:off x="1934063" y="2056078"/>
            <a:ext cx="3751476" cy="307777"/>
          </a:xfrm>
          <a:prstGeom prst="rect">
            <a:avLst/>
          </a:prstGeom>
        </p:spPr>
        <p:txBody>
          <a:bodyPr wrap="none">
            <a:spAutoFit/>
          </a:bodyPr>
          <a:lstStyle/>
          <a:p>
            <a:r>
              <a:rPr lang="en-US" sz="1400" b="1"/>
              <a:t>I trust [Facility Name] for my health care needs</a:t>
            </a:r>
            <a:r>
              <a:rPr lang="en-US" sz="1400"/>
              <a:t>. </a:t>
            </a:r>
          </a:p>
        </p:txBody>
      </p:sp>
      <p:sp>
        <p:nvSpPr>
          <p:cNvPr id="3" name="Title 2">
            <a:extLst>
              <a:ext uri="{FF2B5EF4-FFF2-40B4-BE49-F238E27FC236}">
                <a16:creationId xmlns:a16="http://schemas.microsoft.com/office/drawing/2014/main" id="{68799ABD-9F96-4A48-B3DC-B034C6A5DB4E}"/>
              </a:ext>
            </a:extLst>
          </p:cNvPr>
          <p:cNvSpPr>
            <a:spLocks noGrp="1"/>
          </p:cNvSpPr>
          <p:nvPr>
            <p:ph type="title"/>
          </p:nvPr>
        </p:nvSpPr>
        <p:spPr/>
        <p:txBody>
          <a:bodyPr/>
          <a:lstStyle/>
          <a:p>
            <a:r>
              <a:rPr lang="en-US" dirty="0">
                <a:solidFill>
                  <a:srgbClr val="FFFFFF"/>
                </a:solidFill>
              </a:rPr>
              <a:t>VHA-Wide Outpatient Services Surveys </a:t>
            </a:r>
            <a:br>
              <a:rPr lang="en-US" dirty="0">
                <a:solidFill>
                  <a:srgbClr val="FFFFFF"/>
                </a:solidFill>
              </a:rPr>
            </a:br>
            <a:r>
              <a:rPr lang="en-US" dirty="0">
                <a:solidFill>
                  <a:srgbClr val="FFFFFF"/>
                </a:solidFill>
              </a:rPr>
              <a:t>Trust Over Time for Past 90 Days</a:t>
            </a:r>
            <a:endParaRPr lang="en-US" dirty="0"/>
          </a:p>
        </p:txBody>
      </p:sp>
      <p:graphicFrame>
        <p:nvGraphicFramePr>
          <p:cNvPr id="15" name="Table 2">
            <a:extLst>
              <a:ext uri="{FF2B5EF4-FFF2-40B4-BE49-F238E27FC236}">
                <a16:creationId xmlns:a16="http://schemas.microsoft.com/office/drawing/2014/main" id="{F24F6AE4-DD16-4D2A-9674-B44BA26FCAC3}"/>
              </a:ext>
            </a:extLst>
          </p:cNvPr>
          <p:cNvGraphicFramePr>
            <a:graphicFrameLocks noGrp="1"/>
          </p:cNvGraphicFramePr>
          <p:nvPr>
            <p:extLst>
              <p:ext uri="{D42A27DB-BD31-4B8C-83A1-F6EECF244321}">
                <p14:modId xmlns:p14="http://schemas.microsoft.com/office/powerpoint/2010/main" val="4195661987"/>
              </p:ext>
            </p:extLst>
          </p:nvPr>
        </p:nvGraphicFramePr>
        <p:xfrm>
          <a:off x="7432520" y="2325313"/>
          <a:ext cx="4243813" cy="3388922"/>
        </p:xfrm>
        <a:graphic>
          <a:graphicData uri="http://schemas.openxmlformats.org/drawingml/2006/table">
            <a:tbl>
              <a:tblPr firstRow="1" bandRow="1"/>
              <a:tblGrid>
                <a:gridCol w="638249">
                  <a:extLst>
                    <a:ext uri="{9D8B030D-6E8A-4147-A177-3AD203B41FA5}">
                      <a16:colId xmlns:a16="http://schemas.microsoft.com/office/drawing/2014/main" val="20000"/>
                    </a:ext>
                  </a:extLst>
                </a:gridCol>
                <a:gridCol w="994367">
                  <a:extLst>
                    <a:ext uri="{9D8B030D-6E8A-4147-A177-3AD203B41FA5}">
                      <a16:colId xmlns:a16="http://schemas.microsoft.com/office/drawing/2014/main" val="20001"/>
                    </a:ext>
                  </a:extLst>
                </a:gridCol>
                <a:gridCol w="994367">
                  <a:extLst>
                    <a:ext uri="{9D8B030D-6E8A-4147-A177-3AD203B41FA5}">
                      <a16:colId xmlns:a16="http://schemas.microsoft.com/office/drawing/2014/main" val="20002"/>
                    </a:ext>
                  </a:extLst>
                </a:gridCol>
                <a:gridCol w="817788">
                  <a:extLst>
                    <a:ext uri="{9D8B030D-6E8A-4147-A177-3AD203B41FA5}">
                      <a16:colId xmlns:a16="http://schemas.microsoft.com/office/drawing/2014/main" val="20003"/>
                    </a:ext>
                  </a:extLst>
                </a:gridCol>
                <a:gridCol w="799042">
                  <a:extLst>
                    <a:ext uri="{9D8B030D-6E8A-4147-A177-3AD203B41FA5}">
                      <a16:colId xmlns:a16="http://schemas.microsoft.com/office/drawing/2014/main" val="20004"/>
                    </a:ext>
                  </a:extLst>
                </a:gridCol>
              </a:tblGrid>
              <a:tr h="396080">
                <a:tc>
                  <a:txBody>
                    <a:bodyPr/>
                    <a:lstStyle/>
                    <a:p>
                      <a:pPr marL="0" marR="0" algn="ctr" fontAlgn="b">
                        <a:spcBef>
                          <a:spcPts val="0"/>
                        </a:spcBef>
                        <a:spcAft>
                          <a:spcPts val="0"/>
                        </a:spcAft>
                        <a:defRPr sz="900" b="0">
                          <a:latin typeface="Calibri"/>
                        </a:defRPr>
                      </a:pPr>
                      <a:r>
                        <a:rPr lang="en-US" sz="900" b="1" kern="1200">
                          <a:solidFill>
                            <a:srgbClr val="000000"/>
                          </a:solidFill>
                          <a:effectLst/>
                          <a:latin typeface="Calibri"/>
                          <a:ea typeface="Times New Roman"/>
                          <a:cs typeface="Arial"/>
                        </a:rPr>
                        <a:t>VISN</a:t>
                      </a:r>
                      <a:endParaRPr lang="en-US" sz="1100">
                        <a:effectLst/>
                        <a:latin typeface="Arial"/>
                        <a:ea typeface="MS Mincho"/>
                        <a:cs typeface="Times New Roman"/>
                      </a:endParaRPr>
                    </a:p>
                  </a:txBody>
                  <a:tcPr marL="83137" marR="83137" marT="41569" marB="41569"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fontAlgn="b">
                        <a:spcBef>
                          <a:spcPts val="0"/>
                        </a:spcBef>
                        <a:spcAft>
                          <a:spcPts val="0"/>
                        </a:spcAft>
                        <a:defRPr sz="900" b="0">
                          <a:latin typeface="Calibri"/>
                        </a:defRPr>
                      </a:pPr>
                      <a:r>
                        <a:rPr lang="en-US" sz="800" b="1" kern="1200">
                          <a:solidFill>
                            <a:srgbClr val="000000"/>
                          </a:solidFill>
                          <a:effectLst/>
                          <a:latin typeface="Calibri"/>
                          <a:ea typeface="MS Mincho"/>
                          <a:cs typeface="Times New Roman"/>
                        </a:rPr>
                        <a:t>Trust %</a:t>
                      </a:r>
                      <a:endParaRPr lang="en-US" sz="1100">
                        <a:effectLst/>
                        <a:latin typeface="Arial"/>
                        <a:ea typeface="MS Mincho"/>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fontAlgn="b">
                        <a:spcBef>
                          <a:spcPts val="0"/>
                        </a:spcBef>
                        <a:spcAft>
                          <a:spcPts val="0"/>
                        </a:spcAft>
                        <a:defRPr sz="900" b="0">
                          <a:latin typeface="Calibri"/>
                        </a:defRPr>
                      </a:pPr>
                      <a:r>
                        <a:rPr lang="en-US" sz="800" b="1" kern="1200">
                          <a:solidFill>
                            <a:srgbClr val="000000"/>
                          </a:solidFill>
                          <a:effectLst/>
                          <a:latin typeface="Calibri"/>
                          <a:ea typeface="MS Mincho"/>
                          <a:cs typeface="Times New Roman"/>
                        </a:rPr>
                        <a:t>%</a:t>
                      </a:r>
                      <a:endParaRPr lang="en-US" sz="1100">
                        <a:effectLst/>
                        <a:latin typeface="Arial"/>
                        <a:ea typeface="MS Mincho"/>
                        <a:cs typeface="Times New Roman"/>
                      </a:endParaRPr>
                    </a:p>
                    <a:p>
                      <a:pPr marL="0" marR="0" algn="ctr" fontAlgn="b">
                        <a:spcBef>
                          <a:spcPts val="0"/>
                        </a:spcBef>
                        <a:spcAft>
                          <a:spcPts val="0"/>
                        </a:spcAft>
                      </a:pPr>
                      <a:r>
                        <a:rPr lang="en-US" sz="800" b="1" kern="1200">
                          <a:solidFill>
                            <a:srgbClr val="000000"/>
                          </a:solidFill>
                          <a:effectLst/>
                          <a:latin typeface="Calibri"/>
                          <a:ea typeface="MS Mincho"/>
                          <a:cs typeface="Times New Roman"/>
                        </a:rPr>
                        <a:t> Compliments</a:t>
                      </a:r>
                      <a:endParaRPr lang="en-US" sz="1100">
                        <a:effectLst/>
                        <a:latin typeface="Arial"/>
                        <a:ea typeface="MS Mincho"/>
                        <a:cs typeface="Times New Roman"/>
                      </a:endParaRPr>
                    </a:p>
                  </a:txBody>
                  <a:tcPr marL="8083" marR="8083" marT="808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fontAlgn="b">
                        <a:spcBef>
                          <a:spcPts val="0"/>
                        </a:spcBef>
                        <a:spcAft>
                          <a:spcPts val="0"/>
                        </a:spcAft>
                        <a:defRPr sz="900" b="0">
                          <a:latin typeface="Calibri"/>
                        </a:defRPr>
                      </a:pPr>
                      <a:r>
                        <a:rPr lang="en-US" sz="800" b="1" kern="1200" dirty="0">
                          <a:solidFill>
                            <a:srgbClr val="000000"/>
                          </a:solidFill>
                          <a:effectLst/>
                          <a:latin typeface="Calibri"/>
                          <a:ea typeface="MS Mincho"/>
                          <a:cs typeface="Times New Roman"/>
                        </a:rPr>
                        <a:t>%</a:t>
                      </a:r>
                      <a:endParaRPr lang="en-US" sz="1100" dirty="0">
                        <a:effectLst/>
                        <a:latin typeface="Arial"/>
                        <a:ea typeface="MS Mincho"/>
                        <a:cs typeface="Times New Roman"/>
                      </a:endParaRPr>
                    </a:p>
                    <a:p>
                      <a:pPr marL="0" marR="0" algn="ctr" fontAlgn="b">
                        <a:spcBef>
                          <a:spcPts val="0"/>
                        </a:spcBef>
                        <a:spcAft>
                          <a:spcPts val="0"/>
                        </a:spcAft>
                      </a:pPr>
                      <a:r>
                        <a:rPr lang="en-US" sz="800" b="1" kern="1200" dirty="0">
                          <a:solidFill>
                            <a:srgbClr val="000000"/>
                          </a:solidFill>
                          <a:effectLst/>
                          <a:latin typeface="Calibri"/>
                          <a:ea typeface="MS Mincho"/>
                          <a:cs typeface="Times New Roman"/>
                        </a:rPr>
                        <a:t> Concerns</a:t>
                      </a:r>
                      <a:endParaRPr lang="en-US" sz="1100" dirty="0">
                        <a:effectLst/>
                        <a:latin typeface="Arial"/>
                        <a:ea typeface="MS Mincho"/>
                        <a:cs typeface="Times New Roman"/>
                      </a:endParaRPr>
                    </a:p>
                  </a:txBody>
                  <a:tcPr marL="8083" marR="8083" marT="808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fontAlgn="b">
                        <a:spcBef>
                          <a:spcPts val="0"/>
                        </a:spcBef>
                        <a:spcAft>
                          <a:spcPts val="0"/>
                        </a:spcAft>
                        <a:defRPr sz="900" b="0">
                          <a:latin typeface="Calibri"/>
                        </a:defRPr>
                      </a:pPr>
                      <a:r>
                        <a:rPr lang="en-US" sz="800" b="1" kern="1200">
                          <a:solidFill>
                            <a:srgbClr val="000000"/>
                          </a:solidFill>
                          <a:effectLst/>
                          <a:latin typeface="Calibri"/>
                          <a:ea typeface="MS Mincho"/>
                          <a:cs typeface="Times New Roman"/>
                        </a:rPr>
                        <a:t>% Recs.</a:t>
                      </a:r>
                      <a:endParaRPr lang="en-US" sz="1100">
                        <a:effectLst/>
                        <a:latin typeface="Arial"/>
                        <a:ea typeface="MS Mincho"/>
                        <a:cs typeface="Times New Roman"/>
                      </a:endParaRPr>
                    </a:p>
                  </a:txBody>
                  <a:tcPr marL="8083" marR="8083" marT="808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166269">
                <a:tc>
                  <a:txBody>
                    <a:bodyPr/>
                    <a:lstStyle/>
                    <a:p>
                      <a:pPr marL="2540" algn="ctr">
                        <a:lnSpc>
                          <a:spcPts val="1025"/>
                        </a:lnSpc>
                        <a:spcBef>
                          <a:spcPts val="180"/>
                        </a:spcBef>
                      </a:pPr>
                      <a:r>
                        <a:rPr sz="900">
                          <a:latin typeface="Calibri"/>
                          <a:cs typeface="Calibri"/>
                        </a:rPr>
                        <a:t>1</a:t>
                      </a:r>
                    </a:p>
                  </a:txBody>
                  <a:tcPr marL="0" marR="0" marT="2286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93.3%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72.2%</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14.4%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13.4%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66269">
                <a:tc>
                  <a:txBody>
                    <a:bodyPr/>
                    <a:lstStyle/>
                    <a:p>
                      <a:pPr marL="262890" algn="l">
                        <a:lnSpc>
                          <a:spcPts val="1025"/>
                        </a:lnSpc>
                        <a:spcBef>
                          <a:spcPts val="185"/>
                        </a:spcBef>
                      </a:pPr>
                      <a:r>
                        <a:rPr lang="en-US" sz="900" spc="-25">
                          <a:latin typeface="Calibri"/>
                          <a:cs typeface="Calibri"/>
                        </a:rPr>
                        <a:t> 4</a:t>
                      </a:r>
                      <a:endParaRPr sz="900">
                        <a:latin typeface="Calibri"/>
                        <a:cs typeface="Calibri"/>
                      </a:endParaRPr>
                    </a:p>
                  </a:txBody>
                  <a:tcPr marL="0" marR="0" marT="2349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93.1%</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73.5%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14.4%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12.1%</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66269">
                <a:tc>
                  <a:txBody>
                    <a:bodyPr/>
                    <a:lstStyle/>
                    <a:p>
                      <a:pPr marL="2540" algn="ctr">
                        <a:lnSpc>
                          <a:spcPts val="1025"/>
                        </a:lnSpc>
                        <a:spcBef>
                          <a:spcPts val="185"/>
                        </a:spcBef>
                      </a:pPr>
                      <a:r>
                        <a:rPr lang="en-US" sz="900">
                          <a:latin typeface="Calibri"/>
                          <a:cs typeface="Calibri"/>
                        </a:rPr>
                        <a:t>23</a:t>
                      </a:r>
                      <a:endParaRPr sz="900">
                        <a:latin typeface="Calibri"/>
                        <a:cs typeface="Calibri"/>
                      </a:endParaRPr>
                    </a:p>
                  </a:txBody>
                  <a:tcPr marL="0" marR="0" marT="2349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92.6%</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70.3%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17.3%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12.5%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166269">
                <a:tc>
                  <a:txBody>
                    <a:bodyPr/>
                    <a:lstStyle/>
                    <a:p>
                      <a:pPr marL="262890">
                        <a:lnSpc>
                          <a:spcPts val="1019"/>
                        </a:lnSpc>
                        <a:spcBef>
                          <a:spcPts val="190"/>
                        </a:spcBef>
                      </a:pPr>
                      <a:r>
                        <a:rPr sz="900" spc="-25">
                          <a:latin typeface="Calibri"/>
                          <a:cs typeface="Calibri"/>
                        </a:rPr>
                        <a:t>12</a:t>
                      </a:r>
                      <a:endParaRPr sz="900">
                        <a:latin typeface="Calibri"/>
                        <a:cs typeface="Calibri"/>
                      </a:endParaRPr>
                    </a:p>
                  </a:txBody>
                  <a:tcPr marL="0" marR="0" marT="2413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92.5%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70.5%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16.4%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13.1%</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166269">
                <a:tc>
                  <a:txBody>
                    <a:bodyPr/>
                    <a:lstStyle/>
                    <a:p>
                      <a:pPr marL="262890">
                        <a:lnSpc>
                          <a:spcPts val="1019"/>
                        </a:lnSpc>
                        <a:spcBef>
                          <a:spcPts val="190"/>
                        </a:spcBef>
                      </a:pPr>
                      <a:r>
                        <a:rPr sz="900" spc="-25">
                          <a:latin typeface="Calibri"/>
                          <a:cs typeface="Calibri"/>
                        </a:rPr>
                        <a:t>10</a:t>
                      </a:r>
                      <a:endParaRPr sz="900">
                        <a:latin typeface="Calibri"/>
                        <a:cs typeface="Calibri"/>
                      </a:endParaRPr>
                    </a:p>
                  </a:txBody>
                  <a:tcPr marL="0" marR="0" marT="2413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91.5%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68.8%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18.4%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12.8%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66269">
                <a:tc>
                  <a:txBody>
                    <a:bodyPr/>
                    <a:lstStyle/>
                    <a:p>
                      <a:pPr marL="2540" algn="ctr">
                        <a:lnSpc>
                          <a:spcPts val="1015"/>
                        </a:lnSpc>
                        <a:spcBef>
                          <a:spcPts val="190"/>
                        </a:spcBef>
                      </a:pPr>
                      <a:r>
                        <a:rPr sz="900">
                          <a:latin typeface="Calibri"/>
                          <a:cs typeface="Calibri"/>
                        </a:rPr>
                        <a:t>2</a:t>
                      </a:r>
                    </a:p>
                  </a:txBody>
                  <a:tcPr marL="0" marR="0" marT="2413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91.4%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70.4%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16.3%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13.4%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166269">
                <a:tc>
                  <a:txBody>
                    <a:bodyPr/>
                    <a:lstStyle/>
                    <a:p>
                      <a:pPr marL="262890">
                        <a:lnSpc>
                          <a:spcPts val="1015"/>
                        </a:lnSpc>
                        <a:spcBef>
                          <a:spcPts val="190"/>
                        </a:spcBef>
                      </a:pPr>
                      <a:r>
                        <a:rPr sz="900" spc="-25">
                          <a:latin typeface="Calibri"/>
                          <a:cs typeface="Calibri"/>
                        </a:rPr>
                        <a:t>21</a:t>
                      </a:r>
                      <a:endParaRPr sz="900">
                        <a:latin typeface="Calibri"/>
                        <a:cs typeface="Calibri"/>
                      </a:endParaRPr>
                    </a:p>
                  </a:txBody>
                  <a:tcPr marL="0" marR="0" marT="2413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90.6%</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67.1%</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19.4%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13.6%</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166269">
                <a:tc>
                  <a:txBody>
                    <a:bodyPr/>
                    <a:lstStyle/>
                    <a:p>
                      <a:pPr marL="262890">
                        <a:lnSpc>
                          <a:spcPts val="1015"/>
                        </a:lnSpc>
                        <a:spcBef>
                          <a:spcPts val="190"/>
                        </a:spcBef>
                      </a:pPr>
                      <a:r>
                        <a:rPr sz="900" spc="-25">
                          <a:latin typeface="Calibri"/>
                          <a:cs typeface="Calibri"/>
                        </a:rPr>
                        <a:t>15</a:t>
                      </a:r>
                      <a:endParaRPr sz="900">
                        <a:latin typeface="Calibri"/>
                        <a:cs typeface="Calibri"/>
                      </a:endParaRPr>
                    </a:p>
                  </a:txBody>
                  <a:tcPr marL="0" marR="0" marT="2413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90.5%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67.4%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19.4%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13.2%</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66269">
                <a:tc>
                  <a:txBody>
                    <a:bodyPr/>
                    <a:lstStyle/>
                    <a:p>
                      <a:pPr marL="2540" algn="ctr">
                        <a:lnSpc>
                          <a:spcPts val="1010"/>
                        </a:lnSpc>
                        <a:spcBef>
                          <a:spcPts val="195"/>
                        </a:spcBef>
                      </a:pPr>
                      <a:r>
                        <a:rPr sz="900">
                          <a:latin typeface="Calibri"/>
                          <a:cs typeface="Calibri"/>
                        </a:rPr>
                        <a:t>8</a:t>
                      </a:r>
                    </a:p>
                  </a:txBody>
                  <a:tcPr marL="0" marR="0" marT="2476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90.3%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66.3%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19.6%</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14.0%</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166269">
                <a:tc>
                  <a:txBody>
                    <a:bodyPr/>
                    <a:lstStyle/>
                    <a:p>
                      <a:pPr marL="2540" algn="ctr">
                        <a:lnSpc>
                          <a:spcPts val="1010"/>
                        </a:lnSpc>
                        <a:spcBef>
                          <a:spcPts val="200"/>
                        </a:spcBef>
                      </a:pPr>
                      <a:r>
                        <a:rPr sz="900">
                          <a:latin typeface="Calibri"/>
                          <a:cs typeface="Calibri"/>
                        </a:rPr>
                        <a:t>9</a:t>
                      </a:r>
                    </a:p>
                  </a:txBody>
                  <a:tcPr marL="0" marR="0" marT="2540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90.2%</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70.8%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16.7%</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12.5%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r h="166269">
                <a:tc>
                  <a:txBody>
                    <a:bodyPr/>
                    <a:lstStyle/>
                    <a:p>
                      <a:pPr marL="2540" algn="ctr">
                        <a:lnSpc>
                          <a:spcPts val="1005"/>
                        </a:lnSpc>
                        <a:spcBef>
                          <a:spcPts val="200"/>
                        </a:spcBef>
                      </a:pPr>
                      <a:r>
                        <a:rPr lang="en-US" sz="900">
                          <a:latin typeface="Calibri"/>
                          <a:cs typeface="Calibri"/>
                        </a:rPr>
                        <a:t>6</a:t>
                      </a:r>
                      <a:endParaRPr sz="900">
                        <a:latin typeface="Calibri"/>
                        <a:cs typeface="Calibri"/>
                      </a:endParaRPr>
                    </a:p>
                  </a:txBody>
                  <a:tcPr marL="0" marR="0" marT="2540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89.8%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68.8%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19.1%</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12.1%</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166269">
                <a:tc>
                  <a:txBody>
                    <a:bodyPr/>
                    <a:lstStyle/>
                    <a:p>
                      <a:pPr marL="262890">
                        <a:lnSpc>
                          <a:spcPts val="1005"/>
                        </a:lnSpc>
                        <a:spcBef>
                          <a:spcPts val="200"/>
                        </a:spcBef>
                      </a:pPr>
                      <a:r>
                        <a:rPr lang="en-US" sz="900" spc="-25">
                          <a:latin typeface="Calibri"/>
                          <a:cs typeface="Calibri"/>
                        </a:rPr>
                        <a:t> 5</a:t>
                      </a:r>
                      <a:endParaRPr sz="900">
                        <a:latin typeface="Calibri"/>
                        <a:cs typeface="Calibri"/>
                      </a:endParaRPr>
                    </a:p>
                  </a:txBody>
                  <a:tcPr marL="0" marR="0" marT="2540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88.8%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66.7%</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19.8%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13.5%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2"/>
                  </a:ext>
                </a:extLst>
              </a:tr>
              <a:tr h="166269">
                <a:tc>
                  <a:txBody>
                    <a:bodyPr/>
                    <a:lstStyle/>
                    <a:p>
                      <a:pPr marL="2540" algn="ctr">
                        <a:lnSpc>
                          <a:spcPts val="1005"/>
                        </a:lnSpc>
                        <a:spcBef>
                          <a:spcPts val="200"/>
                        </a:spcBef>
                      </a:pPr>
                      <a:r>
                        <a:rPr lang="en-US" sz="900">
                          <a:latin typeface="Calibri"/>
                          <a:cs typeface="Calibri"/>
                        </a:rPr>
                        <a:t>19</a:t>
                      </a:r>
                      <a:endParaRPr sz="900">
                        <a:latin typeface="Calibri"/>
                        <a:cs typeface="Calibri"/>
                      </a:endParaRPr>
                    </a:p>
                  </a:txBody>
                  <a:tcPr marL="0" marR="0" marT="2540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88.8%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66.6%</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20.3%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13.1%</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3"/>
                  </a:ext>
                </a:extLst>
              </a:tr>
              <a:tr h="166269">
                <a:tc>
                  <a:txBody>
                    <a:bodyPr/>
                    <a:lstStyle/>
                    <a:p>
                      <a:pPr marL="262890">
                        <a:lnSpc>
                          <a:spcPts val="1000"/>
                        </a:lnSpc>
                        <a:spcBef>
                          <a:spcPts val="204"/>
                        </a:spcBef>
                      </a:pPr>
                      <a:r>
                        <a:rPr lang="en-US" sz="900" spc="-25">
                          <a:latin typeface="Calibri"/>
                          <a:cs typeface="Calibri"/>
                        </a:rPr>
                        <a:t>22</a:t>
                      </a:r>
                      <a:endParaRPr sz="900">
                        <a:latin typeface="Calibri"/>
                        <a:cs typeface="Calibri"/>
                      </a:endParaRPr>
                    </a:p>
                  </a:txBody>
                  <a:tcPr marL="0" marR="0" marT="26034"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88.4%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65.4%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21.3%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13.3%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4"/>
                  </a:ext>
                </a:extLst>
              </a:tr>
              <a:tr h="166269">
                <a:tc>
                  <a:txBody>
                    <a:bodyPr/>
                    <a:lstStyle/>
                    <a:p>
                      <a:pPr marL="262890">
                        <a:lnSpc>
                          <a:spcPts val="1000"/>
                        </a:lnSpc>
                        <a:spcBef>
                          <a:spcPts val="204"/>
                        </a:spcBef>
                      </a:pPr>
                      <a:r>
                        <a:rPr lang="en-US" sz="900" spc="-25">
                          <a:latin typeface="Calibri"/>
                          <a:cs typeface="Calibri"/>
                        </a:rPr>
                        <a:t>16</a:t>
                      </a:r>
                      <a:endParaRPr sz="900">
                        <a:latin typeface="Calibri"/>
                        <a:cs typeface="Calibri"/>
                      </a:endParaRPr>
                    </a:p>
                  </a:txBody>
                  <a:tcPr marL="0" marR="0" marT="26034"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88.1%</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64.9%</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21.1%</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14.0%</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5"/>
                  </a:ext>
                </a:extLst>
              </a:tr>
              <a:tr h="166269">
                <a:tc>
                  <a:txBody>
                    <a:bodyPr/>
                    <a:lstStyle/>
                    <a:p>
                      <a:pPr marL="262890">
                        <a:lnSpc>
                          <a:spcPts val="1000"/>
                        </a:lnSpc>
                        <a:spcBef>
                          <a:spcPts val="210"/>
                        </a:spcBef>
                      </a:pPr>
                      <a:r>
                        <a:rPr lang="en-US" sz="900" spc="-25">
                          <a:latin typeface="Calibri"/>
                          <a:cs typeface="Calibri"/>
                        </a:rPr>
                        <a:t>17</a:t>
                      </a:r>
                      <a:endParaRPr sz="900">
                        <a:latin typeface="Calibri"/>
                        <a:cs typeface="Calibri"/>
                      </a:endParaRPr>
                    </a:p>
                  </a:txBody>
                  <a:tcPr marL="0" marR="0" marT="2667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87.9%</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64.4%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21.8%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13.8%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6"/>
                  </a:ext>
                </a:extLst>
              </a:tr>
              <a:tr h="166269">
                <a:tc>
                  <a:txBody>
                    <a:bodyPr/>
                    <a:lstStyle/>
                    <a:p>
                      <a:pPr marL="262890">
                        <a:lnSpc>
                          <a:spcPts val="994"/>
                        </a:lnSpc>
                        <a:spcBef>
                          <a:spcPts val="210"/>
                        </a:spcBef>
                      </a:pPr>
                      <a:r>
                        <a:rPr lang="en-US" sz="900" spc="-25">
                          <a:latin typeface="Calibri"/>
                          <a:cs typeface="Calibri"/>
                        </a:rPr>
                        <a:t>20</a:t>
                      </a:r>
                      <a:endParaRPr sz="900">
                        <a:latin typeface="Calibri"/>
                        <a:cs typeface="Calibri"/>
                      </a:endParaRPr>
                    </a:p>
                  </a:txBody>
                  <a:tcPr marL="0" marR="0" marT="2667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87.2%</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61.3%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24.9%</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13.8%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7"/>
                  </a:ext>
                </a:extLst>
              </a:tr>
              <a:tr h="166269">
                <a:tc>
                  <a:txBody>
                    <a:bodyPr/>
                    <a:lstStyle/>
                    <a:p>
                      <a:pPr marL="2540" algn="ctr">
                        <a:lnSpc>
                          <a:spcPts val="994"/>
                        </a:lnSpc>
                        <a:spcBef>
                          <a:spcPts val="210"/>
                        </a:spcBef>
                      </a:pPr>
                      <a:r>
                        <a:rPr sz="900">
                          <a:latin typeface="Calibri"/>
                          <a:cs typeface="Calibri"/>
                        </a:rPr>
                        <a:t>7</a:t>
                      </a:r>
                    </a:p>
                  </a:txBody>
                  <a:tcPr marL="0" marR="0" marT="2667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86.3%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63.4%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23.1%</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dirty="0">
                          <a:solidFill>
                            <a:srgbClr val="000000"/>
                          </a:solidFill>
                          <a:effectLst/>
                          <a:latin typeface="Calibri" panose="020F0502020204030204" pitchFamily="34" charset="0"/>
                        </a:rPr>
                        <a:t>13.5%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8"/>
                  </a:ext>
                </a:extLst>
              </a:tr>
            </a:tbl>
          </a:graphicData>
        </a:graphic>
      </p:graphicFrame>
      <p:sp>
        <p:nvSpPr>
          <p:cNvPr id="16" name="Rectangle 15">
            <a:extLst>
              <a:ext uri="{FF2B5EF4-FFF2-40B4-BE49-F238E27FC236}">
                <a16:creationId xmlns:a16="http://schemas.microsoft.com/office/drawing/2014/main" id="{8623876F-0943-46C6-B3FE-222CBD751B7B}"/>
              </a:ext>
            </a:extLst>
          </p:cNvPr>
          <p:cNvSpPr/>
          <p:nvPr/>
        </p:nvSpPr>
        <p:spPr>
          <a:xfrm>
            <a:off x="7339866" y="2058329"/>
            <a:ext cx="4440371" cy="276999"/>
          </a:xfrm>
          <a:prstGeom prst="rect">
            <a:avLst/>
          </a:prstGeom>
        </p:spPr>
        <p:txBody>
          <a:bodyPr wrap="square">
            <a:spAutoFit/>
          </a:bodyPr>
          <a:lstStyle/>
          <a:p>
            <a:pPr algn="ctr"/>
            <a:r>
              <a:rPr lang="en-US" sz="1200" b="1" dirty="0">
                <a:ea typeface="MS Mincho"/>
                <a:cs typeface="Times New Roman"/>
              </a:rPr>
              <a:t>% Trust, Compliments, Concerns, and Recommendations by VISN</a:t>
            </a:r>
            <a:endParaRPr lang="en-US" sz="1200" dirty="0"/>
          </a:p>
        </p:txBody>
      </p:sp>
      <p:sp>
        <p:nvSpPr>
          <p:cNvPr id="17" name="Rectangle 16">
            <a:extLst>
              <a:ext uri="{FF2B5EF4-FFF2-40B4-BE49-F238E27FC236}">
                <a16:creationId xmlns:a16="http://schemas.microsoft.com/office/drawing/2014/main" id="{3DD8B0D5-925C-4623-AA31-3FBE67B885EC}"/>
              </a:ext>
            </a:extLst>
          </p:cNvPr>
          <p:cNvSpPr/>
          <p:nvPr/>
        </p:nvSpPr>
        <p:spPr>
          <a:xfrm>
            <a:off x="2087880" y="5896794"/>
            <a:ext cx="8763000" cy="307777"/>
          </a:xfrm>
          <a:prstGeom prst="rect">
            <a:avLst/>
          </a:prstGeom>
        </p:spPr>
        <p:txBody>
          <a:bodyPr wrap="square">
            <a:spAutoFit/>
          </a:bodyPr>
          <a:lstStyle/>
          <a:p>
            <a:pPr algn="ctr"/>
            <a:r>
              <a:rPr sz="1400" b="1" dirty="0"/>
              <a:t>BLUF:</a:t>
            </a:r>
            <a:r>
              <a:rPr sz="1400" b="0" dirty="0"/>
              <a:t> In the past 90 days, VHA-wide trust has decreased 0.</a:t>
            </a:r>
            <a:r>
              <a:rPr lang="en-US" sz="1400" b="0" dirty="0"/>
              <a:t>6</a:t>
            </a:r>
            <a:r>
              <a:rPr sz="1400" b="0" dirty="0"/>
              <a:t>%.</a:t>
            </a:r>
            <a:endParaRPr lang="en-US" dirty="0">
              <a:ea typeface="MS Mincho"/>
              <a:cs typeface="Times New Roman"/>
            </a:endParaRPr>
          </a:p>
        </p:txBody>
      </p:sp>
    </p:spTree>
    <p:extLst>
      <p:ext uri="{BB962C8B-B14F-4D97-AF65-F5344CB8AC3E}">
        <p14:creationId xmlns:p14="http://schemas.microsoft.com/office/powerpoint/2010/main" val="360291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99ABD-9F96-4A48-B3DC-B034C6A5DB4E}"/>
              </a:ext>
            </a:extLst>
          </p:cNvPr>
          <p:cNvSpPr>
            <a:spLocks noGrp="1"/>
          </p:cNvSpPr>
          <p:nvPr>
            <p:ph type="title"/>
          </p:nvPr>
        </p:nvSpPr>
        <p:spPr/>
        <p:txBody>
          <a:bodyPr/>
          <a:lstStyle/>
          <a:p>
            <a:r>
              <a:rPr lang="en-US" sz="2700" b="1" dirty="0">
                <a:solidFill>
                  <a:srgbClr val="FFFFFF"/>
                </a:solidFill>
              </a:rPr>
              <a:t>VHA-Wide Trust for Past 90 Days by Gender in Outpatient Services Surveys </a:t>
            </a:r>
            <a:endParaRPr lang="en-US" sz="2700" b="1" dirty="0"/>
          </a:p>
        </p:txBody>
      </p:sp>
      <p:graphicFrame>
        <p:nvGraphicFramePr>
          <p:cNvPr id="9" name="Chart 8">
            <a:extLst>
              <a:ext uri="{FF2B5EF4-FFF2-40B4-BE49-F238E27FC236}">
                <a16:creationId xmlns:a16="http://schemas.microsoft.com/office/drawing/2014/main" id="{2784C34A-1C82-4B07-9A17-B5BE8C2A3531}"/>
              </a:ext>
            </a:extLst>
          </p:cNvPr>
          <p:cNvGraphicFramePr/>
          <p:nvPr>
            <p:extLst>
              <p:ext uri="{D42A27DB-BD31-4B8C-83A1-F6EECF244321}">
                <p14:modId xmlns:p14="http://schemas.microsoft.com/office/powerpoint/2010/main" val="4033537367"/>
              </p:ext>
            </p:extLst>
          </p:nvPr>
        </p:nvGraphicFramePr>
        <p:xfrm>
          <a:off x="2369580" y="2143866"/>
          <a:ext cx="7667189" cy="37020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2">
            <a:extLst>
              <a:ext uri="{FF2B5EF4-FFF2-40B4-BE49-F238E27FC236}">
                <a16:creationId xmlns:a16="http://schemas.microsoft.com/office/drawing/2014/main" id="{70C6AB43-C3E5-47C9-9A2E-2BFED7227793}"/>
              </a:ext>
            </a:extLst>
          </p:cNvPr>
          <p:cNvGraphicFramePr>
            <a:graphicFrameLocks noGrp="1"/>
          </p:cNvGraphicFramePr>
          <p:nvPr>
            <p:extLst>
              <p:ext uri="{D42A27DB-BD31-4B8C-83A1-F6EECF244321}">
                <p14:modId xmlns:p14="http://schemas.microsoft.com/office/powerpoint/2010/main" val="3199313178"/>
              </p:ext>
            </p:extLst>
          </p:nvPr>
        </p:nvGraphicFramePr>
        <p:xfrm>
          <a:off x="655981" y="2355088"/>
          <a:ext cx="1234531" cy="3280604"/>
        </p:xfrm>
        <a:graphic>
          <a:graphicData uri="http://schemas.openxmlformats.org/drawingml/2006/table">
            <a:tbl>
              <a:tblPr firstRow="1" bandRow="1"/>
              <a:tblGrid>
                <a:gridCol w="482623">
                  <a:extLst>
                    <a:ext uri="{9D8B030D-6E8A-4147-A177-3AD203B41FA5}">
                      <a16:colId xmlns:a16="http://schemas.microsoft.com/office/drawing/2014/main" val="20000"/>
                    </a:ext>
                  </a:extLst>
                </a:gridCol>
                <a:gridCol w="751908">
                  <a:extLst>
                    <a:ext uri="{9D8B030D-6E8A-4147-A177-3AD203B41FA5}">
                      <a16:colId xmlns:a16="http://schemas.microsoft.com/office/drawing/2014/main" val="20001"/>
                    </a:ext>
                  </a:extLst>
                </a:gridCol>
              </a:tblGrid>
              <a:tr h="384320">
                <a:tc>
                  <a:txBody>
                    <a:bodyPr/>
                    <a:lstStyle/>
                    <a:p>
                      <a:pPr marL="0" marR="0" algn="ctr" fontAlgn="b">
                        <a:spcBef>
                          <a:spcPts val="0"/>
                        </a:spcBef>
                        <a:spcAft>
                          <a:spcPts val="0"/>
                        </a:spcAft>
                        <a:defRPr sz="900" b="0">
                          <a:latin typeface="Calibri"/>
                        </a:defRPr>
                      </a:pPr>
                      <a:r>
                        <a:rPr lang="en-US" sz="900" b="1" kern="1200">
                          <a:solidFill>
                            <a:srgbClr val="000000"/>
                          </a:solidFill>
                          <a:effectLst/>
                          <a:latin typeface="Calibri"/>
                          <a:ea typeface="Times New Roman"/>
                          <a:cs typeface="Arial"/>
                        </a:rPr>
                        <a:t>VISN</a:t>
                      </a:r>
                      <a:endParaRPr lang="en-US" sz="1100">
                        <a:effectLst/>
                        <a:latin typeface="Arial"/>
                        <a:ea typeface="MS Mincho"/>
                        <a:cs typeface="Times New Roman"/>
                      </a:endParaRPr>
                    </a:p>
                  </a:txBody>
                  <a:tcPr marL="83137" marR="83137" marT="41569" marB="41569"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fontAlgn="b">
                        <a:spcBef>
                          <a:spcPts val="0"/>
                        </a:spcBef>
                        <a:spcAft>
                          <a:spcPts val="0"/>
                        </a:spcAft>
                        <a:defRPr sz="900" b="0">
                          <a:latin typeface="Calibri"/>
                        </a:defRPr>
                      </a:pPr>
                      <a:r>
                        <a:rPr lang="en-US" sz="800" b="1" kern="1200">
                          <a:solidFill>
                            <a:srgbClr val="000000"/>
                          </a:solidFill>
                          <a:effectLst/>
                          <a:latin typeface="Calibri"/>
                          <a:ea typeface="MS Mincho"/>
                          <a:cs typeface="Times New Roman"/>
                        </a:rPr>
                        <a:t>Trust %</a:t>
                      </a:r>
                      <a:endParaRPr lang="en-US" sz="1100">
                        <a:effectLst/>
                        <a:latin typeface="Arial"/>
                        <a:ea typeface="MS Mincho"/>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161333">
                <a:tc>
                  <a:txBody>
                    <a:bodyPr/>
                    <a:lstStyle/>
                    <a:p>
                      <a:pPr algn="ctr" fontAlgn="t"/>
                      <a:r>
                        <a:rPr lang="en-US" sz="900" b="0" i="0" u="none" strike="noStrike">
                          <a:solidFill>
                            <a:srgbClr val="000000"/>
                          </a:solidFill>
                          <a:effectLst/>
                          <a:latin typeface="Calibri" panose="020F0502020204030204" pitchFamily="34" charset="0"/>
                        </a:rPr>
                        <a:t>1</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93.5%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61333">
                <a:tc>
                  <a:txBody>
                    <a:bodyPr/>
                    <a:lstStyle/>
                    <a:p>
                      <a:pPr algn="ctr" fontAlgn="t"/>
                      <a:r>
                        <a:rPr lang="en-US" sz="900" b="0" i="0" u="none" strike="noStrike">
                          <a:solidFill>
                            <a:srgbClr val="000000"/>
                          </a:solidFill>
                          <a:effectLst/>
                          <a:latin typeface="Calibri" panose="020F0502020204030204" pitchFamily="34" charset="0"/>
                        </a:rPr>
                        <a:t>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93.3%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61333">
                <a:tc>
                  <a:txBody>
                    <a:bodyPr/>
                    <a:lstStyle/>
                    <a:p>
                      <a:pPr algn="ctr" fontAlgn="t"/>
                      <a:r>
                        <a:rPr lang="en-US" sz="900" b="0" i="0" u="none" strike="noStrike">
                          <a:solidFill>
                            <a:srgbClr val="000000"/>
                          </a:solidFill>
                          <a:effectLst/>
                          <a:latin typeface="Calibri" panose="020F0502020204030204" pitchFamily="34" charset="0"/>
                        </a:rPr>
                        <a:t>23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92.8%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161333">
                <a:tc>
                  <a:txBody>
                    <a:bodyPr/>
                    <a:lstStyle/>
                    <a:p>
                      <a:pPr algn="ctr" fontAlgn="t"/>
                      <a:r>
                        <a:rPr lang="en-US" sz="900" b="0" i="0" u="none" strike="noStrike">
                          <a:solidFill>
                            <a:srgbClr val="000000"/>
                          </a:solidFill>
                          <a:effectLst/>
                          <a:latin typeface="Calibri" panose="020F0502020204030204" pitchFamily="34" charset="0"/>
                        </a:rPr>
                        <a:t>12</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92.8%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161333">
                <a:tc>
                  <a:txBody>
                    <a:bodyPr/>
                    <a:lstStyle/>
                    <a:p>
                      <a:pPr algn="ctr" fontAlgn="t"/>
                      <a:r>
                        <a:rPr lang="en-US" sz="900" b="0" i="0" u="none" strike="noStrike">
                          <a:solidFill>
                            <a:srgbClr val="000000"/>
                          </a:solidFill>
                          <a:effectLst/>
                          <a:latin typeface="Calibri" panose="020F0502020204030204" pitchFamily="34" charset="0"/>
                        </a:rPr>
                        <a:t>10</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91.8%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61333">
                <a:tc>
                  <a:txBody>
                    <a:bodyPr/>
                    <a:lstStyle/>
                    <a:p>
                      <a:pPr algn="ctr" fontAlgn="t"/>
                      <a:r>
                        <a:rPr lang="en-US" sz="900" b="0" i="0" u="none" strike="noStrike">
                          <a:solidFill>
                            <a:srgbClr val="000000"/>
                          </a:solidFill>
                          <a:effectLst/>
                          <a:latin typeface="Calibri" panose="020F0502020204030204" pitchFamily="34" charset="0"/>
                        </a:rPr>
                        <a:t>2</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91.6%</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161333">
                <a:tc>
                  <a:txBody>
                    <a:bodyPr/>
                    <a:lstStyle/>
                    <a:p>
                      <a:pPr algn="ctr" fontAlgn="t"/>
                      <a:r>
                        <a:rPr lang="en-US" sz="900" b="0" i="0" u="none" strike="noStrike">
                          <a:solidFill>
                            <a:srgbClr val="000000"/>
                          </a:solidFill>
                          <a:effectLst/>
                          <a:latin typeface="Calibri" panose="020F0502020204030204" pitchFamily="34" charset="0"/>
                        </a:rPr>
                        <a:t>21</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90.8%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161333">
                <a:tc>
                  <a:txBody>
                    <a:bodyPr/>
                    <a:lstStyle/>
                    <a:p>
                      <a:pPr algn="ctr" fontAlgn="t"/>
                      <a:r>
                        <a:rPr lang="en-US" sz="900" b="0" i="0" u="none" strike="noStrike">
                          <a:solidFill>
                            <a:srgbClr val="000000"/>
                          </a:solidFill>
                          <a:effectLst/>
                          <a:latin typeface="Calibri" panose="020F0502020204030204" pitchFamily="34" charset="0"/>
                        </a:rPr>
                        <a:t>15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90.7%</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61333">
                <a:tc>
                  <a:txBody>
                    <a:bodyPr/>
                    <a:lstStyle/>
                    <a:p>
                      <a:pPr algn="ctr" fontAlgn="t"/>
                      <a:r>
                        <a:rPr lang="en-US" sz="900" b="0" i="0" u="none" strike="noStrike">
                          <a:solidFill>
                            <a:srgbClr val="000000"/>
                          </a:solidFill>
                          <a:effectLst/>
                          <a:latin typeface="Calibri" panose="020F0502020204030204" pitchFamily="34" charset="0"/>
                        </a:rPr>
                        <a:t>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90.7%</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161333">
                <a:tc>
                  <a:txBody>
                    <a:bodyPr/>
                    <a:lstStyle/>
                    <a:p>
                      <a:pPr algn="ctr" fontAlgn="t"/>
                      <a:r>
                        <a:rPr lang="en-US" sz="900" b="0" i="0" u="none" strike="noStrike">
                          <a:solidFill>
                            <a:srgbClr val="000000"/>
                          </a:solidFill>
                          <a:effectLst/>
                          <a:latin typeface="Calibri" panose="020F0502020204030204" pitchFamily="34" charset="0"/>
                        </a:rPr>
                        <a:t>9</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90.4%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r h="161333">
                <a:tc>
                  <a:txBody>
                    <a:bodyPr/>
                    <a:lstStyle/>
                    <a:p>
                      <a:pPr algn="ctr" fontAlgn="t"/>
                      <a:r>
                        <a:rPr lang="en-US" sz="900" b="0" i="0" u="none" strike="noStrike">
                          <a:solidFill>
                            <a:srgbClr val="000000"/>
                          </a:solidFill>
                          <a:effectLst/>
                          <a:latin typeface="Calibri" panose="020F0502020204030204" pitchFamily="34" charset="0"/>
                        </a:rPr>
                        <a:t>6</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90.3%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161333">
                <a:tc>
                  <a:txBody>
                    <a:bodyPr/>
                    <a:lstStyle/>
                    <a:p>
                      <a:pPr algn="ctr" fontAlgn="t"/>
                      <a:r>
                        <a:rPr lang="en-US" sz="900" b="0" i="0" u="none" strike="noStrike">
                          <a:solidFill>
                            <a:srgbClr val="000000"/>
                          </a:solidFill>
                          <a:effectLst/>
                          <a:latin typeface="Calibri" panose="020F0502020204030204" pitchFamily="34" charset="0"/>
                        </a:rPr>
                        <a:t>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89.7%</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2"/>
                  </a:ext>
                </a:extLst>
              </a:tr>
              <a:tr h="161333">
                <a:tc>
                  <a:txBody>
                    <a:bodyPr/>
                    <a:lstStyle/>
                    <a:p>
                      <a:pPr algn="ctr" fontAlgn="t"/>
                      <a:r>
                        <a:rPr lang="en-US" sz="900" b="0" i="0" u="none" strike="noStrike">
                          <a:solidFill>
                            <a:srgbClr val="000000"/>
                          </a:solidFill>
                          <a:effectLst/>
                          <a:latin typeface="Calibri" panose="020F0502020204030204" pitchFamily="34" charset="0"/>
                        </a:rPr>
                        <a:t>19</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89.2%</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3"/>
                  </a:ext>
                </a:extLst>
              </a:tr>
              <a:tr h="161333">
                <a:tc>
                  <a:txBody>
                    <a:bodyPr/>
                    <a:lstStyle/>
                    <a:p>
                      <a:pPr algn="ctr" fontAlgn="t"/>
                      <a:r>
                        <a:rPr lang="en-US" sz="900" b="0" i="0" u="none" strike="noStrike">
                          <a:solidFill>
                            <a:srgbClr val="000000"/>
                          </a:solidFill>
                          <a:effectLst/>
                          <a:latin typeface="Calibri" panose="020F0502020204030204" pitchFamily="34" charset="0"/>
                        </a:rPr>
                        <a:t>22</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88.7%</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4"/>
                  </a:ext>
                </a:extLst>
              </a:tr>
              <a:tr h="161333">
                <a:tc>
                  <a:txBody>
                    <a:bodyPr/>
                    <a:lstStyle/>
                    <a:p>
                      <a:pPr algn="ctr" fontAlgn="t"/>
                      <a:r>
                        <a:rPr lang="en-US" sz="900" b="0" i="0" u="none" strike="noStrike">
                          <a:solidFill>
                            <a:srgbClr val="000000"/>
                          </a:solidFill>
                          <a:effectLst/>
                          <a:latin typeface="Calibri" panose="020F0502020204030204" pitchFamily="34" charset="0"/>
                        </a:rPr>
                        <a:t>16</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88.5%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5"/>
                  </a:ext>
                </a:extLst>
              </a:tr>
              <a:tr h="161333">
                <a:tc>
                  <a:txBody>
                    <a:bodyPr/>
                    <a:lstStyle/>
                    <a:p>
                      <a:pPr algn="ctr" fontAlgn="t"/>
                      <a:r>
                        <a:rPr lang="en-US" sz="900" b="0" i="0" u="none" strike="noStrike">
                          <a:solidFill>
                            <a:srgbClr val="000000"/>
                          </a:solidFill>
                          <a:effectLst/>
                          <a:latin typeface="Calibri" panose="020F0502020204030204" pitchFamily="34" charset="0"/>
                        </a:rPr>
                        <a:t>17</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88.3%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6"/>
                  </a:ext>
                </a:extLst>
              </a:tr>
              <a:tr h="153623">
                <a:tc>
                  <a:txBody>
                    <a:bodyPr/>
                    <a:lstStyle/>
                    <a:p>
                      <a:pPr algn="ctr" fontAlgn="t"/>
                      <a:r>
                        <a:rPr lang="en-US" sz="900" b="0" i="0" u="none" strike="noStrike">
                          <a:solidFill>
                            <a:srgbClr val="000000"/>
                          </a:solidFill>
                          <a:effectLst/>
                          <a:latin typeface="Calibri" panose="020F0502020204030204" pitchFamily="34" charset="0"/>
                        </a:rPr>
                        <a:t>20</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87.5%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7"/>
                  </a:ext>
                </a:extLst>
              </a:tr>
              <a:tr h="161333">
                <a:tc>
                  <a:txBody>
                    <a:bodyPr/>
                    <a:lstStyle/>
                    <a:p>
                      <a:pPr algn="ctr" fontAlgn="t"/>
                      <a:r>
                        <a:rPr lang="en-US" sz="900" b="0" i="0" u="none" strike="noStrike">
                          <a:solidFill>
                            <a:srgbClr val="000000"/>
                          </a:solidFill>
                          <a:effectLst/>
                          <a:latin typeface="Calibri" panose="020F0502020204030204" pitchFamily="34" charset="0"/>
                        </a:rPr>
                        <a:t>7</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dirty="0">
                          <a:solidFill>
                            <a:srgbClr val="000000"/>
                          </a:solidFill>
                          <a:effectLst/>
                          <a:latin typeface="Calibri" panose="020F0502020204030204" pitchFamily="34" charset="0"/>
                        </a:rPr>
                        <a:t>87.0%</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8"/>
                  </a:ext>
                </a:extLst>
              </a:tr>
            </a:tbl>
          </a:graphicData>
        </a:graphic>
      </p:graphicFrame>
      <p:sp>
        <p:nvSpPr>
          <p:cNvPr id="11" name="Rectangle 10">
            <a:extLst>
              <a:ext uri="{FF2B5EF4-FFF2-40B4-BE49-F238E27FC236}">
                <a16:creationId xmlns:a16="http://schemas.microsoft.com/office/drawing/2014/main" id="{A9BA21D0-64D0-4EB1-99EE-8B1B486CECA9}"/>
              </a:ext>
            </a:extLst>
          </p:cNvPr>
          <p:cNvSpPr/>
          <p:nvPr/>
        </p:nvSpPr>
        <p:spPr>
          <a:xfrm>
            <a:off x="626860" y="1953978"/>
            <a:ext cx="1317823" cy="400110"/>
          </a:xfrm>
          <a:prstGeom prst="rect">
            <a:avLst/>
          </a:prstGeom>
        </p:spPr>
        <p:txBody>
          <a:bodyPr wrap="square">
            <a:spAutoFit/>
          </a:bodyPr>
          <a:lstStyle/>
          <a:p>
            <a:pPr algn="ctr"/>
            <a:r>
              <a:rPr lang="en-US" sz="1000" b="1" dirty="0">
                <a:latin typeface="Arial"/>
                <a:ea typeface="MS Mincho"/>
                <a:cs typeface="Times New Roman"/>
              </a:rPr>
              <a:t>% Trust by VISN</a:t>
            </a:r>
            <a:br>
              <a:rPr lang="en-US" sz="1000" b="1" dirty="0">
                <a:latin typeface="Arial"/>
                <a:ea typeface="MS Mincho"/>
                <a:cs typeface="Times New Roman"/>
              </a:rPr>
            </a:br>
            <a:r>
              <a:rPr lang="en-US" sz="1000" b="1" dirty="0">
                <a:latin typeface="Arial"/>
                <a:ea typeface="MS Mincho"/>
                <a:cs typeface="Times New Roman"/>
              </a:rPr>
              <a:t>for Male Veterans</a:t>
            </a:r>
            <a:endParaRPr lang="en-US" sz="1000" dirty="0"/>
          </a:p>
        </p:txBody>
      </p:sp>
      <p:graphicFrame>
        <p:nvGraphicFramePr>
          <p:cNvPr id="12" name="Table 2">
            <a:extLst>
              <a:ext uri="{FF2B5EF4-FFF2-40B4-BE49-F238E27FC236}">
                <a16:creationId xmlns:a16="http://schemas.microsoft.com/office/drawing/2014/main" id="{1936C0EB-5B97-4799-96CC-E82857B4F478}"/>
              </a:ext>
            </a:extLst>
          </p:cNvPr>
          <p:cNvGraphicFramePr>
            <a:graphicFrameLocks noGrp="1"/>
          </p:cNvGraphicFramePr>
          <p:nvPr>
            <p:extLst>
              <p:ext uri="{D42A27DB-BD31-4B8C-83A1-F6EECF244321}">
                <p14:modId xmlns:p14="http://schemas.microsoft.com/office/powerpoint/2010/main" val="3987669589"/>
              </p:ext>
            </p:extLst>
          </p:nvPr>
        </p:nvGraphicFramePr>
        <p:xfrm>
          <a:off x="10461667" y="2354088"/>
          <a:ext cx="1234531" cy="3281612"/>
        </p:xfrm>
        <a:graphic>
          <a:graphicData uri="http://schemas.openxmlformats.org/drawingml/2006/table">
            <a:tbl>
              <a:tblPr firstRow="1" bandRow="1"/>
              <a:tblGrid>
                <a:gridCol w="482623">
                  <a:extLst>
                    <a:ext uri="{9D8B030D-6E8A-4147-A177-3AD203B41FA5}">
                      <a16:colId xmlns:a16="http://schemas.microsoft.com/office/drawing/2014/main" val="20000"/>
                    </a:ext>
                  </a:extLst>
                </a:gridCol>
                <a:gridCol w="751908">
                  <a:extLst>
                    <a:ext uri="{9D8B030D-6E8A-4147-A177-3AD203B41FA5}">
                      <a16:colId xmlns:a16="http://schemas.microsoft.com/office/drawing/2014/main" val="20001"/>
                    </a:ext>
                  </a:extLst>
                </a:gridCol>
              </a:tblGrid>
              <a:tr h="381843">
                <a:tc>
                  <a:txBody>
                    <a:bodyPr/>
                    <a:lstStyle/>
                    <a:p>
                      <a:pPr marL="0" marR="0" algn="ctr" fontAlgn="b">
                        <a:spcBef>
                          <a:spcPts val="0"/>
                        </a:spcBef>
                        <a:spcAft>
                          <a:spcPts val="0"/>
                        </a:spcAft>
                        <a:defRPr sz="900" b="0">
                          <a:latin typeface="Calibri"/>
                        </a:defRPr>
                      </a:pPr>
                      <a:r>
                        <a:rPr lang="en-US" sz="900" b="1" kern="1200">
                          <a:solidFill>
                            <a:srgbClr val="000000"/>
                          </a:solidFill>
                          <a:effectLst/>
                          <a:latin typeface="Calibri"/>
                          <a:ea typeface="Times New Roman"/>
                          <a:cs typeface="Arial"/>
                        </a:rPr>
                        <a:t>VISN</a:t>
                      </a:r>
                      <a:endParaRPr lang="en-US" sz="1100">
                        <a:effectLst/>
                        <a:latin typeface="Arial"/>
                        <a:ea typeface="MS Mincho"/>
                        <a:cs typeface="Times New Roman"/>
                      </a:endParaRPr>
                    </a:p>
                  </a:txBody>
                  <a:tcPr marL="83137" marR="83137" marT="41569" marB="41569"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fontAlgn="b">
                        <a:spcBef>
                          <a:spcPts val="0"/>
                        </a:spcBef>
                        <a:spcAft>
                          <a:spcPts val="0"/>
                        </a:spcAft>
                        <a:defRPr sz="900" b="0">
                          <a:latin typeface="Calibri"/>
                        </a:defRPr>
                      </a:pPr>
                      <a:r>
                        <a:rPr lang="en-US" sz="800" b="1" kern="1200">
                          <a:solidFill>
                            <a:srgbClr val="000000"/>
                          </a:solidFill>
                          <a:effectLst/>
                          <a:latin typeface="Calibri"/>
                          <a:ea typeface="MS Mincho"/>
                          <a:cs typeface="Times New Roman"/>
                        </a:rPr>
                        <a:t>Trust %</a:t>
                      </a:r>
                      <a:endParaRPr lang="en-US" sz="1100">
                        <a:effectLst/>
                        <a:latin typeface="Arial"/>
                        <a:ea typeface="MS Mincho"/>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160292">
                <a:tc>
                  <a:txBody>
                    <a:bodyPr/>
                    <a:lstStyle/>
                    <a:p>
                      <a:pPr algn="ctr" fontAlgn="t"/>
                      <a:r>
                        <a:rPr lang="en-US" sz="900" b="0" i="0" u="none" strike="noStrike">
                          <a:solidFill>
                            <a:srgbClr val="000000"/>
                          </a:solidFill>
                          <a:effectLst/>
                          <a:latin typeface="Calibri" panose="020F0502020204030204" pitchFamily="34" charset="0"/>
                        </a:rPr>
                        <a:t>4</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90.6%</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60292">
                <a:tc>
                  <a:txBody>
                    <a:bodyPr/>
                    <a:lstStyle/>
                    <a:p>
                      <a:pPr algn="ctr" fontAlgn="t"/>
                      <a:r>
                        <a:rPr lang="en-US" sz="900" b="0" i="0" u="none" strike="noStrike">
                          <a:solidFill>
                            <a:srgbClr val="000000"/>
                          </a:solidFill>
                          <a:effectLst/>
                          <a:latin typeface="Calibri" panose="020F0502020204030204" pitchFamily="34" charset="0"/>
                        </a:rPr>
                        <a:t>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90.2%</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60292">
                <a:tc>
                  <a:txBody>
                    <a:bodyPr/>
                    <a:lstStyle/>
                    <a:p>
                      <a:pPr algn="ctr" fontAlgn="t"/>
                      <a:r>
                        <a:rPr lang="en-US" sz="900" b="0" i="0" u="none" strike="noStrike">
                          <a:solidFill>
                            <a:srgbClr val="000000"/>
                          </a:solidFill>
                          <a:effectLst/>
                          <a:latin typeface="Calibri" panose="020F0502020204030204" pitchFamily="34" charset="0"/>
                        </a:rPr>
                        <a:t>1</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90.2%</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160292">
                <a:tc>
                  <a:txBody>
                    <a:bodyPr/>
                    <a:lstStyle/>
                    <a:p>
                      <a:pPr algn="ctr" fontAlgn="t"/>
                      <a:r>
                        <a:rPr lang="en-US" sz="900" b="0" i="0" u="none" strike="noStrike">
                          <a:solidFill>
                            <a:srgbClr val="000000"/>
                          </a:solidFill>
                          <a:effectLst/>
                          <a:latin typeface="Calibri" panose="020F0502020204030204" pitchFamily="34" charset="0"/>
                        </a:rPr>
                        <a:t>12</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88.5%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160292">
                <a:tc>
                  <a:txBody>
                    <a:bodyPr/>
                    <a:lstStyle/>
                    <a:p>
                      <a:pPr algn="ctr" fontAlgn="t"/>
                      <a:r>
                        <a:rPr lang="en-US" sz="900" b="0" i="0" u="none" strike="noStrike">
                          <a:solidFill>
                            <a:srgbClr val="000000"/>
                          </a:solidFill>
                          <a:effectLst/>
                          <a:latin typeface="Calibri" panose="020F0502020204030204" pitchFamily="34" charset="0"/>
                        </a:rPr>
                        <a:t>15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88.3%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60292">
                <a:tc>
                  <a:txBody>
                    <a:bodyPr/>
                    <a:lstStyle/>
                    <a:p>
                      <a:pPr algn="ctr" fontAlgn="t"/>
                      <a:r>
                        <a:rPr lang="en-US" sz="900" b="0" i="0" u="none" strike="noStrike">
                          <a:solidFill>
                            <a:srgbClr val="000000"/>
                          </a:solidFill>
                          <a:effectLst/>
                          <a:latin typeface="Calibri" panose="020F0502020204030204" pitchFamily="34" charset="0"/>
                        </a:rPr>
                        <a:t>23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88.3%</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160292">
                <a:tc>
                  <a:txBody>
                    <a:bodyPr/>
                    <a:lstStyle/>
                    <a:p>
                      <a:pPr algn="ctr" fontAlgn="t"/>
                      <a:r>
                        <a:rPr lang="en-US" sz="900" b="0" i="0" u="none" strike="noStrike">
                          <a:solidFill>
                            <a:srgbClr val="000000"/>
                          </a:solidFill>
                          <a:effectLst/>
                          <a:latin typeface="Calibri" panose="020F0502020204030204" pitchFamily="34" charset="0"/>
                        </a:rPr>
                        <a:t>21</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87.9%</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160292">
                <a:tc>
                  <a:txBody>
                    <a:bodyPr/>
                    <a:lstStyle/>
                    <a:p>
                      <a:pPr algn="ctr" fontAlgn="t"/>
                      <a:r>
                        <a:rPr lang="en-US" sz="900" b="0" i="0" u="none" strike="noStrike">
                          <a:solidFill>
                            <a:srgbClr val="000000"/>
                          </a:solidFill>
                          <a:effectLst/>
                          <a:latin typeface="Calibri" panose="020F0502020204030204" pitchFamily="34" charset="0"/>
                        </a:rPr>
                        <a:t>9</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87.5%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60292">
                <a:tc>
                  <a:txBody>
                    <a:bodyPr/>
                    <a:lstStyle/>
                    <a:p>
                      <a:pPr algn="ctr" fontAlgn="t"/>
                      <a:r>
                        <a:rPr lang="en-US" sz="900" b="0" i="0" u="none" strike="noStrike">
                          <a:solidFill>
                            <a:srgbClr val="000000"/>
                          </a:solidFill>
                          <a:effectLst/>
                          <a:latin typeface="Calibri" panose="020F0502020204030204" pitchFamily="34" charset="0"/>
                        </a:rPr>
                        <a:t>19</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87.5%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160292">
                <a:tc>
                  <a:txBody>
                    <a:bodyPr/>
                    <a:lstStyle/>
                    <a:p>
                      <a:pPr algn="ctr" fontAlgn="t"/>
                      <a:r>
                        <a:rPr lang="en-US" sz="900" b="0" i="0" u="none" strike="noStrike">
                          <a:solidFill>
                            <a:srgbClr val="000000"/>
                          </a:solidFill>
                          <a:effectLst/>
                          <a:latin typeface="Calibri" panose="020F0502020204030204" pitchFamily="34" charset="0"/>
                        </a:rPr>
                        <a:t>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87.1%</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r h="160292">
                <a:tc>
                  <a:txBody>
                    <a:bodyPr/>
                    <a:lstStyle/>
                    <a:p>
                      <a:pPr algn="ctr" fontAlgn="t"/>
                      <a:r>
                        <a:rPr lang="en-US" sz="900" b="0" i="0" u="none" strike="noStrike">
                          <a:solidFill>
                            <a:srgbClr val="000000"/>
                          </a:solidFill>
                          <a:effectLst/>
                          <a:latin typeface="Calibri" panose="020F0502020204030204" pitchFamily="34" charset="0"/>
                        </a:rPr>
                        <a:t>17</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85.9%</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160292">
                <a:tc>
                  <a:txBody>
                    <a:bodyPr/>
                    <a:lstStyle/>
                    <a:p>
                      <a:pPr algn="ctr" fontAlgn="t"/>
                      <a:r>
                        <a:rPr lang="en-US" sz="900" b="0" i="0" u="none" strike="noStrike">
                          <a:solidFill>
                            <a:srgbClr val="000000"/>
                          </a:solidFill>
                          <a:effectLst/>
                          <a:latin typeface="Calibri" panose="020F0502020204030204" pitchFamily="34" charset="0"/>
                        </a:rPr>
                        <a:t>7</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85.9%</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2"/>
                  </a:ext>
                </a:extLst>
              </a:tr>
              <a:tr h="160292">
                <a:tc>
                  <a:txBody>
                    <a:bodyPr/>
                    <a:lstStyle/>
                    <a:p>
                      <a:pPr algn="ctr" fontAlgn="t"/>
                      <a:r>
                        <a:rPr lang="en-US" sz="900" b="0" i="0" u="none" strike="noStrike">
                          <a:solidFill>
                            <a:srgbClr val="000000"/>
                          </a:solidFill>
                          <a:effectLst/>
                          <a:latin typeface="Calibri" panose="020F0502020204030204" pitchFamily="34" charset="0"/>
                        </a:rPr>
                        <a:t>10</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84.8%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3"/>
                  </a:ext>
                </a:extLst>
              </a:tr>
              <a:tr h="160292">
                <a:tc>
                  <a:txBody>
                    <a:bodyPr/>
                    <a:lstStyle/>
                    <a:p>
                      <a:pPr algn="ctr" fontAlgn="t"/>
                      <a:r>
                        <a:rPr lang="en-US" sz="900" b="0" i="0" u="none" strike="noStrike">
                          <a:solidFill>
                            <a:srgbClr val="000000"/>
                          </a:solidFill>
                          <a:effectLst/>
                          <a:latin typeface="Calibri" panose="020F0502020204030204" pitchFamily="34" charset="0"/>
                        </a:rPr>
                        <a:t>20</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84.8%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4"/>
                  </a:ext>
                </a:extLst>
              </a:tr>
              <a:tr h="160292">
                <a:tc>
                  <a:txBody>
                    <a:bodyPr/>
                    <a:lstStyle/>
                    <a:p>
                      <a:pPr algn="ctr" fontAlgn="t"/>
                      <a:r>
                        <a:rPr lang="en-US" sz="900" b="0" i="0" u="none" strike="noStrike">
                          <a:solidFill>
                            <a:srgbClr val="000000"/>
                          </a:solidFill>
                          <a:effectLst/>
                          <a:latin typeface="Calibri" panose="020F0502020204030204" pitchFamily="34" charset="0"/>
                        </a:rPr>
                        <a:t>16</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84.8%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5"/>
                  </a:ext>
                </a:extLst>
              </a:tr>
              <a:tr h="160292">
                <a:tc>
                  <a:txBody>
                    <a:bodyPr/>
                    <a:lstStyle/>
                    <a:p>
                      <a:pPr algn="ctr" fontAlgn="t"/>
                      <a:r>
                        <a:rPr lang="en-US" sz="900" b="0" i="0" u="none" strike="noStrike">
                          <a:solidFill>
                            <a:srgbClr val="000000"/>
                          </a:solidFill>
                          <a:effectLst/>
                          <a:latin typeface="Calibri" panose="020F0502020204030204" pitchFamily="34" charset="0"/>
                        </a:rPr>
                        <a:t>2</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83.8%</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6"/>
                  </a:ext>
                </a:extLst>
              </a:tr>
              <a:tr h="174805">
                <a:tc>
                  <a:txBody>
                    <a:bodyPr/>
                    <a:lstStyle/>
                    <a:p>
                      <a:pPr algn="ctr" fontAlgn="t"/>
                      <a:r>
                        <a:rPr lang="en-US" sz="900" b="0" i="0" u="none" strike="noStrike">
                          <a:solidFill>
                            <a:srgbClr val="000000"/>
                          </a:solidFill>
                          <a:effectLst/>
                          <a:latin typeface="Calibri" panose="020F0502020204030204" pitchFamily="34" charset="0"/>
                        </a:rPr>
                        <a:t>6</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a:solidFill>
                            <a:srgbClr val="000000"/>
                          </a:solidFill>
                          <a:effectLst/>
                          <a:latin typeface="Calibri" panose="020F0502020204030204" pitchFamily="34" charset="0"/>
                        </a:rPr>
                        <a:t>83.5%</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7"/>
                  </a:ext>
                </a:extLst>
              </a:tr>
              <a:tr h="160292">
                <a:tc>
                  <a:txBody>
                    <a:bodyPr/>
                    <a:lstStyle/>
                    <a:p>
                      <a:pPr algn="ctr" fontAlgn="t"/>
                      <a:r>
                        <a:rPr lang="en-US" sz="900" b="0" i="0" u="none" strike="noStrike">
                          <a:solidFill>
                            <a:srgbClr val="000000"/>
                          </a:solidFill>
                          <a:effectLst/>
                          <a:latin typeface="Calibri" panose="020F0502020204030204" pitchFamily="34" charset="0"/>
                        </a:rPr>
                        <a:t>22</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US" sz="900" b="0" i="0" u="none" strike="noStrike" dirty="0">
                          <a:solidFill>
                            <a:srgbClr val="000000"/>
                          </a:solidFill>
                          <a:effectLst/>
                          <a:latin typeface="Calibri" panose="020F0502020204030204" pitchFamily="34" charset="0"/>
                        </a:rPr>
                        <a:t>81.6%</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8"/>
                  </a:ext>
                </a:extLst>
              </a:tr>
            </a:tbl>
          </a:graphicData>
        </a:graphic>
      </p:graphicFrame>
      <p:sp>
        <p:nvSpPr>
          <p:cNvPr id="13" name="Rectangle 12">
            <a:extLst>
              <a:ext uri="{FF2B5EF4-FFF2-40B4-BE49-F238E27FC236}">
                <a16:creationId xmlns:a16="http://schemas.microsoft.com/office/drawing/2014/main" id="{0E8E2508-785F-44FB-A187-A38F2CBB3672}"/>
              </a:ext>
            </a:extLst>
          </p:cNvPr>
          <p:cNvSpPr/>
          <p:nvPr/>
        </p:nvSpPr>
        <p:spPr>
          <a:xfrm>
            <a:off x="10309912" y="1954979"/>
            <a:ext cx="1538040" cy="400110"/>
          </a:xfrm>
          <a:prstGeom prst="rect">
            <a:avLst/>
          </a:prstGeom>
        </p:spPr>
        <p:txBody>
          <a:bodyPr wrap="square">
            <a:spAutoFit/>
          </a:bodyPr>
          <a:lstStyle/>
          <a:p>
            <a:pPr algn="ctr"/>
            <a:r>
              <a:rPr lang="en-US" sz="1000" b="1">
                <a:latin typeface="Arial"/>
                <a:ea typeface="MS Mincho"/>
                <a:cs typeface="Times New Roman"/>
              </a:rPr>
              <a:t>% Trust by VISN</a:t>
            </a:r>
            <a:br>
              <a:rPr lang="en-US" sz="1000" b="1">
                <a:latin typeface="Arial"/>
                <a:ea typeface="MS Mincho"/>
                <a:cs typeface="Times New Roman"/>
              </a:rPr>
            </a:br>
            <a:r>
              <a:rPr lang="en-US" sz="1000" b="1">
                <a:latin typeface="Arial"/>
                <a:ea typeface="MS Mincho"/>
                <a:cs typeface="Times New Roman"/>
              </a:rPr>
              <a:t>for Female Veterans</a:t>
            </a:r>
            <a:endParaRPr lang="en-US" sz="1000"/>
          </a:p>
        </p:txBody>
      </p:sp>
      <p:sp>
        <p:nvSpPr>
          <p:cNvPr id="14" name="Rectangle 13">
            <a:extLst>
              <a:ext uri="{FF2B5EF4-FFF2-40B4-BE49-F238E27FC236}">
                <a16:creationId xmlns:a16="http://schemas.microsoft.com/office/drawing/2014/main" id="{A02423A2-A7D3-4C5D-B64C-5CC4294BDC6D}"/>
              </a:ext>
            </a:extLst>
          </p:cNvPr>
          <p:cNvSpPr/>
          <p:nvPr/>
        </p:nvSpPr>
        <p:spPr>
          <a:xfrm>
            <a:off x="1821675" y="6078352"/>
            <a:ext cx="8763000" cy="276999"/>
          </a:xfrm>
          <a:prstGeom prst="rect">
            <a:avLst/>
          </a:prstGeom>
        </p:spPr>
        <p:txBody>
          <a:bodyPr wrap="square">
            <a:spAutoFit/>
          </a:bodyPr>
          <a:lstStyle/>
          <a:p>
            <a:pPr algn="ctr"/>
            <a:r>
              <a:rPr sz="1200" b="1" dirty="0">
                <a:latin typeface="Arial"/>
              </a:rPr>
              <a:t>BLUF:</a:t>
            </a:r>
            <a:r>
              <a:rPr sz="1200" b="0" dirty="0">
                <a:latin typeface="Arial"/>
              </a:rPr>
              <a:t> In the past 90 days in the VHA, males (90.</a:t>
            </a:r>
            <a:r>
              <a:rPr lang="en-US" sz="1200" b="0" dirty="0">
                <a:latin typeface="Arial"/>
              </a:rPr>
              <a:t>3</a:t>
            </a:r>
            <a:r>
              <a:rPr sz="1200" b="0" dirty="0">
                <a:latin typeface="Arial"/>
              </a:rPr>
              <a:t>%) have shown greater trust in the VA than females (8</a:t>
            </a:r>
            <a:r>
              <a:rPr lang="en-US" sz="1200" b="0" dirty="0">
                <a:latin typeface="Arial"/>
              </a:rPr>
              <a:t>6.1</a:t>
            </a:r>
            <a:r>
              <a:rPr sz="1200" b="0" dirty="0">
                <a:latin typeface="Arial"/>
              </a:rPr>
              <a:t>%).</a:t>
            </a:r>
            <a:endParaRPr lang="en-US" sz="1600" dirty="0">
              <a:effectLst/>
              <a:latin typeface="Arial"/>
              <a:ea typeface="MS Mincho"/>
              <a:cs typeface="Times New Roman"/>
            </a:endParaRPr>
          </a:p>
        </p:txBody>
      </p:sp>
    </p:spTree>
    <p:extLst>
      <p:ext uri="{BB962C8B-B14F-4D97-AF65-F5344CB8AC3E}">
        <p14:creationId xmlns:p14="http://schemas.microsoft.com/office/powerpoint/2010/main" val="198494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99ABD-9F96-4A48-B3DC-B034C6A5DB4E}"/>
              </a:ext>
            </a:extLst>
          </p:cNvPr>
          <p:cNvSpPr>
            <a:spLocks noGrp="1"/>
          </p:cNvSpPr>
          <p:nvPr>
            <p:ph type="title"/>
          </p:nvPr>
        </p:nvSpPr>
        <p:spPr/>
        <p:txBody>
          <a:bodyPr/>
          <a:lstStyle/>
          <a:p>
            <a:r>
              <a:rPr lang="en-US" sz="2700" b="1" dirty="0">
                <a:solidFill>
                  <a:srgbClr val="FFFFFF"/>
                </a:solidFill>
              </a:rPr>
              <a:t>VHA-Wide Overview All Questions Past 90 Days in Outpatient Services Surveys</a:t>
            </a:r>
            <a:endParaRPr lang="en-US" sz="2700" b="1" dirty="0"/>
          </a:p>
        </p:txBody>
      </p:sp>
      <p:graphicFrame>
        <p:nvGraphicFramePr>
          <p:cNvPr id="15" name="Table 14">
            <a:extLst>
              <a:ext uri="{FF2B5EF4-FFF2-40B4-BE49-F238E27FC236}">
                <a16:creationId xmlns:a16="http://schemas.microsoft.com/office/drawing/2014/main" id="{66A66B77-E090-49CD-92EF-EEBF9E4491A9}"/>
              </a:ext>
            </a:extLst>
          </p:cNvPr>
          <p:cNvGraphicFramePr>
            <a:graphicFrameLocks noGrp="1"/>
          </p:cNvGraphicFramePr>
          <p:nvPr>
            <p:extLst>
              <p:ext uri="{D42A27DB-BD31-4B8C-83A1-F6EECF244321}">
                <p14:modId xmlns:p14="http://schemas.microsoft.com/office/powerpoint/2010/main" val="1842383592"/>
              </p:ext>
            </p:extLst>
          </p:nvPr>
        </p:nvGraphicFramePr>
        <p:xfrm>
          <a:off x="515668" y="1966927"/>
          <a:ext cx="11264569" cy="1677773"/>
        </p:xfrm>
        <a:graphic>
          <a:graphicData uri="http://schemas.openxmlformats.org/drawingml/2006/table">
            <a:tbl>
              <a:tblPr firstRow="1" firstCol="1" bandRow="1"/>
              <a:tblGrid>
                <a:gridCol w="2307202">
                  <a:extLst>
                    <a:ext uri="{9D8B030D-6E8A-4147-A177-3AD203B41FA5}">
                      <a16:colId xmlns:a16="http://schemas.microsoft.com/office/drawing/2014/main" val="1388044181"/>
                    </a:ext>
                  </a:extLst>
                </a:gridCol>
                <a:gridCol w="5769802">
                  <a:extLst>
                    <a:ext uri="{9D8B030D-6E8A-4147-A177-3AD203B41FA5}">
                      <a16:colId xmlns:a16="http://schemas.microsoft.com/office/drawing/2014/main" val="161439593"/>
                    </a:ext>
                  </a:extLst>
                </a:gridCol>
                <a:gridCol w="3187565">
                  <a:extLst>
                    <a:ext uri="{9D8B030D-6E8A-4147-A177-3AD203B41FA5}">
                      <a16:colId xmlns:a16="http://schemas.microsoft.com/office/drawing/2014/main" val="1050323524"/>
                    </a:ext>
                  </a:extLst>
                </a:gridCol>
              </a:tblGrid>
              <a:tr h="312735">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628650" algn="l"/>
                        </a:tabLst>
                        <a:defRPr sz="1000" b="0">
                          <a:solidFill>
                            <a:srgbClr val="000000"/>
                          </a:solidFill>
                          <a:latin typeface="Calibri"/>
                        </a:defRPr>
                      </a:pPr>
                      <a:r>
                        <a:rPr sz="1200"/>
                        <a:t>Visiting a Healthcare Provider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000" b="0">
                          <a:solidFill>
                            <a:srgbClr val="000000"/>
                          </a:solidFill>
                          <a:latin typeface="Calibri"/>
                        </a:defRPr>
                      </a:pPr>
                      <a:r>
                        <a:rPr lang="en-US" sz="1200" b="0" i="0" kern="1200">
                          <a:solidFill>
                            <a:schemeClr val="tx1"/>
                          </a:solidFill>
                          <a:effectLst/>
                          <a:latin typeface="+mn-lt"/>
                          <a:ea typeface="+mn-ea"/>
                          <a:cs typeface="+mn-cs"/>
                        </a:rPr>
                        <a:t>“I trust [Facility Name] for my health care needs.”</a:t>
                      </a:r>
                      <a:endParaRPr sz="1800"/>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000" b="0">
                          <a:solidFill>
                            <a:srgbClr val="000000"/>
                          </a:solidFill>
                          <a:latin typeface="Calibri"/>
                        </a:defRPr>
                      </a:pPr>
                      <a:r>
                        <a:rPr lang="en-US" sz="1200"/>
                        <a:t>91</a:t>
                      </a:r>
                      <a:r>
                        <a:rPr sz="1200"/>
                        <a: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8345849"/>
                  </a:ext>
                </a:extLst>
              </a:tr>
              <a:tr h="316759">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628650" algn="l"/>
                        </a:tabLst>
                        <a:defRPr sz="1000" b="0">
                          <a:solidFill>
                            <a:srgbClr val="000000"/>
                          </a:solidFill>
                          <a:latin typeface="Calibri"/>
                        </a:defRPr>
                      </a:pPr>
                      <a:r>
                        <a:rPr sz="1200"/>
                        <a:t>Pharmacy Services Received by Mail</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000" b="0">
                          <a:solidFill>
                            <a:srgbClr val="000000"/>
                          </a:solidFill>
                          <a:latin typeface="Calibri"/>
                        </a:defRPr>
                      </a:pPr>
                      <a:r>
                        <a:rPr sz="1200"/>
                        <a:t>"I knew when to expect my prescription(s)."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000" b="0">
                          <a:solidFill>
                            <a:srgbClr val="000000"/>
                          </a:solidFill>
                          <a:latin typeface="Calibri"/>
                        </a:defRPr>
                      </a:pPr>
                      <a:r>
                        <a:rPr sz="1200"/>
                        <a:t>7</a:t>
                      </a:r>
                      <a:r>
                        <a:rPr lang="en-US" sz="1200"/>
                        <a:t>8</a:t>
                      </a:r>
                      <a:r>
                        <a:rPr sz="1200"/>
                        <a: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634586"/>
                  </a:ext>
                </a:extLst>
              </a:tr>
              <a:tr h="316759">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628650" algn="l"/>
                        </a:tabLst>
                        <a:defRPr sz="1000" b="0">
                          <a:solidFill>
                            <a:srgbClr val="000000"/>
                          </a:solidFill>
                          <a:latin typeface="Calibri"/>
                        </a:defRPr>
                      </a:pPr>
                      <a:r>
                        <a:rPr sz="1200"/>
                        <a:t>Pharmacy Services Received In-Person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000" b="0">
                          <a:solidFill>
                            <a:srgbClr val="000000"/>
                          </a:solidFill>
                          <a:latin typeface="Calibri"/>
                        </a:defRPr>
                      </a:pPr>
                      <a:r>
                        <a:rPr sz="1200"/>
                        <a:t>"My wait time was reasonable."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000" b="0">
                          <a:solidFill>
                            <a:srgbClr val="000000"/>
                          </a:solidFill>
                          <a:latin typeface="Calibri"/>
                        </a:defRPr>
                      </a:pPr>
                      <a:r>
                        <a:rPr sz="1200"/>
                        <a:t>8</a:t>
                      </a:r>
                      <a:r>
                        <a:rPr lang="en-US" sz="1200"/>
                        <a:t>8</a:t>
                      </a:r>
                      <a:r>
                        <a:rPr sz="1200"/>
                        <a: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530996"/>
                  </a:ext>
                </a:extLst>
              </a:tr>
              <a:tr h="316759">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628650" algn="l"/>
                        </a:tabLst>
                        <a:defRPr sz="1000" b="0">
                          <a:solidFill>
                            <a:srgbClr val="000000"/>
                          </a:solidFill>
                          <a:latin typeface="Calibri"/>
                        </a:defRPr>
                      </a:pPr>
                      <a:r>
                        <a:rPr sz="1200"/>
                        <a:t>Labs and Imaging</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000" b="0">
                          <a:solidFill>
                            <a:srgbClr val="000000"/>
                          </a:solidFill>
                          <a:latin typeface="Calibri"/>
                        </a:defRPr>
                      </a:pPr>
                      <a:r>
                        <a:rPr lang="en-US" sz="1200" b="0" i="0" kern="1200">
                          <a:solidFill>
                            <a:schemeClr val="tx1"/>
                          </a:solidFill>
                          <a:effectLst/>
                          <a:latin typeface="+mn-lt"/>
                          <a:ea typeface="+mn-ea"/>
                          <a:cs typeface="+mn-cs"/>
                        </a:rPr>
                        <a:t>“I trust [Facility Name] for my health care needs.”</a:t>
                      </a:r>
                      <a:endParaRPr sz="1200"/>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000" b="0">
                          <a:solidFill>
                            <a:srgbClr val="000000"/>
                          </a:solidFill>
                          <a:latin typeface="Calibri"/>
                        </a:defRPr>
                      </a:pPr>
                      <a:r>
                        <a:rPr sz="1200"/>
                        <a:t>9</a:t>
                      </a:r>
                      <a:r>
                        <a:rPr lang="en-US" sz="1200"/>
                        <a:t>3</a:t>
                      </a:r>
                      <a:r>
                        <a:rPr sz="1200"/>
                        <a: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952472"/>
                  </a:ext>
                </a:extLst>
              </a:tr>
              <a:tr h="316759">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628650" algn="l"/>
                        </a:tabLst>
                        <a:defRPr sz="1000" b="0">
                          <a:solidFill>
                            <a:srgbClr val="000000"/>
                          </a:solidFill>
                          <a:latin typeface="Calibri"/>
                        </a:defRPr>
                      </a:pPr>
                      <a:r>
                        <a:rPr sz="1200"/>
                        <a:t>Scheduling an Appointment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000" b="0">
                          <a:solidFill>
                            <a:srgbClr val="000000"/>
                          </a:solidFill>
                          <a:latin typeface="Calibri"/>
                        </a:defRPr>
                      </a:pPr>
                      <a:r>
                        <a:rPr sz="1200"/>
                        <a:t>"It was easy to get my appointment."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000" b="0">
                          <a:solidFill>
                            <a:srgbClr val="000000"/>
                          </a:solidFill>
                          <a:latin typeface="Calibri"/>
                        </a:defRPr>
                      </a:pPr>
                      <a:r>
                        <a:rPr lang="en-US" sz="1200" dirty="0"/>
                        <a:t>84</a:t>
                      </a:r>
                      <a:r>
                        <a:rPr sz="1200" dirty="0"/>
                        <a: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8621290"/>
                  </a:ext>
                </a:extLst>
              </a:tr>
            </a:tbl>
          </a:graphicData>
        </a:graphic>
      </p:graphicFrame>
      <p:sp>
        <p:nvSpPr>
          <p:cNvPr id="16" name="TextBox 15">
            <a:extLst>
              <a:ext uri="{FF2B5EF4-FFF2-40B4-BE49-F238E27FC236}">
                <a16:creationId xmlns:a16="http://schemas.microsoft.com/office/drawing/2014/main" id="{C6C6794B-56F1-48C9-B17A-ADDA26E349AF}"/>
              </a:ext>
            </a:extLst>
          </p:cNvPr>
          <p:cNvSpPr txBox="1"/>
          <p:nvPr/>
        </p:nvSpPr>
        <p:spPr>
          <a:xfrm>
            <a:off x="7793163" y="1647209"/>
            <a:ext cx="3987073" cy="307777"/>
          </a:xfrm>
          <a:prstGeom prst="rect">
            <a:avLst/>
          </a:prstGeom>
          <a:noFill/>
        </p:spPr>
        <p:txBody>
          <a:bodyPr wrap="square" rtlCol="0">
            <a:spAutoFit/>
          </a:bodyPr>
          <a:lstStyle/>
          <a:p>
            <a:pPr algn="r"/>
            <a:r>
              <a:rPr lang="en-US" sz="1400" dirty="0"/>
              <a:t>% of Agree and Strongly Agree Responses</a:t>
            </a:r>
          </a:p>
        </p:txBody>
      </p:sp>
      <p:sp>
        <p:nvSpPr>
          <p:cNvPr id="17" name="TextBox 16">
            <a:extLst>
              <a:ext uri="{FF2B5EF4-FFF2-40B4-BE49-F238E27FC236}">
                <a16:creationId xmlns:a16="http://schemas.microsoft.com/office/drawing/2014/main" id="{B8777B01-C7B9-4901-AB35-60B447783342}"/>
              </a:ext>
            </a:extLst>
          </p:cNvPr>
          <p:cNvSpPr txBox="1"/>
          <p:nvPr/>
        </p:nvSpPr>
        <p:spPr>
          <a:xfrm>
            <a:off x="515668" y="1647209"/>
            <a:ext cx="4572692" cy="307777"/>
          </a:xfrm>
          <a:prstGeom prst="rect">
            <a:avLst/>
          </a:prstGeom>
          <a:noFill/>
        </p:spPr>
        <p:txBody>
          <a:bodyPr wrap="square" rtlCol="0">
            <a:spAutoFit/>
          </a:bodyPr>
          <a:lstStyle/>
          <a:p>
            <a:pPr defTabSz="457200">
              <a:tabLst>
                <a:tab pos="628650" algn="l"/>
              </a:tabLst>
              <a:defRPr/>
            </a:pPr>
            <a:r>
              <a:rPr lang="en-US" sz="1400" b="1" u="sng" dirty="0">
                <a:latin typeface="Calibri" panose="020F0502020204030204" pitchFamily="34" charset="0"/>
                <a:ea typeface="MS Mincho" panose="02020609040205080304" pitchFamily="49" charset="-128"/>
                <a:cs typeface="Calibri" panose="020F0502020204030204" pitchFamily="34" charset="0"/>
              </a:rPr>
              <a:t>Lowest Performing Question by Survey (Past 90 Days)</a:t>
            </a:r>
          </a:p>
        </p:txBody>
      </p:sp>
      <p:graphicFrame>
        <p:nvGraphicFramePr>
          <p:cNvPr id="18" name="Table 17">
            <a:extLst>
              <a:ext uri="{FF2B5EF4-FFF2-40B4-BE49-F238E27FC236}">
                <a16:creationId xmlns:a16="http://schemas.microsoft.com/office/drawing/2014/main" id="{ECF179C8-9463-46E3-B31D-48D773131D95}"/>
              </a:ext>
            </a:extLst>
          </p:cNvPr>
          <p:cNvGraphicFramePr>
            <a:graphicFrameLocks noGrp="1"/>
          </p:cNvGraphicFramePr>
          <p:nvPr>
            <p:extLst>
              <p:ext uri="{D42A27DB-BD31-4B8C-83A1-F6EECF244321}">
                <p14:modId xmlns:p14="http://schemas.microsoft.com/office/powerpoint/2010/main" val="3535567244"/>
              </p:ext>
            </p:extLst>
          </p:nvPr>
        </p:nvGraphicFramePr>
        <p:xfrm>
          <a:off x="515667" y="4090216"/>
          <a:ext cx="11264569" cy="1726774"/>
        </p:xfrm>
        <a:graphic>
          <a:graphicData uri="http://schemas.openxmlformats.org/drawingml/2006/table">
            <a:tbl>
              <a:tblPr firstRow="1" firstCol="1" bandRow="1"/>
              <a:tblGrid>
                <a:gridCol w="2307202">
                  <a:extLst>
                    <a:ext uri="{9D8B030D-6E8A-4147-A177-3AD203B41FA5}">
                      <a16:colId xmlns:a16="http://schemas.microsoft.com/office/drawing/2014/main" val="1388044181"/>
                    </a:ext>
                  </a:extLst>
                </a:gridCol>
                <a:gridCol w="5769802">
                  <a:extLst>
                    <a:ext uri="{9D8B030D-6E8A-4147-A177-3AD203B41FA5}">
                      <a16:colId xmlns:a16="http://schemas.microsoft.com/office/drawing/2014/main" val="161439593"/>
                    </a:ext>
                  </a:extLst>
                </a:gridCol>
                <a:gridCol w="3187565">
                  <a:extLst>
                    <a:ext uri="{9D8B030D-6E8A-4147-A177-3AD203B41FA5}">
                      <a16:colId xmlns:a16="http://schemas.microsoft.com/office/drawing/2014/main" val="1050323524"/>
                    </a:ext>
                  </a:extLst>
                </a:gridCol>
              </a:tblGrid>
              <a:tr h="316759">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628650" algn="l"/>
                        </a:tabLst>
                        <a:defRPr sz="1000" b="0">
                          <a:solidFill>
                            <a:srgbClr val="000000"/>
                          </a:solidFill>
                          <a:latin typeface="Calibri"/>
                        </a:defRPr>
                      </a:pPr>
                      <a:r>
                        <a:rPr sz="1200"/>
                        <a:t>Visiting a Healthcare Provider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000" b="0">
                          <a:solidFill>
                            <a:srgbClr val="000000"/>
                          </a:solidFill>
                          <a:latin typeface="Calibri"/>
                        </a:defRPr>
                      </a:pPr>
                      <a:r>
                        <a:rPr sz="1200"/>
                        <a:t>"My provider explained things in a way that I could understand."</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000" b="0">
                          <a:solidFill>
                            <a:srgbClr val="000000"/>
                          </a:solidFill>
                          <a:latin typeface="Calibri"/>
                        </a:defRPr>
                      </a:pPr>
                      <a:r>
                        <a:rPr sz="1200"/>
                        <a:t>9</a:t>
                      </a:r>
                      <a:r>
                        <a:rPr lang="en-US" sz="1200"/>
                        <a:t>5</a:t>
                      </a:r>
                      <a:r>
                        <a:rPr sz="1200"/>
                        <a:t>%</a:t>
                      </a:r>
                      <a:endParaRPr lang="en-US" sz="1200">
                        <a:latin typeface="Calibri"/>
                        <a:ea typeface="MS Mincho"/>
                        <a:cs typeface="Calibri"/>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116338"/>
                  </a:ext>
                </a:extLst>
              </a:tr>
              <a:tr h="316759">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628650" algn="l"/>
                        </a:tabLst>
                        <a:defRPr sz="1000" b="0">
                          <a:solidFill>
                            <a:srgbClr val="000000"/>
                          </a:solidFill>
                          <a:latin typeface="Calibri"/>
                        </a:defRPr>
                      </a:pPr>
                      <a:r>
                        <a:rPr sz="1200"/>
                        <a:t>Pharmacy Services Received by Mail</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000" b="0">
                          <a:solidFill>
                            <a:srgbClr val="000000"/>
                          </a:solidFill>
                          <a:latin typeface="Calibri"/>
                        </a:defRPr>
                      </a:pPr>
                      <a:r>
                        <a:rPr sz="1200"/>
                        <a:t>"My prescription(s) arrived at my preferred address."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000" b="0">
                          <a:solidFill>
                            <a:srgbClr val="000000"/>
                          </a:solidFill>
                          <a:latin typeface="Calibri"/>
                        </a:defRPr>
                      </a:pPr>
                      <a:r>
                        <a:rPr sz="1200"/>
                        <a:t>9</a:t>
                      </a:r>
                      <a:r>
                        <a:rPr lang="en-US" sz="1200"/>
                        <a:t>8</a:t>
                      </a:r>
                      <a:r>
                        <a:rPr sz="1200"/>
                        <a:t>%</a:t>
                      </a:r>
                      <a:endParaRPr lang="en-US" sz="1200">
                        <a:latin typeface="Calibri"/>
                        <a:ea typeface="MS Mincho"/>
                        <a:cs typeface="Calibri"/>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8939132"/>
                  </a:ext>
                </a:extLst>
              </a:tr>
              <a:tr h="316759">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628650" algn="l"/>
                        </a:tabLst>
                        <a:defRPr sz="1000" b="0">
                          <a:solidFill>
                            <a:srgbClr val="000000"/>
                          </a:solidFill>
                          <a:latin typeface="Calibri"/>
                        </a:defRPr>
                      </a:pPr>
                      <a:r>
                        <a:rPr sz="1200"/>
                        <a:t>Pharmacy Services Received In-Person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000" b="0">
                          <a:solidFill>
                            <a:srgbClr val="000000"/>
                          </a:solidFill>
                          <a:latin typeface="Calibri"/>
                        </a:defRPr>
                      </a:pPr>
                      <a:r>
                        <a:rPr sz="1200"/>
                        <a:t>"</a:t>
                      </a:r>
                      <a:r>
                        <a:rPr lang="en-US" sz="1200" b="0" i="0" kern="1200">
                          <a:solidFill>
                            <a:schemeClr val="tx1"/>
                          </a:solidFill>
                          <a:effectLst/>
                          <a:latin typeface="+mn-lt"/>
                          <a:ea typeface="+mn-ea"/>
                          <a:cs typeface="+mn-cs"/>
                        </a:rPr>
                        <a:t>During my most recent VA health care experience, I felt respected and comfortable.</a:t>
                      </a:r>
                      <a:r>
                        <a:rPr sz="1200"/>
                        <a: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000" b="0">
                          <a:solidFill>
                            <a:srgbClr val="000000"/>
                          </a:solidFill>
                          <a:latin typeface="Calibri"/>
                        </a:defRPr>
                      </a:pPr>
                      <a:r>
                        <a:rPr sz="1200"/>
                        <a:t>9</a:t>
                      </a:r>
                      <a:r>
                        <a:rPr lang="en-US" sz="1200"/>
                        <a:t>3</a:t>
                      </a:r>
                      <a:r>
                        <a:rPr sz="1200"/>
                        <a:t>%</a:t>
                      </a:r>
                      <a:endParaRPr lang="en-US" sz="1200">
                        <a:latin typeface="Calibri"/>
                        <a:ea typeface="MS Mincho"/>
                        <a:cs typeface="Calibri"/>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488690"/>
                  </a:ext>
                </a:extLst>
              </a:tr>
              <a:tr h="312735">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628650" algn="l"/>
                        </a:tabLst>
                        <a:defRPr sz="1000" b="0">
                          <a:solidFill>
                            <a:srgbClr val="000000"/>
                          </a:solidFill>
                          <a:latin typeface="Calibri"/>
                        </a:defRPr>
                      </a:pPr>
                      <a:r>
                        <a:rPr sz="1200"/>
                        <a:t>Labs and Imaging</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000" b="0">
                          <a:solidFill>
                            <a:srgbClr val="000000"/>
                          </a:solidFill>
                          <a:latin typeface="Calibri"/>
                        </a:defRPr>
                      </a:pPr>
                      <a:r>
                        <a:rPr sz="1200"/>
                        <a:t>"When I got my tests done (blood draw, x-ray, MRI, CT scan, etc.), I was treated withcourtesy and respect."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000" b="0">
                          <a:solidFill>
                            <a:srgbClr val="000000"/>
                          </a:solidFill>
                          <a:latin typeface="Calibri"/>
                        </a:defRPr>
                      </a:pPr>
                      <a:r>
                        <a:rPr sz="1200"/>
                        <a:t>9</a:t>
                      </a:r>
                      <a:r>
                        <a:rPr lang="en-US" sz="1200"/>
                        <a:t>8</a:t>
                      </a:r>
                      <a:r>
                        <a:rPr sz="1200"/>
                        <a:t>%</a:t>
                      </a:r>
                      <a:endParaRPr lang="en-US" sz="1200">
                        <a:latin typeface="Calibri"/>
                        <a:ea typeface="MS Mincho"/>
                        <a:cs typeface="Calibri"/>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734256"/>
                  </a:ext>
                </a:extLst>
              </a:tr>
              <a:tr h="312735">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628650" algn="l"/>
                        </a:tabLst>
                        <a:defRPr sz="1000" b="0">
                          <a:solidFill>
                            <a:srgbClr val="000000"/>
                          </a:solidFill>
                          <a:latin typeface="Calibri"/>
                        </a:defRPr>
                      </a:pPr>
                      <a:r>
                        <a:rPr sz="1200"/>
                        <a:t>Scheduling an Appointment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000" b="0">
                          <a:solidFill>
                            <a:srgbClr val="000000"/>
                          </a:solidFill>
                          <a:latin typeface="Calibri"/>
                        </a:defRPr>
                      </a:pPr>
                      <a:r>
                        <a:rPr sz="1200"/>
                        <a:t>"When scheduling my appointment, I was treated with courtesy and respect."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000" b="0">
                          <a:solidFill>
                            <a:srgbClr val="000000"/>
                          </a:solidFill>
                          <a:latin typeface="Calibri"/>
                        </a:defRPr>
                      </a:pPr>
                      <a:r>
                        <a:rPr sz="1200" dirty="0"/>
                        <a:t>9</a:t>
                      </a:r>
                      <a:r>
                        <a:rPr lang="en-US" sz="1200" dirty="0"/>
                        <a:t>3</a:t>
                      </a:r>
                      <a:r>
                        <a:rPr sz="1200" dirty="0"/>
                        <a: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274615"/>
                  </a:ext>
                </a:extLst>
              </a:tr>
            </a:tbl>
          </a:graphicData>
        </a:graphic>
      </p:graphicFrame>
      <p:sp>
        <p:nvSpPr>
          <p:cNvPr id="19" name="TextBox 18">
            <a:extLst>
              <a:ext uri="{FF2B5EF4-FFF2-40B4-BE49-F238E27FC236}">
                <a16:creationId xmlns:a16="http://schemas.microsoft.com/office/drawing/2014/main" id="{B89D35BE-7747-46D2-98EC-9544BD38203D}"/>
              </a:ext>
            </a:extLst>
          </p:cNvPr>
          <p:cNvSpPr txBox="1"/>
          <p:nvPr/>
        </p:nvSpPr>
        <p:spPr>
          <a:xfrm>
            <a:off x="8479574" y="3769772"/>
            <a:ext cx="3300662" cy="307777"/>
          </a:xfrm>
          <a:prstGeom prst="rect">
            <a:avLst/>
          </a:prstGeom>
          <a:noFill/>
        </p:spPr>
        <p:txBody>
          <a:bodyPr wrap="square" rtlCol="0">
            <a:spAutoFit/>
          </a:bodyPr>
          <a:lstStyle/>
          <a:p>
            <a:pPr algn="r"/>
            <a:r>
              <a:rPr lang="en-US" sz="1400" dirty="0"/>
              <a:t>% of Agree and Strongly Agree Responses</a:t>
            </a:r>
          </a:p>
        </p:txBody>
      </p:sp>
      <p:sp>
        <p:nvSpPr>
          <p:cNvPr id="20" name="TextBox 19">
            <a:extLst>
              <a:ext uri="{FF2B5EF4-FFF2-40B4-BE49-F238E27FC236}">
                <a16:creationId xmlns:a16="http://schemas.microsoft.com/office/drawing/2014/main" id="{2B3C8668-8B0F-4970-B24A-291483115B46}"/>
              </a:ext>
            </a:extLst>
          </p:cNvPr>
          <p:cNvSpPr txBox="1"/>
          <p:nvPr/>
        </p:nvSpPr>
        <p:spPr>
          <a:xfrm>
            <a:off x="515668" y="3782439"/>
            <a:ext cx="4572692" cy="307777"/>
          </a:xfrm>
          <a:prstGeom prst="rect">
            <a:avLst/>
          </a:prstGeom>
          <a:noFill/>
        </p:spPr>
        <p:txBody>
          <a:bodyPr wrap="square" rtlCol="0">
            <a:spAutoFit/>
          </a:bodyPr>
          <a:lstStyle/>
          <a:p>
            <a:pPr defTabSz="457200">
              <a:tabLst>
                <a:tab pos="628650" algn="l"/>
              </a:tabLst>
              <a:defRPr/>
            </a:pPr>
            <a:r>
              <a:rPr lang="en-US" sz="1400" b="1" u="sng" dirty="0">
                <a:latin typeface="Calibri" panose="020F0502020204030204" pitchFamily="34" charset="0"/>
                <a:ea typeface="MS Mincho" panose="02020609040205080304" pitchFamily="49" charset="-128"/>
                <a:cs typeface="Calibri" panose="020F0502020204030204" pitchFamily="34" charset="0"/>
              </a:rPr>
              <a:t>Highest Performing Question by Survey (Past 90 Days)</a:t>
            </a:r>
          </a:p>
        </p:txBody>
      </p:sp>
    </p:spTree>
    <p:extLst>
      <p:ext uri="{BB962C8B-B14F-4D97-AF65-F5344CB8AC3E}">
        <p14:creationId xmlns:p14="http://schemas.microsoft.com/office/powerpoint/2010/main" val="264217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99ABD-9F96-4A48-B3DC-B034C6A5DB4E}"/>
              </a:ext>
            </a:extLst>
          </p:cNvPr>
          <p:cNvSpPr>
            <a:spLocks noGrp="1"/>
          </p:cNvSpPr>
          <p:nvPr>
            <p:ph type="title"/>
          </p:nvPr>
        </p:nvSpPr>
        <p:spPr/>
        <p:txBody>
          <a:bodyPr/>
          <a:lstStyle/>
          <a:p>
            <a:r>
              <a:rPr lang="en-US" sz="2700" b="1" dirty="0">
                <a:solidFill>
                  <a:srgbClr val="FFFFFF"/>
                </a:solidFill>
              </a:rPr>
              <a:t>Comment Breakdown in VHA for Past 90 Days in Outpatient Services Surveys</a:t>
            </a:r>
            <a:endParaRPr lang="en-US" sz="2700" b="1" dirty="0"/>
          </a:p>
        </p:txBody>
      </p:sp>
      <p:graphicFrame>
        <p:nvGraphicFramePr>
          <p:cNvPr id="9" name="Chart 8">
            <a:extLst>
              <a:ext uri="{FF2B5EF4-FFF2-40B4-BE49-F238E27FC236}">
                <a16:creationId xmlns:a16="http://schemas.microsoft.com/office/drawing/2014/main" id="{43A53474-7DCE-4710-93C4-D5E333F820A4}"/>
              </a:ext>
            </a:extLst>
          </p:cNvPr>
          <p:cNvGraphicFramePr/>
          <p:nvPr>
            <p:extLst>
              <p:ext uri="{D42A27DB-BD31-4B8C-83A1-F6EECF244321}">
                <p14:modId xmlns:p14="http://schemas.microsoft.com/office/powerpoint/2010/main" val="2674395009"/>
              </p:ext>
            </p:extLst>
          </p:nvPr>
        </p:nvGraphicFramePr>
        <p:xfrm>
          <a:off x="621609" y="2572293"/>
          <a:ext cx="10864224" cy="31380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7FD223E7-6727-40EC-AD63-2D2F729F6E63}"/>
              </a:ext>
            </a:extLst>
          </p:cNvPr>
          <p:cNvGraphicFramePr>
            <a:graphicFrameLocks noGrp="1"/>
          </p:cNvGraphicFramePr>
          <p:nvPr>
            <p:extLst>
              <p:ext uri="{D42A27DB-BD31-4B8C-83A1-F6EECF244321}">
                <p14:modId xmlns:p14="http://schemas.microsoft.com/office/powerpoint/2010/main" val="3505131896"/>
              </p:ext>
            </p:extLst>
          </p:nvPr>
        </p:nvGraphicFramePr>
        <p:xfrm>
          <a:off x="6939952" y="1883908"/>
          <a:ext cx="4545881" cy="523705"/>
        </p:xfrm>
        <a:graphic>
          <a:graphicData uri="http://schemas.openxmlformats.org/drawingml/2006/table">
            <a:tbl>
              <a:tblPr bandRow="1">
                <a:tableStyleId>{5940675A-B579-460E-94D1-54222C63F5DA}</a:tableStyleId>
              </a:tblPr>
              <a:tblGrid>
                <a:gridCol w="1481341">
                  <a:extLst>
                    <a:ext uri="{9D8B030D-6E8A-4147-A177-3AD203B41FA5}">
                      <a16:colId xmlns:a16="http://schemas.microsoft.com/office/drawing/2014/main" val="1987063517"/>
                    </a:ext>
                  </a:extLst>
                </a:gridCol>
                <a:gridCol w="1186250">
                  <a:extLst>
                    <a:ext uri="{9D8B030D-6E8A-4147-A177-3AD203B41FA5}">
                      <a16:colId xmlns:a16="http://schemas.microsoft.com/office/drawing/2014/main" val="1107406250"/>
                    </a:ext>
                  </a:extLst>
                </a:gridCol>
                <a:gridCol w="1878290">
                  <a:extLst>
                    <a:ext uri="{9D8B030D-6E8A-4147-A177-3AD203B41FA5}">
                      <a16:colId xmlns:a16="http://schemas.microsoft.com/office/drawing/2014/main" val="3091797635"/>
                    </a:ext>
                  </a:extLst>
                </a:gridCol>
              </a:tblGrid>
              <a:tr h="192053">
                <a:tc>
                  <a:txBody>
                    <a:bodyPr/>
                    <a:lstStyle/>
                    <a:p>
                      <a:pPr algn="ctr">
                        <a:defRPr sz="1400" b="1">
                          <a:latin typeface="Calibri"/>
                        </a:defRPr>
                      </a:pPr>
                      <a:r>
                        <a:rPr lang="en-US" sz="1100">
                          <a:latin typeface="Arial" panose="020B0604020202020204" pitchFamily="34" charset="0"/>
                          <a:cs typeface="Arial" panose="020B0604020202020204" pitchFamily="34" charset="0"/>
                        </a:rPr>
                        <a:t>% Compliments</a:t>
                      </a: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defRPr sz="1400" b="1">
                          <a:latin typeface="Calibri"/>
                        </a:defRPr>
                      </a:pPr>
                      <a:r>
                        <a:rPr lang="en-US" sz="1100">
                          <a:latin typeface="Arial" panose="020B0604020202020204" pitchFamily="34" charset="0"/>
                          <a:cs typeface="Arial" panose="020B0604020202020204" pitchFamily="34" charset="0"/>
                        </a:rPr>
                        <a:t>% Concerns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defRPr sz="1400" b="1">
                          <a:latin typeface="Calibri"/>
                        </a:defRPr>
                      </a:pPr>
                      <a:r>
                        <a:rPr lang="en-US" sz="1100">
                          <a:latin typeface="Arial" panose="020B0604020202020204" pitchFamily="34" charset="0"/>
                          <a:cs typeface="Arial" panose="020B0604020202020204" pitchFamily="34" charset="0"/>
                        </a:rPr>
                        <a:t>% Recommendations</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93397036"/>
                  </a:ext>
                </a:extLst>
              </a:tr>
              <a:tr h="264625">
                <a:tc>
                  <a:txBody>
                    <a:bodyPr/>
                    <a:lstStyle/>
                    <a:p>
                      <a:pPr algn="ctr">
                        <a:defRPr sz="1400" b="1">
                          <a:latin typeface="Calibri"/>
                        </a:defRPr>
                      </a:pPr>
                      <a:r>
                        <a:rPr sz="1100">
                          <a:latin typeface="Arial" panose="020B0604020202020204" pitchFamily="34" charset="0"/>
                          <a:cs typeface="Arial" panose="020B0604020202020204" pitchFamily="34" charset="0"/>
                        </a:rPr>
                        <a:t>6</a:t>
                      </a:r>
                      <a:r>
                        <a:rPr lang="en-US" sz="1100">
                          <a:latin typeface="Arial" panose="020B0604020202020204" pitchFamily="34" charset="0"/>
                          <a:cs typeface="Arial" panose="020B0604020202020204" pitchFamily="34" charset="0"/>
                        </a:rPr>
                        <a:t>5.5</a:t>
                      </a:r>
                      <a:r>
                        <a:rPr sz="1100">
                          <a:latin typeface="Arial" panose="020B0604020202020204" pitchFamily="34" charset="0"/>
                          <a:cs typeface="Arial" panose="020B0604020202020204" pitchFamily="34" charset="0"/>
                        </a:rPr>
                        <a:t>%</a:t>
                      </a:r>
                    </a:p>
                  </a:txBody>
                  <a:tcPr anchor="ctr">
                    <a:lnL w="12700" cap="flat" cmpd="sng" algn="ctr">
                      <a:solidFill>
                        <a:schemeClr val="bg1"/>
                      </a:solidFill>
                      <a:prstDash val="solid"/>
                      <a:round/>
                      <a:headEnd type="none" w="med" len="med"/>
                      <a:tailEnd type="none" w="med" len="med"/>
                    </a:lnL>
                    <a:lnR w="28575" cap="flat" cmpd="sng" algn="ctr">
                      <a:solidFill>
                        <a:schemeClr val="accent6">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defRPr sz="1400" b="1">
                          <a:latin typeface="Calibri"/>
                        </a:defRPr>
                      </a:pPr>
                      <a:r>
                        <a:rPr lang="en-US" sz="1100">
                          <a:latin typeface="Arial" panose="020B0604020202020204" pitchFamily="34" charset="0"/>
                          <a:cs typeface="Arial" panose="020B0604020202020204" pitchFamily="34" charset="0"/>
                        </a:rPr>
                        <a:t>22.9</a:t>
                      </a:r>
                      <a:r>
                        <a:rPr sz="1100">
                          <a:latin typeface="Arial" panose="020B0604020202020204" pitchFamily="34" charset="0"/>
                          <a:cs typeface="Arial" panose="020B0604020202020204" pitchFamily="34" charset="0"/>
                        </a:rPr>
                        <a:t>%</a:t>
                      </a:r>
                    </a:p>
                  </a:txBody>
                  <a:tcPr anchor="ctr">
                    <a:lnL w="28575" cap="flat" cmpd="sng" algn="ctr">
                      <a:solidFill>
                        <a:schemeClr val="accent6">
                          <a:lumMod val="90000"/>
                        </a:schemeClr>
                      </a:solidFill>
                      <a:prstDash val="solid"/>
                      <a:round/>
                      <a:headEnd type="none" w="med" len="med"/>
                      <a:tailEnd type="none" w="med" len="med"/>
                    </a:lnL>
                    <a:lnR w="28575" cap="flat" cmpd="sng" algn="ctr">
                      <a:solidFill>
                        <a:schemeClr val="accent6">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defRPr sz="1400" b="1">
                          <a:latin typeface="Calibri"/>
                        </a:defRPr>
                      </a:pPr>
                      <a:r>
                        <a:rPr lang="en-US" sz="1100" dirty="0">
                          <a:latin typeface="Arial" panose="020B0604020202020204" pitchFamily="34" charset="0"/>
                          <a:cs typeface="Arial" panose="020B0604020202020204" pitchFamily="34" charset="0"/>
                        </a:rPr>
                        <a:t>11.6</a:t>
                      </a:r>
                      <a:r>
                        <a:rPr sz="1100" dirty="0">
                          <a:latin typeface="Arial" panose="020B0604020202020204" pitchFamily="34" charset="0"/>
                          <a:cs typeface="Arial" panose="020B0604020202020204" pitchFamily="34" charset="0"/>
                        </a:rPr>
                        <a:t>%</a:t>
                      </a:r>
                    </a:p>
                  </a:txBody>
                  <a:tcPr anchor="ctr">
                    <a:lnL w="28575" cap="flat" cmpd="sng" algn="ctr">
                      <a:solidFill>
                        <a:schemeClr val="accent6">
                          <a:lumMod val="9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63150427"/>
                  </a:ext>
                </a:extLst>
              </a:tr>
            </a:tbl>
          </a:graphicData>
        </a:graphic>
      </p:graphicFrame>
      <p:sp>
        <p:nvSpPr>
          <p:cNvPr id="11" name="TextBox 10">
            <a:extLst>
              <a:ext uri="{FF2B5EF4-FFF2-40B4-BE49-F238E27FC236}">
                <a16:creationId xmlns:a16="http://schemas.microsoft.com/office/drawing/2014/main" id="{EBD2AE64-65B8-4C95-AE57-C6963624D153}"/>
              </a:ext>
            </a:extLst>
          </p:cNvPr>
          <p:cNvSpPr txBox="1"/>
          <p:nvPr/>
        </p:nvSpPr>
        <p:spPr>
          <a:xfrm>
            <a:off x="515667" y="2046854"/>
            <a:ext cx="5580333" cy="261610"/>
          </a:xfrm>
          <a:prstGeom prst="rect">
            <a:avLst/>
          </a:prstGeom>
          <a:noFill/>
        </p:spPr>
        <p:txBody>
          <a:bodyPr wrap="square" rtlCol="0">
            <a:spAutoFit/>
          </a:bodyPr>
          <a:lstStyle/>
          <a:p>
            <a:pPr algn="r"/>
            <a:r>
              <a:rPr lang="en-US" sz="1100" b="1" dirty="0">
                <a:latin typeface="Arial"/>
                <a:ea typeface="MS Mincho"/>
                <a:cs typeface="Times New Roman"/>
              </a:rPr>
              <a:t>Percentage of Compliments, Concerns, and Recommendations for Past 90 Days:</a:t>
            </a:r>
          </a:p>
        </p:txBody>
      </p:sp>
      <p:sp>
        <p:nvSpPr>
          <p:cNvPr id="12" name="Rectangle 11">
            <a:extLst>
              <a:ext uri="{FF2B5EF4-FFF2-40B4-BE49-F238E27FC236}">
                <a16:creationId xmlns:a16="http://schemas.microsoft.com/office/drawing/2014/main" id="{AA107694-2DC5-4C2B-8431-F6C048458BFA}"/>
              </a:ext>
            </a:extLst>
          </p:cNvPr>
          <p:cNvSpPr/>
          <p:nvPr/>
        </p:nvSpPr>
        <p:spPr>
          <a:xfrm>
            <a:off x="621609" y="5568846"/>
            <a:ext cx="10864224" cy="276999"/>
          </a:xfrm>
          <a:prstGeom prst="rect">
            <a:avLst/>
          </a:prstGeom>
        </p:spPr>
        <p:txBody>
          <a:bodyPr wrap="square">
            <a:spAutoFit/>
          </a:bodyPr>
          <a:lstStyle/>
          <a:p>
            <a:pPr algn="ctr"/>
            <a:r>
              <a:rPr sz="1200" b="1" dirty="0">
                <a:latin typeface="Arial"/>
              </a:rPr>
              <a:t>BLUF:</a:t>
            </a:r>
            <a:r>
              <a:rPr sz="1200" b="0" dirty="0">
                <a:latin typeface="Arial"/>
              </a:rPr>
              <a:t> In the past 90 days, 6</a:t>
            </a:r>
            <a:r>
              <a:rPr lang="en-US" sz="1200" b="0" dirty="0">
                <a:latin typeface="Arial"/>
              </a:rPr>
              <a:t>5</a:t>
            </a:r>
            <a:r>
              <a:rPr sz="1200" b="0" dirty="0">
                <a:latin typeface="Arial"/>
              </a:rPr>
              <a:t>.</a:t>
            </a:r>
            <a:r>
              <a:rPr lang="en-US" sz="1200" b="0" dirty="0">
                <a:latin typeface="Arial"/>
              </a:rPr>
              <a:t>5</a:t>
            </a:r>
            <a:r>
              <a:rPr sz="1200" b="0" dirty="0">
                <a:latin typeface="Arial"/>
              </a:rPr>
              <a:t>% of Veterans in the VHA that left a comment have left a compliment in their free-text Outpatient Services Survey comments. </a:t>
            </a:r>
            <a:endParaRPr lang="en-US" sz="1600" dirty="0">
              <a:effectLst/>
              <a:latin typeface="Arial"/>
              <a:ea typeface="MS Mincho"/>
              <a:cs typeface="Times New Roman"/>
            </a:endParaRPr>
          </a:p>
        </p:txBody>
      </p:sp>
    </p:spTree>
    <p:extLst>
      <p:ext uri="{BB962C8B-B14F-4D97-AF65-F5344CB8AC3E}">
        <p14:creationId xmlns:p14="http://schemas.microsoft.com/office/powerpoint/2010/main" val="3925348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wo-line Header">
  <a:themeElements>
    <a:clrScheme name="VA Print Colors">
      <a:dk1>
        <a:srgbClr val="000000"/>
      </a:dk1>
      <a:lt1>
        <a:srgbClr val="FFFFFF"/>
      </a:lt1>
      <a:dk2>
        <a:srgbClr val="003F72"/>
      </a:dk2>
      <a:lt2>
        <a:srgbClr val="EEECE1"/>
      </a:lt2>
      <a:accent1>
        <a:srgbClr val="0082BD"/>
      </a:accent1>
      <a:accent2>
        <a:srgbClr val="C6262D"/>
      </a:accent2>
      <a:accent3>
        <a:srgbClr val="762431"/>
      </a:accent3>
      <a:accent4>
        <a:srgbClr val="F2CF45"/>
      </a:accent4>
      <a:accent5>
        <a:srgbClr val="828F97"/>
      </a:accent5>
      <a:accent6>
        <a:srgbClr val="DBDCDE"/>
      </a:accent6>
      <a:hlink>
        <a:srgbClr val="0082BD"/>
      </a:hlink>
      <a:folHlink>
        <a:srgbClr val="003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XSymposium_Template_v05" id="{2CCAAA04-E6E4-7449-B46B-BCB03239E4F6}" vid="{044F5E7B-CF6C-B64D-A5F7-3D9ECEC179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E30B21F1623449AA79AC99749305CA" ma:contentTypeVersion="13" ma:contentTypeDescription="Create a new document." ma:contentTypeScope="" ma:versionID="ebb9be971266029cc5831ef4c14e1cc3">
  <xsd:schema xmlns:xsd="http://www.w3.org/2001/XMLSchema" xmlns:xs="http://www.w3.org/2001/XMLSchema" xmlns:p="http://schemas.microsoft.com/office/2006/metadata/properties" xmlns:ns2="42b4bb46-5d81-43f4-8587-34a3e0e6d42d" xmlns:ns3="6a064b98-9978-4112-8952-3c59b93e1f73" targetNamespace="http://schemas.microsoft.com/office/2006/metadata/properties" ma:root="true" ma:fieldsID="c8eb516f599903b770de21aa3b6e68f1" ns2:_="" ns3:_="">
    <xsd:import namespace="42b4bb46-5d81-43f4-8587-34a3e0e6d42d"/>
    <xsd:import namespace="6a064b98-9978-4112-8952-3c59b93e1f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b4bb46-5d81-43f4-8587-34a3e0e6d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064b98-9978-4112-8952-3c59b93e1f7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183f18b-6311-4e5a-88db-0cdddec861d8}" ma:internalName="TaxCatchAll" ma:showField="CatchAllData" ma:web="6a064b98-9978-4112-8952-3c59b93e1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a064b98-9978-4112-8952-3c59b93e1f73" xsi:nil="true"/>
    <lcf76f155ced4ddcb4097134ff3c332f xmlns="42b4bb46-5d81-43f4-8587-34a3e0e6d42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A1F573-575D-4112-A855-2BB26975DC97}"/>
</file>

<file path=customXml/itemProps2.xml><?xml version="1.0" encoding="utf-8"?>
<ds:datastoreItem xmlns:ds="http://schemas.openxmlformats.org/officeDocument/2006/customXml" ds:itemID="{4F05A406-3004-4A8C-AA91-DF3D2C3E13DF}">
  <ds:schemaRefs>
    <ds:schemaRef ds:uri="http://schemas.microsoft.com/office/2006/metadata/properties"/>
    <ds:schemaRef ds:uri="http://schemas.microsoft.com/office/infopath/2007/PartnerControls"/>
    <ds:schemaRef ds:uri="http://schemas.microsoft.com/sharepoint/v3"/>
    <ds:schemaRef ds:uri="77dce447-0566-47ff-8c07-c9b85fda5322"/>
    <ds:schemaRef ds:uri="56245d2f-0389-484d-8b25-63ef91afc411"/>
  </ds:schemaRefs>
</ds:datastoreItem>
</file>

<file path=customXml/itemProps3.xml><?xml version="1.0" encoding="utf-8"?>
<ds:datastoreItem xmlns:ds="http://schemas.openxmlformats.org/officeDocument/2006/customXml" ds:itemID="{0359060F-08C3-4348-9D8B-446C095131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CXSymposium_Template_v05 (1)</Template>
  <TotalTime>31</TotalTime>
  <Words>2291</Words>
  <Application>Microsoft Office PowerPoint</Application>
  <PresentationFormat>Widescreen</PresentationFormat>
  <Paragraphs>596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Georgia</vt:lpstr>
      <vt:lpstr>Two-line Header</vt:lpstr>
      <vt:lpstr>MEASURING CUSTOMER EXPERIENCE</vt:lpstr>
      <vt:lpstr>VSignals</vt:lpstr>
      <vt:lpstr>Available VHA Surveys</vt:lpstr>
      <vt:lpstr>Available VHA Surveys</vt:lpstr>
      <vt:lpstr>Available VHA Surveys</vt:lpstr>
      <vt:lpstr>VHA-Wide Outpatient Services Surveys  Trust Over Time for Past 90 Days</vt:lpstr>
      <vt:lpstr>VHA-Wide Trust for Past 90 Days by Gender in Outpatient Services Surveys </vt:lpstr>
      <vt:lpstr>VHA-Wide Overview All Questions Past 90 Days in Outpatient Services Surveys</vt:lpstr>
      <vt:lpstr>Comment Breakdown in VHA for Past 90 Days in Outpatient Services Surveys</vt:lpstr>
      <vt:lpstr>Free-Text Responses: VHA-Wide Top Compliments and Concerns  for Past 90 Days in Outpatient Services Surveys</vt:lpstr>
      <vt:lpstr>Free-Text Responses: VHA-Wide Top Compliments and Concerns  by Gender for Past 90 Days in Outpatient Services Survey</vt:lpstr>
      <vt:lpstr>Free-Text Responses: VHA-Wide Top Concerns  by Age Group for Past 90 Days in Outpatient Services Surveys</vt:lpstr>
      <vt:lpstr>Free-Text Responses: VHA-Wide Top Compliments by Age Group for Past 90 Days in Outpatient Services Surveys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Enter Document Subject</dc:subject>
  <dc:creator>Baker, Dana M. (she/her/hers)</dc:creator>
  <cp:keywords>Enter document keywords</cp:keywords>
  <dc:description/>
  <cp:lastModifiedBy>Pasakarnis, Thomas G. (he/him/his)</cp:lastModifiedBy>
  <cp:revision>6</cp:revision>
  <cp:lastPrinted>2011-05-13T15:25:22Z</cp:lastPrinted>
  <dcterms:created xsi:type="dcterms:W3CDTF">2022-06-03T16:45:45Z</dcterms:created>
  <dcterms:modified xsi:type="dcterms:W3CDTF">2022-09-01T15:21:24Z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reviewed">
    <vt:lpwstr>yyyymmdd</vt:lpwstr>
  </property>
  <property fmtid="{D5CDD505-2E9C-101B-9397-08002B2CF9AE}" pid="3" name="Datecreated">
    <vt:lpwstr>yyyymmdd</vt:lpwstr>
  </property>
  <property fmtid="{D5CDD505-2E9C-101B-9397-08002B2CF9AE}" pid="4" name="Type">
    <vt:lpwstr>General Information</vt:lpwstr>
  </property>
  <property fmtid="{D5CDD505-2E9C-101B-9397-08002B2CF9AE}" pid="5" name="Language">
    <vt:lpwstr>En</vt:lpwstr>
  </property>
  <property fmtid="{D5CDD505-2E9C-101B-9397-08002B2CF9AE}" pid="6" name="Description">
    <vt:lpwstr>This document contains information on how to use the OIT PowerPoint Template.</vt:lpwstr>
  </property>
  <property fmtid="{D5CDD505-2E9C-101B-9397-08002B2CF9AE}" pid="7" name="Creator">
    <vt:lpwstr>U.S. Department of Veterans Affairs</vt:lpwstr>
  </property>
  <property fmtid="{D5CDD505-2E9C-101B-9397-08002B2CF9AE}" pid="8" name="ContentTypeId">
    <vt:lpwstr>0x010100A9E30B21F1623449AA79AC99749305CA</vt:lpwstr>
  </property>
  <property fmtid="{D5CDD505-2E9C-101B-9397-08002B2CF9AE}" pid="9" name="MediaServiceImageTags">
    <vt:lpwstr/>
  </property>
</Properties>
</file>