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71" r:id="rId4"/>
  </p:sldMasterIdLst>
  <p:notesMasterIdLst>
    <p:notesMasterId r:id="rId24"/>
  </p:notesMasterIdLst>
  <p:handoutMasterIdLst>
    <p:handoutMasterId r:id="rId25"/>
  </p:handoutMasterIdLst>
  <p:sldIdLst>
    <p:sldId id="280" r:id="rId5"/>
    <p:sldId id="292" r:id="rId6"/>
    <p:sldId id="287" r:id="rId7"/>
    <p:sldId id="286" r:id="rId8"/>
    <p:sldId id="299" r:id="rId9"/>
    <p:sldId id="300" r:id="rId10"/>
    <p:sldId id="302" r:id="rId11"/>
    <p:sldId id="298" r:id="rId12"/>
    <p:sldId id="303" r:id="rId13"/>
    <p:sldId id="288" r:id="rId14"/>
    <p:sldId id="315" r:id="rId15"/>
    <p:sldId id="311" r:id="rId16"/>
    <p:sldId id="297" r:id="rId17"/>
    <p:sldId id="309" r:id="rId18"/>
    <p:sldId id="304" r:id="rId19"/>
    <p:sldId id="312" r:id="rId20"/>
    <p:sldId id="308" r:id="rId21"/>
    <p:sldId id="313" r:id="rId22"/>
    <p:sldId id="314" r:id="rId23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orient="horz" pos="3510" userDrawn="1">
          <p15:clr>
            <a:srgbClr val="A4A3A4"/>
          </p15:clr>
        </p15:guide>
        <p15:guide id="3" orient="horz" pos="2897" userDrawn="1">
          <p15:clr>
            <a:srgbClr val="A4A3A4"/>
          </p15:clr>
        </p15:guide>
        <p15:guide id="4" orient="horz" pos="4101" userDrawn="1">
          <p15:clr>
            <a:srgbClr val="A4A3A4"/>
          </p15:clr>
        </p15:guide>
        <p15:guide id="5" orient="horz" pos="1921" userDrawn="1">
          <p15:clr>
            <a:srgbClr val="A4A3A4"/>
          </p15:clr>
        </p15:guide>
        <p15:guide id="6" orient="horz" pos="2004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orient="horz" pos="1021" userDrawn="1">
          <p15:clr>
            <a:srgbClr val="A4A3A4"/>
          </p15:clr>
        </p15:guide>
        <p15:guide id="9" orient="horz" pos="3908" userDrawn="1">
          <p15:clr>
            <a:srgbClr val="A4A3A4"/>
          </p15:clr>
        </p15:guide>
        <p15:guide id="10" orient="horz" pos="2820" userDrawn="1">
          <p15:clr>
            <a:srgbClr val="A4A3A4"/>
          </p15:clr>
        </p15:guide>
        <p15:guide id="11" pos="7393" userDrawn="1">
          <p15:clr>
            <a:srgbClr val="A4A3A4"/>
          </p15:clr>
        </p15:guide>
        <p15:guide id="12" pos="2584" userDrawn="1">
          <p15:clr>
            <a:srgbClr val="A4A3A4"/>
          </p15:clr>
        </p15:guide>
        <p15:guide id="13" pos="4981" userDrawn="1">
          <p15:clr>
            <a:srgbClr val="A4A3A4"/>
          </p15:clr>
        </p15:guide>
        <p15:guide id="14" pos="5091" userDrawn="1">
          <p15:clr>
            <a:srgbClr val="A4A3A4"/>
          </p15:clr>
        </p15:guide>
        <p15:guide id="15" pos="281" userDrawn="1">
          <p15:clr>
            <a:srgbClr val="A4A3A4"/>
          </p15:clr>
        </p15:guide>
        <p15:guide id="16" pos="6297" userDrawn="1">
          <p15:clr>
            <a:srgbClr val="A4A3A4"/>
          </p15:clr>
        </p15:guide>
        <p15:guide id="17" pos="6188" userDrawn="1">
          <p15:clr>
            <a:srgbClr val="A4A3A4"/>
          </p15:clr>
        </p15:guide>
        <p15:guide id="18" pos="1487" userDrawn="1">
          <p15:clr>
            <a:srgbClr val="A4A3A4"/>
          </p15:clr>
        </p15:guide>
        <p15:guide id="19" pos="1376" userDrawn="1">
          <p15:clr>
            <a:srgbClr val="A4A3A4"/>
          </p15:clr>
        </p15:guide>
        <p15:guide id="20" pos="3885" userDrawn="1">
          <p15:clr>
            <a:srgbClr val="A4A3A4"/>
          </p15:clr>
        </p15:guide>
        <p15:guide id="21" pos="3781" userDrawn="1">
          <p15:clr>
            <a:srgbClr val="A4A3A4"/>
          </p15:clr>
        </p15:guide>
        <p15:guide id="22" pos="269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xwell, Katherine [USA]" initials="MK[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CDE"/>
    <a:srgbClr val="003F72"/>
    <a:srgbClr val="0194D3"/>
    <a:srgbClr val="ECECEC"/>
    <a:srgbClr val="D9D9D9"/>
    <a:srgbClr val="5A2149"/>
    <a:srgbClr val="8B0E04"/>
    <a:srgbClr val="0130D3"/>
    <a:srgbClr val="00467F"/>
    <a:srgbClr val="183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7CF8E8-176B-4A7C-9141-B80FA85063A2}" v="57" dt="2022-07-27T17:47:43.800"/>
    <p1510:client id="{42D34F9F-5CD9-46BC-8BD8-C2DFD281D69F}" v="234" dt="2022-07-27T17:55:57.622"/>
    <p1510:client id="{4C76B43F-32C1-4A54-9506-1FF6F3A79F74}" v="128" dt="2022-07-27T17:46:08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2579" autoAdjust="0"/>
  </p:normalViewPr>
  <p:slideViewPr>
    <p:cSldViewPr snapToGrid="0" snapToObjects="1">
      <p:cViewPr varScale="1">
        <p:scale>
          <a:sx n="58" d="100"/>
          <a:sy n="58" d="100"/>
        </p:scale>
        <p:origin x="728" y="56"/>
      </p:cViewPr>
      <p:guideLst>
        <p:guide orient="horz" pos="210"/>
        <p:guide orient="horz" pos="3510"/>
        <p:guide orient="horz" pos="2897"/>
        <p:guide orient="horz" pos="4101"/>
        <p:guide orient="horz" pos="1921"/>
        <p:guide orient="horz" pos="2004"/>
        <p:guide orient="horz" pos="1104"/>
        <p:guide orient="horz" pos="1021"/>
        <p:guide orient="horz" pos="3908"/>
        <p:guide orient="horz" pos="2820"/>
        <p:guide pos="7393"/>
        <p:guide pos="2584"/>
        <p:guide pos="4981"/>
        <p:guide pos="5091"/>
        <p:guide pos="281"/>
        <p:guide pos="6297"/>
        <p:guide pos="6188"/>
        <p:guide pos="1487"/>
        <p:guide pos="1376"/>
        <p:guide pos="3885"/>
        <p:guide pos="3781"/>
        <p:guide pos="26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OSHANAK\AppData\Local\Temp\1\MicrosoftEdgeDownloads\2b1e9ea8-e8de-4ef4-909a-c94391fa8f14\Board%20Score%20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OSHANAK\Desktop\board%20question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OSHANAK\Desktop\board%20question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https://dvagov.sharepoint.com/sites/VACObcro/VEOMPI/Measurement%20Portfolio/7.0%20Data%20Management/Data%20Science%20Artifacts/VA-Wide%20Trust%20Survey/FY19%20Q2/Trust%20over%20Time.xlsx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OSHANAK\AppData\Local\Temp\1\MicrosoftEdgeDownloads\41278438-eb22-43b5-9f68-1f221b53427b\Analytic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ACOSHANAK\AppData\Local\Temp\1\MicrosoftEdgeDownloads\2b1e9ea8-e8de-4ef4-909a-c94391fa8f14\Board%20Score%20Analy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Notification</a:t>
            </a:r>
            <a:r>
              <a:rPr lang="en-US" baseline="0" dirty="0"/>
              <a:t> Letter Questions: FY 2022 YTD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5E-41E6-8FD8-3E14B664DCA9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5E-41E6-8FD8-3E14B664DC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(Sheet0!$A$7:$A$8,Sheet0!$A$17:$A$18)</c:f>
              <c:strCache>
                <c:ptCount val="4"/>
                <c:pt idx="0">
                  <c:v>Legacy Established Appeal: I received a response to filing my appeal from the Board of Veterans’ Appeals in a timely fashion.</c:v>
                </c:pt>
                <c:pt idx="1">
                  <c:v>Legacy Established Appeal: The notification letter from the Board of Veterans’ Appeals explained things in a way that was easy for me to understand.</c:v>
                </c:pt>
                <c:pt idx="2">
                  <c:v>AMA Established NOD: I received the response to my Notice of Disagreement (NOD) in a timely fashion.</c:v>
                </c:pt>
                <c:pt idx="3">
                  <c:v>AMA Established NOD: The Notice of Disagreement (NOD) notification letter explained things in a way that was easy for me to understand.</c:v>
                </c:pt>
              </c:strCache>
            </c:strRef>
          </c:cat>
          <c:val>
            <c:numRef>
              <c:f>(Sheet0!$R$7:$R$8,Sheet0!$R$17:$R$18)</c:f>
              <c:numCache>
                <c:formatCode>0%</c:formatCode>
                <c:ptCount val="4"/>
                <c:pt idx="0">
                  <c:v>0.25846153846153846</c:v>
                </c:pt>
                <c:pt idx="1">
                  <c:v>0.28000000000000003</c:v>
                </c:pt>
                <c:pt idx="2">
                  <c:v>0.37588306942752736</c:v>
                </c:pt>
                <c:pt idx="3">
                  <c:v>0.33373934226552981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5E-41E6-8FD8-3E14B664DC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5423072"/>
        <c:axId val="748799488"/>
      </c:barChart>
      <c:catAx>
        <c:axId val="70542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799488"/>
        <c:crosses val="autoZero"/>
        <c:auto val="1"/>
        <c:lblAlgn val="ctr"/>
        <c:lblOffset val="100"/>
        <c:noMultiLvlLbl val="0"/>
      </c:catAx>
      <c:valAx>
        <c:axId val="7487994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4230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Three</a:t>
            </a:r>
            <a:r>
              <a:rPr lang="en-US" baseline="0" dirty="0"/>
              <a:t> Questions FY2022 YTD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'ease between appeal types'!$R$1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88A-47C8-86FC-B0ADECE368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'ease between appeal types'!$B$2:$B$4</c:f>
              <c:strCache>
                <c:ptCount val="3"/>
                <c:pt idx="0">
                  <c:v>Legacy Established Appeal: I clearly understood how to file an appeal to the Board of Veterans’ Appeals.</c:v>
                </c:pt>
                <c:pt idx="1">
                  <c:v>AMA Established NOD: I clearly understood how to file my Notice of Disagreement (NOD).</c:v>
                </c:pt>
                <c:pt idx="2">
                  <c:v>AMA Established NOD: I felt confident that I selected the best review option for my situation.</c:v>
                </c:pt>
              </c:strCache>
            </c:strRef>
          </c:cat>
          <c:val>
            <c:numRef>
              <c:f>'ease between appeal types'!$R$2:$R$4</c:f>
              <c:numCache>
                <c:formatCode>0%</c:formatCode>
                <c:ptCount val="3"/>
                <c:pt idx="0">
                  <c:v>0.34499999999999997</c:v>
                </c:pt>
                <c:pt idx="1">
                  <c:v>0.49399999999999999</c:v>
                </c:pt>
                <c:pt idx="2">
                  <c:v>0.504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8A-47C8-86FC-B0ADECE368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1444112"/>
        <c:axId val="701444440"/>
      </c:barChart>
      <c:catAx>
        <c:axId val="70144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444440"/>
        <c:crosses val="autoZero"/>
        <c:auto val="1"/>
        <c:lblAlgn val="ctr"/>
        <c:lblOffset val="100"/>
        <c:noMultiLvlLbl val="0"/>
      </c:catAx>
      <c:valAx>
        <c:axId val="7014444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4441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Board Trust by Survey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AMA Established</c:v>
                </c:pt>
              </c:strCache>
            </c:strRef>
          </c:tx>
          <c:spPr>
            <a:ln w="2222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Sheet1!$A$15:$A$24</c:f>
              <c:strCache>
                <c:ptCount val="10"/>
                <c:pt idx="0">
                  <c:v>Oct '21</c:v>
                </c:pt>
                <c:pt idx="1">
                  <c:v>Nov '21</c:v>
                </c:pt>
                <c:pt idx="2">
                  <c:v>Dec '21</c:v>
                </c:pt>
                <c:pt idx="3">
                  <c:v>Jan '22</c:v>
                </c:pt>
                <c:pt idx="4">
                  <c:v>Feb '22</c:v>
                </c:pt>
                <c:pt idx="5">
                  <c:v>Mar '22</c:v>
                </c:pt>
                <c:pt idx="6">
                  <c:v>Apr '22</c:v>
                </c:pt>
                <c:pt idx="7">
                  <c:v>May '22</c:v>
                </c:pt>
                <c:pt idx="8">
                  <c:v>Jun '22</c:v>
                </c:pt>
                <c:pt idx="9">
                  <c:v>Jul '22</c:v>
                </c:pt>
              </c:strCache>
            </c:strRef>
          </c:cat>
          <c:val>
            <c:numRef>
              <c:f>Sheet1!$B$15:$B$24</c:f>
              <c:numCache>
                <c:formatCode>0.0%</c:formatCode>
                <c:ptCount val="10"/>
                <c:pt idx="0">
                  <c:v>0.318</c:v>
                </c:pt>
                <c:pt idx="1">
                  <c:v>0.309</c:v>
                </c:pt>
                <c:pt idx="2">
                  <c:v>0.34</c:v>
                </c:pt>
                <c:pt idx="3">
                  <c:v>0.36299999999999999</c:v>
                </c:pt>
                <c:pt idx="4">
                  <c:v>0.39399999999999996</c:v>
                </c:pt>
                <c:pt idx="5">
                  <c:v>0.38100000000000001</c:v>
                </c:pt>
                <c:pt idx="6">
                  <c:v>0.35299999999999998</c:v>
                </c:pt>
                <c:pt idx="7">
                  <c:v>0.38900000000000001</c:v>
                </c:pt>
                <c:pt idx="8">
                  <c:v>0.35899999999999999</c:v>
                </c:pt>
                <c:pt idx="9">
                  <c:v>0.38400000000000001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FD-4D8B-A81E-E5EE422B2F6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Legacy Established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Sheet1!$A$15:$A$24</c:f>
              <c:strCache>
                <c:ptCount val="10"/>
                <c:pt idx="0">
                  <c:v>Oct '21</c:v>
                </c:pt>
                <c:pt idx="1">
                  <c:v>Nov '21</c:v>
                </c:pt>
                <c:pt idx="2">
                  <c:v>Dec '21</c:v>
                </c:pt>
                <c:pt idx="3">
                  <c:v>Jan '22</c:v>
                </c:pt>
                <c:pt idx="4">
                  <c:v>Feb '22</c:v>
                </c:pt>
                <c:pt idx="5">
                  <c:v>Mar '22</c:v>
                </c:pt>
                <c:pt idx="6">
                  <c:v>Apr '22</c:v>
                </c:pt>
                <c:pt idx="7">
                  <c:v>May '22</c:v>
                </c:pt>
                <c:pt idx="8">
                  <c:v>Jun '22</c:v>
                </c:pt>
                <c:pt idx="9">
                  <c:v>Jul '22</c:v>
                </c:pt>
              </c:strCache>
            </c:strRef>
          </c:cat>
          <c:val>
            <c:numRef>
              <c:f>Sheet1!$C$15:$C$24</c:f>
              <c:numCache>
                <c:formatCode>0.0%</c:formatCode>
                <c:ptCount val="10"/>
                <c:pt idx="0">
                  <c:v>0.33299999999999996</c:v>
                </c:pt>
                <c:pt idx="1">
                  <c:v>0.38500000000000001</c:v>
                </c:pt>
                <c:pt idx="2">
                  <c:v>0.47100000000000003</c:v>
                </c:pt>
                <c:pt idx="3">
                  <c:v>0.5</c:v>
                </c:pt>
                <c:pt idx="4">
                  <c:v>0.40899999999999997</c:v>
                </c:pt>
                <c:pt idx="5">
                  <c:v>0.23100000000000001</c:v>
                </c:pt>
                <c:pt idx="6">
                  <c:v>0.35299999999999998</c:v>
                </c:pt>
                <c:pt idx="7">
                  <c:v>0.28599999999999998</c:v>
                </c:pt>
                <c:pt idx="8">
                  <c:v>0.28199999999999997</c:v>
                </c:pt>
                <c:pt idx="9">
                  <c:v>0.17899999999999999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FD-4D8B-A81E-E5EE422B2F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Board - Hearing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Sheet1!$A$15:$A$24</c:f>
              <c:strCache>
                <c:ptCount val="10"/>
                <c:pt idx="0">
                  <c:v>Oct '21</c:v>
                </c:pt>
                <c:pt idx="1">
                  <c:v>Nov '21</c:v>
                </c:pt>
                <c:pt idx="2">
                  <c:v>Dec '21</c:v>
                </c:pt>
                <c:pt idx="3">
                  <c:v>Jan '22</c:v>
                </c:pt>
                <c:pt idx="4">
                  <c:v>Feb '22</c:v>
                </c:pt>
                <c:pt idx="5">
                  <c:v>Mar '22</c:v>
                </c:pt>
                <c:pt idx="6">
                  <c:v>Apr '22</c:v>
                </c:pt>
                <c:pt idx="7">
                  <c:v>May '22</c:v>
                </c:pt>
                <c:pt idx="8">
                  <c:v>Jun '22</c:v>
                </c:pt>
                <c:pt idx="9">
                  <c:v>Jul '22</c:v>
                </c:pt>
              </c:strCache>
            </c:strRef>
          </c:cat>
          <c:val>
            <c:numRef>
              <c:f>Sheet1!$D$15:$D$24</c:f>
              <c:numCache>
                <c:formatCode>0.0%</c:formatCode>
                <c:ptCount val="10"/>
                <c:pt idx="0">
                  <c:v>0.74400000000000011</c:v>
                </c:pt>
                <c:pt idx="1">
                  <c:v>0.71799999999999997</c:v>
                </c:pt>
                <c:pt idx="2">
                  <c:v>0.73099999999999998</c:v>
                </c:pt>
                <c:pt idx="3">
                  <c:v>0.71799999999999997</c:v>
                </c:pt>
                <c:pt idx="4">
                  <c:v>0.74400000000000011</c:v>
                </c:pt>
                <c:pt idx="5">
                  <c:v>0.73499999999999999</c:v>
                </c:pt>
                <c:pt idx="6">
                  <c:v>0.69</c:v>
                </c:pt>
                <c:pt idx="7">
                  <c:v>0.747</c:v>
                </c:pt>
                <c:pt idx="8">
                  <c:v>0.71799999999999997</c:v>
                </c:pt>
                <c:pt idx="9">
                  <c:v>0.73199999999999998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FD-4D8B-A81E-E5EE422B2F6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Board - Decision</c:v>
                </c:pt>
              </c:strCache>
            </c:strRef>
          </c:tx>
          <c:spPr>
            <a:ln w="2222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Sheet1!$A$15:$A$24</c:f>
              <c:strCache>
                <c:ptCount val="10"/>
                <c:pt idx="0">
                  <c:v>Oct '21</c:v>
                </c:pt>
                <c:pt idx="1">
                  <c:v>Nov '21</c:v>
                </c:pt>
                <c:pt idx="2">
                  <c:v>Dec '21</c:v>
                </c:pt>
                <c:pt idx="3">
                  <c:v>Jan '22</c:v>
                </c:pt>
                <c:pt idx="4">
                  <c:v>Feb '22</c:v>
                </c:pt>
                <c:pt idx="5">
                  <c:v>Mar '22</c:v>
                </c:pt>
                <c:pt idx="6">
                  <c:v>Apr '22</c:v>
                </c:pt>
                <c:pt idx="7">
                  <c:v>May '22</c:v>
                </c:pt>
                <c:pt idx="8">
                  <c:v>Jun '22</c:v>
                </c:pt>
                <c:pt idx="9">
                  <c:v>Jul '22</c:v>
                </c:pt>
              </c:strCache>
            </c:strRef>
          </c:cat>
          <c:val>
            <c:numRef>
              <c:f>Sheet1!$E$15:$E$24</c:f>
              <c:numCache>
                <c:formatCode>0.0%</c:formatCode>
                <c:ptCount val="10"/>
                <c:pt idx="0">
                  <c:v>0.35600000000000004</c:v>
                </c:pt>
                <c:pt idx="1">
                  <c:v>0.34599999999999997</c:v>
                </c:pt>
                <c:pt idx="2">
                  <c:v>0.39100000000000001</c:v>
                </c:pt>
                <c:pt idx="3">
                  <c:v>0.39800000000000002</c:v>
                </c:pt>
                <c:pt idx="4">
                  <c:v>0.45400000000000001</c:v>
                </c:pt>
                <c:pt idx="5">
                  <c:v>0.44700000000000001</c:v>
                </c:pt>
                <c:pt idx="6">
                  <c:v>0.48599999999999999</c:v>
                </c:pt>
                <c:pt idx="7">
                  <c:v>0.46</c:v>
                </c:pt>
                <c:pt idx="8">
                  <c:v>0.46100000000000002</c:v>
                </c:pt>
                <c:pt idx="9">
                  <c:v>0.45900000000000002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FD-4D8B-A81E-E5EE422B2F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987752"/>
        <c:axId val="386988080"/>
      </c:lineChart>
      <c:catAx>
        <c:axId val="386987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6988080"/>
        <c:crosses val="autoZero"/>
        <c:auto val="1"/>
        <c:lblAlgn val="ctr"/>
        <c:lblOffset val="100"/>
        <c:noMultiLvlLbl val="1"/>
      </c:catAx>
      <c:valAx>
        <c:axId val="3869880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Trust Agreement (4-5)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987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Preparation for Hearing Over Time</a:t>
            </a:r>
          </a:p>
        </c:rich>
      </c:tx>
      <c:layout>
        <c:manualLayout>
          <c:xMode val="edge"/>
          <c:yMode val="edge"/>
          <c:x val="9.502979644502621E-2"/>
          <c:y val="4.694398796206465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Sheet0!$A$23</c:f>
              <c:strCache>
                <c:ptCount val="1"/>
                <c:pt idx="0">
                  <c:v>I understood what I needed to do to prepare for my hearing (for example: gathering evidence, requesting legal aid, etc.).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Sheet0!$F$1:$P$1</c:f>
              <c:strCache>
                <c:ptCount val="11"/>
                <c:pt idx="0">
                  <c:v>FY 2020 Q1</c:v>
                </c:pt>
                <c:pt idx="1">
                  <c:v>FY 2020 Q2</c:v>
                </c:pt>
                <c:pt idx="2">
                  <c:v>FY 2020 Q3</c:v>
                </c:pt>
                <c:pt idx="3">
                  <c:v>FY 2020 Q4</c:v>
                </c:pt>
                <c:pt idx="4">
                  <c:v>FY 2021 Q1</c:v>
                </c:pt>
                <c:pt idx="5">
                  <c:v>FY 2021 Q2</c:v>
                </c:pt>
                <c:pt idx="6">
                  <c:v>FY 2021 Q3</c:v>
                </c:pt>
                <c:pt idx="7">
                  <c:v>FY 2021 Q4</c:v>
                </c:pt>
                <c:pt idx="8">
                  <c:v>FY 2022 Q1</c:v>
                </c:pt>
                <c:pt idx="9">
                  <c:v>FY 2022 Q2</c:v>
                </c:pt>
                <c:pt idx="10">
                  <c:v>FY 2022 Q3</c:v>
                </c:pt>
              </c:strCache>
            </c:strRef>
          </c:cat>
          <c:val>
            <c:numRef>
              <c:f>Sheet0!$F$23:$P$23</c:f>
              <c:numCache>
                <c:formatCode>0%</c:formatCode>
                <c:ptCount val="11"/>
                <c:pt idx="0">
                  <c:v>0.71443193449334697</c:v>
                </c:pt>
                <c:pt idx="1">
                  <c:v>0.71359613837489944</c:v>
                </c:pt>
                <c:pt idx="2">
                  <c:v>0.60357518401682442</c:v>
                </c:pt>
                <c:pt idx="3">
                  <c:v>0.60819462227912924</c:v>
                </c:pt>
                <c:pt idx="4">
                  <c:v>0.74796747967479671</c:v>
                </c:pt>
                <c:pt idx="5">
                  <c:v>0.83221476510067116</c:v>
                </c:pt>
                <c:pt idx="6">
                  <c:v>0.84411764705882353</c:v>
                </c:pt>
                <c:pt idx="7">
                  <c:v>0.80371900826446274</c:v>
                </c:pt>
                <c:pt idx="8">
                  <c:v>0.77104557640750671</c:v>
                </c:pt>
                <c:pt idx="9">
                  <c:v>0.80985470625394829</c:v>
                </c:pt>
                <c:pt idx="10">
                  <c:v>0.80353501019714491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C2-43B0-AC0B-886B4B3FD659}"/>
            </c:ext>
          </c:extLst>
        </c:ser>
        <c:ser>
          <c:idx val="1"/>
          <c:order val="1"/>
          <c:tx>
            <c:strRef>
              <c:f>Sheet0!$A$24</c:f>
              <c:strCache>
                <c:ptCount val="1"/>
                <c:pt idx="0">
                  <c:v>I knew what to expect on the day of the hearing.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Sheet0!$F$1:$P$1</c:f>
              <c:strCache>
                <c:ptCount val="11"/>
                <c:pt idx="0">
                  <c:v>FY 2020 Q1</c:v>
                </c:pt>
                <c:pt idx="1">
                  <c:v>FY 2020 Q2</c:v>
                </c:pt>
                <c:pt idx="2">
                  <c:v>FY 2020 Q3</c:v>
                </c:pt>
                <c:pt idx="3">
                  <c:v>FY 2020 Q4</c:v>
                </c:pt>
                <c:pt idx="4">
                  <c:v>FY 2021 Q1</c:v>
                </c:pt>
                <c:pt idx="5">
                  <c:v>FY 2021 Q2</c:v>
                </c:pt>
                <c:pt idx="6">
                  <c:v>FY 2021 Q3</c:v>
                </c:pt>
                <c:pt idx="7">
                  <c:v>FY 2021 Q4</c:v>
                </c:pt>
                <c:pt idx="8">
                  <c:v>FY 2022 Q1</c:v>
                </c:pt>
                <c:pt idx="9">
                  <c:v>FY 2022 Q2</c:v>
                </c:pt>
                <c:pt idx="10">
                  <c:v>FY 2022 Q3</c:v>
                </c:pt>
              </c:strCache>
            </c:strRef>
          </c:cat>
          <c:val>
            <c:numRef>
              <c:f>Sheet0!$F$24:$P$24</c:f>
              <c:numCache>
                <c:formatCode>0%</c:formatCode>
                <c:ptCount val="11"/>
                <c:pt idx="0">
                  <c:v>0.57420675537359267</c:v>
                </c:pt>
                <c:pt idx="1">
                  <c:v>0.58326629123089302</c:v>
                </c:pt>
                <c:pt idx="2">
                  <c:v>0.47634069400630913</c:v>
                </c:pt>
                <c:pt idx="3">
                  <c:v>0.51856594110115239</c:v>
                </c:pt>
                <c:pt idx="4">
                  <c:v>0.60162601626016265</c:v>
                </c:pt>
                <c:pt idx="5">
                  <c:v>0.67785234899328861</c:v>
                </c:pt>
                <c:pt idx="6">
                  <c:v>0.77058823529411768</c:v>
                </c:pt>
                <c:pt idx="7">
                  <c:v>0.69524793388429762</c:v>
                </c:pt>
                <c:pt idx="8">
                  <c:v>0.71152815013404824</c:v>
                </c:pt>
                <c:pt idx="9">
                  <c:v>0.73089071383449156</c:v>
                </c:pt>
                <c:pt idx="10">
                  <c:v>0.70700203942896001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C2-43B0-AC0B-886B4B3FD659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53428824"/>
        <c:axId val="653429480"/>
      </c:lineChart>
      <c:catAx>
        <c:axId val="65342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29480"/>
        <c:crosses val="autoZero"/>
        <c:auto val="1"/>
        <c:lblAlgn val="ctr"/>
        <c:lblOffset val="100"/>
        <c:noMultiLvlLbl val="0"/>
      </c:catAx>
      <c:valAx>
        <c:axId val="653429480"/>
        <c:scaling>
          <c:orientation val="minMax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34288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/>
            </a:pPr>
            <a:r>
              <a:rPr lang="en-US" sz="1600" b="0" dirty="0"/>
              <a:t>Board Surveys Trust Over Time</a:t>
            </a:r>
          </a:p>
        </c:rich>
      </c:tx>
      <c:layout>
        <c:manualLayout>
          <c:xMode val="edge"/>
          <c:yMode val="edge"/>
          <c:x val="0.24377952755905513"/>
          <c:y val="0.18107798810573514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39521471837567"/>
          <c:y val="8.1708201395022287E-2"/>
          <c:w val="0.84569749478329004"/>
          <c:h val="0.83490370931016722"/>
        </c:manualLayout>
      </c:layout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Trust</c:v>
                </c:pt>
              </c:strCache>
            </c:strRef>
          </c:tx>
          <c:spPr>
            <a:ln w="63500" cap="rnd" cmpd="dbl">
              <a:solidFill>
                <a:srgbClr val="003F7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003F72"/>
              </a:solidFill>
              <a:ln w="9525">
                <a:noFill/>
                <a:round/>
              </a:ln>
              <a:effectLst/>
            </c:spPr>
          </c:marker>
          <c:dLbls>
            <c:dLbl>
              <c:idx val="11"/>
              <c:layout>
                <c:manualLayout>
                  <c:x val="-2.9640999881964301E-2"/>
                  <c:y val="-0.1047772389034809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6B-437B-9F1F-E8DE77FD676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Sheet3!$B$1:$P$1</c:f>
              <c:strCache>
                <c:ptCount val="15"/>
                <c:pt idx="0">
                  <c:v>FY19 Q1</c:v>
                </c:pt>
                <c:pt idx="1">
                  <c:v>FY19 Q2 </c:v>
                </c:pt>
                <c:pt idx="2">
                  <c:v>FY19 Q3 </c:v>
                </c:pt>
                <c:pt idx="3">
                  <c:v>FY19 Q4 </c:v>
                </c:pt>
                <c:pt idx="4">
                  <c:v>FY20 Q1 </c:v>
                </c:pt>
                <c:pt idx="5">
                  <c:v>FY20 Q2</c:v>
                </c:pt>
                <c:pt idx="6">
                  <c:v>FY20 Q3</c:v>
                </c:pt>
                <c:pt idx="7">
                  <c:v>FY20 Q4</c:v>
                </c:pt>
                <c:pt idx="8">
                  <c:v>FY21 Q1</c:v>
                </c:pt>
                <c:pt idx="9">
                  <c:v>FY21 Q2</c:v>
                </c:pt>
                <c:pt idx="10">
                  <c:v>FY21 Q3</c:v>
                </c:pt>
                <c:pt idx="11">
                  <c:v>FY21 Q4</c:v>
                </c:pt>
                <c:pt idx="12">
                  <c:v>FY22 Q1</c:v>
                </c:pt>
                <c:pt idx="13">
                  <c:v>FY22 Q2</c:v>
                </c:pt>
                <c:pt idx="14">
                  <c:v>FY22 Q3</c:v>
                </c:pt>
              </c:strCache>
            </c:strRef>
          </c:cat>
          <c:val>
            <c:numRef>
              <c:f>Sheet3!$B$2:$P$2</c:f>
              <c:numCache>
                <c:formatCode>0.0%</c:formatCode>
                <c:ptCount val="15"/>
                <c:pt idx="0">
                  <c:v>0.41599999999999998</c:v>
                </c:pt>
                <c:pt idx="1">
                  <c:v>0.46</c:v>
                </c:pt>
                <c:pt idx="2">
                  <c:v>0.45500000000000002</c:v>
                </c:pt>
                <c:pt idx="3">
                  <c:v>0.47899999999999998</c:v>
                </c:pt>
                <c:pt idx="4">
                  <c:v>0.46500000000000002</c:v>
                </c:pt>
                <c:pt idx="5">
                  <c:v>0.44</c:v>
                </c:pt>
                <c:pt idx="6">
                  <c:v>0.39400000000000002</c:v>
                </c:pt>
                <c:pt idx="7">
                  <c:v>0.36899999999999999</c:v>
                </c:pt>
                <c:pt idx="8">
                  <c:v>0.40400000000000003</c:v>
                </c:pt>
                <c:pt idx="9">
                  <c:v>0.42099999999999999</c:v>
                </c:pt>
                <c:pt idx="10">
                  <c:v>0.44400000000000001</c:v>
                </c:pt>
                <c:pt idx="11">
                  <c:v>0.42899999999999999</c:v>
                </c:pt>
                <c:pt idx="12">
                  <c:v>0.48199999999999998</c:v>
                </c:pt>
                <c:pt idx="13">
                  <c:v>0.5</c:v>
                </c:pt>
                <c:pt idx="14">
                  <c:v>0.499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6B-437B-9F1F-E8DE77FD676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5526784"/>
        <c:axId val="226127232"/>
      </c:lineChart>
      <c:catAx>
        <c:axId val="215526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26127232"/>
        <c:crosses val="autoZero"/>
        <c:auto val="1"/>
        <c:lblAlgn val="ctr"/>
        <c:lblOffset val="100"/>
        <c:noMultiLvlLbl val="0"/>
      </c:catAx>
      <c:valAx>
        <c:axId val="226127232"/>
        <c:scaling>
          <c:orientation val="minMax"/>
          <c:max val="0.65000000000000013"/>
          <c:min val="0.30000000000000004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552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A-11 Drivers for AMA</a:t>
            </a:r>
            <a:r>
              <a:rPr lang="en-US" baseline="0" dirty="0"/>
              <a:t> and Legacy Decisions, FY 2022 YTD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Sheet0!$B$1</c:f>
              <c:strCache>
                <c:ptCount val="1"/>
                <c:pt idx="0">
                  <c:v>Agreement: AMA Decision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Sheet0!$A$2:$A$7</c:f>
              <c:strCache>
                <c:ptCount val="6"/>
                <c:pt idx="0">
                  <c:v>Ease/Simplicity</c:v>
                </c:pt>
                <c:pt idx="1">
                  <c:v>Efficiency/Speed</c:v>
                </c:pt>
                <c:pt idx="2">
                  <c:v>Quality</c:v>
                </c:pt>
                <c:pt idx="3">
                  <c:v>Equity/Transparency</c:v>
                </c:pt>
                <c:pt idx="4">
                  <c:v>Satisfaction</c:v>
                </c:pt>
                <c:pt idx="5">
                  <c:v>Confidence/Trust</c:v>
                </c:pt>
              </c:strCache>
            </c:strRef>
          </c:cat>
          <c:val>
            <c:numRef>
              <c:f>Sheet0!$B$2:$B$7</c:f>
              <c:numCache>
                <c:formatCode>0%</c:formatCode>
                <c:ptCount val="6"/>
                <c:pt idx="0">
                  <c:v>0.47</c:v>
                </c:pt>
                <c:pt idx="1">
                  <c:v>0.38700000000000001</c:v>
                </c:pt>
                <c:pt idx="2">
                  <c:v>0.65500000000000003</c:v>
                </c:pt>
                <c:pt idx="3">
                  <c:v>0.49399999999999999</c:v>
                </c:pt>
                <c:pt idx="4">
                  <c:v>0.47799999999999998</c:v>
                </c:pt>
                <c:pt idx="5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83-4483-BE8D-0B4E32314A4E}"/>
            </c:ext>
          </c:extLst>
        </c:ser>
        <c:ser>
          <c:idx val="1"/>
          <c:order val="1"/>
          <c:tx>
            <c:strRef>
              <c:f>Sheet0!$C$1</c:f>
              <c:strCache>
                <c:ptCount val="1"/>
                <c:pt idx="0">
                  <c:v>Agreement: Legacy Decision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Sheet0!$A$2:$A$7</c:f>
              <c:strCache>
                <c:ptCount val="6"/>
                <c:pt idx="0">
                  <c:v>Ease/Simplicity</c:v>
                </c:pt>
                <c:pt idx="1">
                  <c:v>Efficiency/Speed</c:v>
                </c:pt>
                <c:pt idx="2">
                  <c:v>Quality</c:v>
                </c:pt>
                <c:pt idx="3">
                  <c:v>Equity/Transparency</c:v>
                </c:pt>
                <c:pt idx="4">
                  <c:v>Satisfaction</c:v>
                </c:pt>
                <c:pt idx="5">
                  <c:v>Confidence/Trust</c:v>
                </c:pt>
              </c:strCache>
            </c:strRef>
          </c:cat>
          <c:val>
            <c:numRef>
              <c:f>Sheet0!$C$2:$C$7</c:f>
              <c:numCache>
                <c:formatCode>0%</c:formatCode>
                <c:ptCount val="6"/>
                <c:pt idx="0">
                  <c:v>0.38600000000000001</c:v>
                </c:pt>
                <c:pt idx="1">
                  <c:v>0.29199999999999998</c:v>
                </c:pt>
                <c:pt idx="2">
                  <c:v>0.57899999999999996</c:v>
                </c:pt>
                <c:pt idx="3">
                  <c:v>0.39100000000000001</c:v>
                </c:pt>
                <c:pt idx="4">
                  <c:v>0.38900000000000001</c:v>
                </c:pt>
                <c:pt idx="5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83-4483-BE8D-0B4E32314A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2822712"/>
        <c:axId val="702821728"/>
      </c:barChart>
      <c:catAx>
        <c:axId val="702822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821728"/>
        <c:crosses val="autoZero"/>
        <c:auto val="1"/>
        <c:lblAlgn val="ctr"/>
        <c:lblOffset val="100"/>
        <c:noMultiLvlLbl val="0"/>
      </c:catAx>
      <c:valAx>
        <c:axId val="70282172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2822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Judge Interaction Questions: FY 2022 YTD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Sheet0!$B$26:$B$27</c:f>
              <c:strCache>
                <c:ptCount val="2"/>
                <c:pt idx="0">
                  <c:v>The Veterans Law Judge (VLJ) who held the hearing listened to me.</c:v>
                </c:pt>
                <c:pt idx="1">
                  <c:v>The Veterans Law Judge (VLJ) explained things to me in a way that was easy to understand.</c:v>
                </c:pt>
              </c:strCache>
            </c:strRef>
          </c:cat>
          <c:val>
            <c:numRef>
              <c:f>Sheet0!$R$26:$R$27</c:f>
              <c:numCache>
                <c:formatCode>0%</c:formatCode>
                <c:ptCount val="2"/>
                <c:pt idx="0">
                  <c:v>0.95365384615384619</c:v>
                </c:pt>
                <c:pt idx="1">
                  <c:v>0.93019230769230776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9-4975-9B2B-C45203BF9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8213280"/>
        <c:axId val="748209016"/>
      </c:barChart>
      <c:catAx>
        <c:axId val="7482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209016"/>
        <c:crosses val="autoZero"/>
        <c:auto val="1"/>
        <c:lblAlgn val="ctr"/>
        <c:lblOffset val="100"/>
        <c:noMultiLvlLbl val="0"/>
      </c:catAx>
      <c:valAx>
        <c:axId val="74820901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21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A989C-F3F3-4BA2-B0C7-326B1D086E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D82CCB1E-5775-4039-B0CD-0778AD00E636}">
      <dgm:prSet phldrT="[Text]"/>
      <dgm:spPr/>
      <dgm:t>
        <a:bodyPr/>
        <a:lstStyle/>
        <a:p>
          <a:r>
            <a:rPr lang="en-US" b="1" dirty="0"/>
            <a:t>Claim</a:t>
          </a:r>
        </a:p>
        <a:p>
          <a:r>
            <a:rPr lang="en-US" dirty="0"/>
            <a:t>(Local VA Office)</a:t>
          </a:r>
        </a:p>
      </dgm:t>
    </dgm:pt>
    <dgm:pt modelId="{9899D255-C727-4ABE-80AB-50DD65652A5C}" type="parTrans" cxnId="{F63C4799-D356-4690-96A8-21701128C443}">
      <dgm:prSet/>
      <dgm:spPr/>
      <dgm:t>
        <a:bodyPr/>
        <a:lstStyle/>
        <a:p>
          <a:endParaRPr lang="en-US"/>
        </a:p>
      </dgm:t>
    </dgm:pt>
    <dgm:pt modelId="{38B44F84-5059-4FDE-B642-48A58CD17FD2}" type="sibTrans" cxnId="{F63C4799-D356-4690-96A8-21701128C443}">
      <dgm:prSet/>
      <dgm:spPr/>
      <dgm:t>
        <a:bodyPr/>
        <a:lstStyle/>
        <a:p>
          <a:endParaRPr lang="en-US"/>
        </a:p>
      </dgm:t>
    </dgm:pt>
    <dgm:pt modelId="{A50511E5-1429-4C0C-B41C-821C2C33D1FF}">
      <dgm:prSet phldrT="[Text]"/>
      <dgm:spPr/>
      <dgm:t>
        <a:bodyPr/>
        <a:lstStyle/>
        <a:p>
          <a:r>
            <a:rPr lang="en-US" b="1" dirty="0"/>
            <a:t>Rating Decision  (</a:t>
          </a:r>
          <a:r>
            <a:rPr lang="en-US" b="0" dirty="0"/>
            <a:t>Local VA Office)</a:t>
          </a:r>
        </a:p>
      </dgm:t>
    </dgm:pt>
    <dgm:pt modelId="{E641AEC9-EEB3-45C0-B55F-BD8AF2A0BC88}" type="parTrans" cxnId="{F1E30837-0C7C-4318-8ABB-F40401C68299}">
      <dgm:prSet/>
      <dgm:spPr/>
      <dgm:t>
        <a:bodyPr/>
        <a:lstStyle/>
        <a:p>
          <a:endParaRPr lang="en-US"/>
        </a:p>
      </dgm:t>
    </dgm:pt>
    <dgm:pt modelId="{02C0AD0F-86CB-4FB3-828A-263C9D091F2F}" type="sibTrans" cxnId="{F1E30837-0C7C-4318-8ABB-F40401C68299}">
      <dgm:prSet/>
      <dgm:spPr/>
      <dgm:t>
        <a:bodyPr/>
        <a:lstStyle/>
        <a:p>
          <a:endParaRPr lang="en-US"/>
        </a:p>
      </dgm:t>
    </dgm:pt>
    <dgm:pt modelId="{ADB9CD1F-A19E-4890-8C2C-AF3739377752}">
      <dgm:prSet phldrT="[Text]"/>
      <dgm:spPr/>
      <dgm:t>
        <a:bodyPr/>
        <a:lstStyle/>
        <a:p>
          <a:r>
            <a:rPr lang="en-US" b="1" dirty="0"/>
            <a:t>Veterans Law Judge Reviews Appeal</a:t>
          </a:r>
        </a:p>
      </dgm:t>
    </dgm:pt>
    <dgm:pt modelId="{6825DDE1-4810-425B-8E00-811F2ECA498A}" type="parTrans" cxnId="{BF95C2F1-3903-4792-A9C9-5C42C69E2CA5}">
      <dgm:prSet/>
      <dgm:spPr/>
      <dgm:t>
        <a:bodyPr/>
        <a:lstStyle/>
        <a:p>
          <a:endParaRPr lang="en-US"/>
        </a:p>
      </dgm:t>
    </dgm:pt>
    <dgm:pt modelId="{3E380262-FD37-4298-827C-2D4B3D2A6EF2}" type="sibTrans" cxnId="{BF95C2F1-3903-4792-A9C9-5C42C69E2CA5}">
      <dgm:prSet/>
      <dgm:spPr/>
      <dgm:t>
        <a:bodyPr/>
        <a:lstStyle/>
        <a:p>
          <a:endParaRPr lang="en-US"/>
        </a:p>
      </dgm:t>
    </dgm:pt>
    <dgm:pt modelId="{8B6A519D-1B31-4A96-871E-D6D6841E324A}">
      <dgm:prSet phldrT="[Text]"/>
      <dgm:spPr/>
      <dgm:t>
        <a:bodyPr/>
        <a:lstStyle/>
        <a:p>
          <a:r>
            <a:rPr lang="en-US" b="1" dirty="0"/>
            <a:t>Board Issues Decision:</a:t>
          </a:r>
        </a:p>
        <a:p>
          <a:r>
            <a:rPr lang="en-US" dirty="0"/>
            <a:t> Grant,</a:t>
          </a:r>
        </a:p>
        <a:p>
          <a:r>
            <a:rPr lang="en-US" dirty="0"/>
            <a:t>Denial,</a:t>
          </a:r>
        </a:p>
        <a:p>
          <a:r>
            <a:rPr lang="en-US" dirty="0"/>
            <a:t> Remand</a:t>
          </a:r>
        </a:p>
        <a:p>
          <a:r>
            <a:rPr lang="en-US" dirty="0"/>
            <a:t>Dismissal</a:t>
          </a:r>
        </a:p>
      </dgm:t>
    </dgm:pt>
    <dgm:pt modelId="{15688B8C-AE52-4D88-B137-5DF4FED61BAB}" type="parTrans" cxnId="{BDA0CAB4-6F11-4C6D-96B4-3D1719B358E5}">
      <dgm:prSet/>
      <dgm:spPr/>
      <dgm:t>
        <a:bodyPr/>
        <a:lstStyle/>
        <a:p>
          <a:endParaRPr lang="en-US"/>
        </a:p>
      </dgm:t>
    </dgm:pt>
    <dgm:pt modelId="{08255783-9842-4546-8CE4-D57DF070B0FE}" type="sibTrans" cxnId="{BDA0CAB4-6F11-4C6D-96B4-3D1719B358E5}">
      <dgm:prSet/>
      <dgm:spPr/>
      <dgm:t>
        <a:bodyPr/>
        <a:lstStyle/>
        <a:p>
          <a:endParaRPr lang="en-US"/>
        </a:p>
      </dgm:t>
    </dgm:pt>
    <dgm:pt modelId="{131ED7D4-2FAC-4755-B342-0B6B2CDD2745}">
      <dgm:prSet phldrT="[Text]"/>
      <dgm:spPr/>
      <dgm:t>
        <a:bodyPr/>
        <a:lstStyle/>
        <a:p>
          <a:r>
            <a:rPr lang="en-US" b="1" dirty="0"/>
            <a:t>Notice of Disagreement </a:t>
          </a:r>
          <a:r>
            <a:rPr lang="en-US" b="0" dirty="0"/>
            <a:t>(Local VA Office)</a:t>
          </a:r>
          <a:endParaRPr lang="en-US" b="1" dirty="0"/>
        </a:p>
      </dgm:t>
    </dgm:pt>
    <dgm:pt modelId="{E8D4B43F-6194-47C1-B957-C420A9FB9284}" type="parTrans" cxnId="{AB708281-603B-40C2-8996-28D6C3C6E1BB}">
      <dgm:prSet/>
      <dgm:spPr/>
      <dgm:t>
        <a:bodyPr/>
        <a:lstStyle/>
        <a:p>
          <a:endParaRPr lang="en-US"/>
        </a:p>
      </dgm:t>
    </dgm:pt>
    <dgm:pt modelId="{F38F4668-9F16-4BA4-9425-DA64E581225A}" type="sibTrans" cxnId="{AB708281-603B-40C2-8996-28D6C3C6E1BB}">
      <dgm:prSet/>
      <dgm:spPr/>
      <dgm:t>
        <a:bodyPr/>
        <a:lstStyle/>
        <a:p>
          <a:endParaRPr lang="en-US"/>
        </a:p>
      </dgm:t>
    </dgm:pt>
    <dgm:pt modelId="{9B30CFF4-AD01-4C37-8391-7D79C84339DD}">
      <dgm:prSet phldrT="[Text]"/>
      <dgm:spPr/>
      <dgm:t>
        <a:bodyPr/>
        <a:lstStyle/>
        <a:p>
          <a:r>
            <a:rPr lang="en-US" b="1" dirty="0"/>
            <a:t>Statement of the Case   </a:t>
          </a:r>
          <a:r>
            <a:rPr lang="en-US" b="0" dirty="0"/>
            <a:t>(Local VA Office)</a:t>
          </a:r>
          <a:endParaRPr lang="en-US" b="1" dirty="0"/>
        </a:p>
      </dgm:t>
    </dgm:pt>
    <dgm:pt modelId="{3BBA8CD9-A8A1-4C90-9E59-D4D6CBC0B5AA}" type="parTrans" cxnId="{6895B42D-C356-437C-9113-E9E0E02ED0C3}">
      <dgm:prSet/>
      <dgm:spPr/>
      <dgm:t>
        <a:bodyPr/>
        <a:lstStyle/>
        <a:p>
          <a:endParaRPr lang="en-US"/>
        </a:p>
      </dgm:t>
    </dgm:pt>
    <dgm:pt modelId="{3EBFDC4A-00BB-409C-8283-F00C1BAA22FA}" type="sibTrans" cxnId="{6895B42D-C356-437C-9113-E9E0E02ED0C3}">
      <dgm:prSet/>
      <dgm:spPr/>
      <dgm:t>
        <a:bodyPr/>
        <a:lstStyle/>
        <a:p>
          <a:endParaRPr lang="en-US"/>
        </a:p>
      </dgm:t>
    </dgm:pt>
    <dgm:pt modelId="{AE04B633-C33C-4D12-9154-9AEF031B93E7}">
      <dgm:prSet phldrT="[Text]"/>
      <dgm:spPr/>
      <dgm:t>
        <a:bodyPr/>
        <a:lstStyle/>
        <a:p>
          <a:r>
            <a:rPr lang="en-US" b="1" dirty="0"/>
            <a:t>Substantive Appeal    </a:t>
          </a:r>
          <a:r>
            <a:rPr lang="en-US" b="0" dirty="0"/>
            <a:t>(Local VA Office)</a:t>
          </a:r>
          <a:endParaRPr lang="en-US" b="1" dirty="0"/>
        </a:p>
      </dgm:t>
    </dgm:pt>
    <dgm:pt modelId="{A5FE90C5-8DA4-4212-A2B9-BB2F584FD67A}" type="parTrans" cxnId="{90E7AB60-1599-4E41-AE87-C65E0BFC947A}">
      <dgm:prSet/>
      <dgm:spPr/>
      <dgm:t>
        <a:bodyPr/>
        <a:lstStyle/>
        <a:p>
          <a:endParaRPr lang="en-US"/>
        </a:p>
      </dgm:t>
    </dgm:pt>
    <dgm:pt modelId="{5704B0EF-2535-4C6E-884E-A18EF4467913}" type="sibTrans" cxnId="{90E7AB60-1599-4E41-AE87-C65E0BFC947A}">
      <dgm:prSet/>
      <dgm:spPr/>
      <dgm:t>
        <a:bodyPr/>
        <a:lstStyle/>
        <a:p>
          <a:endParaRPr lang="en-US"/>
        </a:p>
      </dgm:t>
    </dgm:pt>
    <dgm:pt modelId="{5E797CD7-C2C0-4AB3-85AC-46FC7D1BCE19}">
      <dgm:prSet phldrT="[Text]"/>
      <dgm:spPr/>
      <dgm:t>
        <a:bodyPr/>
        <a:lstStyle/>
        <a:p>
          <a:r>
            <a:rPr lang="en-US" b="1" dirty="0"/>
            <a:t>Appeal Accepted at the Board </a:t>
          </a:r>
          <a:r>
            <a:rPr lang="en-US" b="0" dirty="0"/>
            <a:t>(Docketing Letter)</a:t>
          </a:r>
        </a:p>
      </dgm:t>
    </dgm:pt>
    <dgm:pt modelId="{673712AB-D5C9-45E1-B004-4A83BB39DFD0}" type="parTrans" cxnId="{49714A17-0386-4F08-BDCA-34AE577FD5CC}">
      <dgm:prSet/>
      <dgm:spPr/>
      <dgm:t>
        <a:bodyPr/>
        <a:lstStyle/>
        <a:p>
          <a:endParaRPr lang="en-US"/>
        </a:p>
      </dgm:t>
    </dgm:pt>
    <dgm:pt modelId="{F51755E8-C473-4335-B237-76A9A3E45B2A}" type="sibTrans" cxnId="{49714A17-0386-4F08-BDCA-34AE577FD5CC}">
      <dgm:prSet/>
      <dgm:spPr/>
      <dgm:t>
        <a:bodyPr/>
        <a:lstStyle/>
        <a:p>
          <a:endParaRPr lang="en-US"/>
        </a:p>
      </dgm:t>
    </dgm:pt>
    <dgm:pt modelId="{BBDBB81D-A6D1-4CD0-9FC8-9A123072C929}">
      <dgm:prSet phldrT="[Text]"/>
      <dgm:spPr/>
      <dgm:t>
        <a:bodyPr/>
        <a:lstStyle/>
        <a:p>
          <a:r>
            <a:rPr lang="en-US" b="0" dirty="0"/>
            <a:t>(Optional) </a:t>
          </a:r>
          <a:r>
            <a:rPr lang="en-US" b="1" dirty="0"/>
            <a:t>Hearing Scheduled &amp; Held with Veterans Law Judge</a:t>
          </a:r>
        </a:p>
      </dgm:t>
    </dgm:pt>
    <dgm:pt modelId="{CF6FC0A6-868C-4146-8623-B5D273769C12}" type="parTrans" cxnId="{EB0D4098-4EDE-402F-A7C0-A6511BFA13C5}">
      <dgm:prSet/>
      <dgm:spPr/>
      <dgm:t>
        <a:bodyPr/>
        <a:lstStyle/>
        <a:p>
          <a:endParaRPr lang="en-US"/>
        </a:p>
      </dgm:t>
    </dgm:pt>
    <dgm:pt modelId="{8B6C42AF-112E-4ADD-A924-E82F60C1CB2C}" type="sibTrans" cxnId="{EB0D4098-4EDE-402F-A7C0-A6511BFA13C5}">
      <dgm:prSet/>
      <dgm:spPr/>
      <dgm:t>
        <a:bodyPr/>
        <a:lstStyle/>
        <a:p>
          <a:endParaRPr lang="en-US"/>
        </a:p>
      </dgm:t>
    </dgm:pt>
    <dgm:pt modelId="{F033EC12-E34D-4A97-8B0C-466BC6E2C16B}">
      <dgm:prSet phldrT="[Text]"/>
      <dgm:spPr/>
      <dgm:t>
        <a:bodyPr/>
        <a:lstStyle/>
        <a:p>
          <a:r>
            <a:rPr lang="en-US" b="1" dirty="0"/>
            <a:t>Supplemental Statement of the Case (Local VA Office)</a:t>
          </a:r>
        </a:p>
      </dgm:t>
    </dgm:pt>
    <dgm:pt modelId="{F316D682-4DBE-4008-B0BE-D93317D35309}" type="parTrans" cxnId="{069334F2-8605-4A26-B6CC-ED0C9A8A0195}">
      <dgm:prSet/>
      <dgm:spPr/>
      <dgm:t>
        <a:bodyPr/>
        <a:lstStyle/>
        <a:p>
          <a:endParaRPr lang="en-US"/>
        </a:p>
      </dgm:t>
    </dgm:pt>
    <dgm:pt modelId="{A31CF330-F62D-40CD-A978-C2589792BA03}" type="sibTrans" cxnId="{069334F2-8605-4A26-B6CC-ED0C9A8A0195}">
      <dgm:prSet/>
      <dgm:spPr/>
      <dgm:t>
        <a:bodyPr/>
        <a:lstStyle/>
        <a:p>
          <a:endParaRPr lang="en-US"/>
        </a:p>
      </dgm:t>
    </dgm:pt>
    <dgm:pt modelId="{3E7790E1-22E7-4E37-9D59-2F1ADC9FEFC2}" type="pres">
      <dgm:prSet presAssocID="{EA6A989C-F3F3-4BA2-B0C7-326B1D086E29}" presName="Name0" presStyleCnt="0">
        <dgm:presLayoutVars>
          <dgm:dir/>
          <dgm:resizeHandles val="exact"/>
        </dgm:presLayoutVars>
      </dgm:prSet>
      <dgm:spPr/>
    </dgm:pt>
    <dgm:pt modelId="{0339E7FD-173B-44A8-AB20-06A80CE2ED40}" type="pres">
      <dgm:prSet presAssocID="{D82CCB1E-5775-4039-B0CD-0778AD00E636}" presName="node" presStyleLbl="node1" presStyleIdx="0" presStyleCnt="10">
        <dgm:presLayoutVars>
          <dgm:bulletEnabled val="1"/>
        </dgm:presLayoutVars>
      </dgm:prSet>
      <dgm:spPr/>
    </dgm:pt>
    <dgm:pt modelId="{EAD58806-93A0-4461-A8EA-EE264CC18581}" type="pres">
      <dgm:prSet presAssocID="{38B44F84-5059-4FDE-B642-48A58CD17FD2}" presName="sibTrans" presStyleLbl="sibTrans2D1" presStyleIdx="0" presStyleCnt="9"/>
      <dgm:spPr/>
    </dgm:pt>
    <dgm:pt modelId="{91672013-0B69-48B9-B28B-E59B209A282C}" type="pres">
      <dgm:prSet presAssocID="{38B44F84-5059-4FDE-B642-48A58CD17FD2}" presName="connectorText" presStyleLbl="sibTrans2D1" presStyleIdx="0" presStyleCnt="9"/>
      <dgm:spPr/>
    </dgm:pt>
    <dgm:pt modelId="{9A29A023-3639-4581-92F0-F1E153F5AB80}" type="pres">
      <dgm:prSet presAssocID="{A50511E5-1429-4C0C-B41C-821C2C33D1FF}" presName="node" presStyleLbl="node1" presStyleIdx="1" presStyleCnt="10">
        <dgm:presLayoutVars>
          <dgm:bulletEnabled val="1"/>
        </dgm:presLayoutVars>
      </dgm:prSet>
      <dgm:spPr/>
    </dgm:pt>
    <dgm:pt modelId="{37EEB0B2-E5A1-472E-B415-6907863C5E99}" type="pres">
      <dgm:prSet presAssocID="{02C0AD0F-86CB-4FB3-828A-263C9D091F2F}" presName="sibTrans" presStyleLbl="sibTrans2D1" presStyleIdx="1" presStyleCnt="9"/>
      <dgm:spPr/>
    </dgm:pt>
    <dgm:pt modelId="{56024CFE-ED2B-4CF0-BEFC-ECBCC339C287}" type="pres">
      <dgm:prSet presAssocID="{02C0AD0F-86CB-4FB3-828A-263C9D091F2F}" presName="connectorText" presStyleLbl="sibTrans2D1" presStyleIdx="1" presStyleCnt="9"/>
      <dgm:spPr/>
    </dgm:pt>
    <dgm:pt modelId="{F2B67F42-F139-457D-AD49-CD1995940EE7}" type="pres">
      <dgm:prSet presAssocID="{131ED7D4-2FAC-4755-B342-0B6B2CDD2745}" presName="node" presStyleLbl="node1" presStyleIdx="2" presStyleCnt="10">
        <dgm:presLayoutVars>
          <dgm:bulletEnabled val="1"/>
        </dgm:presLayoutVars>
      </dgm:prSet>
      <dgm:spPr/>
    </dgm:pt>
    <dgm:pt modelId="{3AE8FE59-75EA-4F78-88DD-CC9D625A93C9}" type="pres">
      <dgm:prSet presAssocID="{F38F4668-9F16-4BA4-9425-DA64E581225A}" presName="sibTrans" presStyleLbl="sibTrans2D1" presStyleIdx="2" presStyleCnt="9"/>
      <dgm:spPr/>
    </dgm:pt>
    <dgm:pt modelId="{04A9D0D1-EED7-41A0-826A-6A72A532C7AE}" type="pres">
      <dgm:prSet presAssocID="{F38F4668-9F16-4BA4-9425-DA64E581225A}" presName="connectorText" presStyleLbl="sibTrans2D1" presStyleIdx="2" presStyleCnt="9"/>
      <dgm:spPr/>
    </dgm:pt>
    <dgm:pt modelId="{BEEF90BF-106B-4D39-B484-F89A8E7C3331}" type="pres">
      <dgm:prSet presAssocID="{9B30CFF4-AD01-4C37-8391-7D79C84339DD}" presName="node" presStyleLbl="node1" presStyleIdx="3" presStyleCnt="10">
        <dgm:presLayoutVars>
          <dgm:bulletEnabled val="1"/>
        </dgm:presLayoutVars>
      </dgm:prSet>
      <dgm:spPr/>
    </dgm:pt>
    <dgm:pt modelId="{21720822-2C30-4A12-90BA-99DCF7E85B44}" type="pres">
      <dgm:prSet presAssocID="{3EBFDC4A-00BB-409C-8283-F00C1BAA22FA}" presName="sibTrans" presStyleLbl="sibTrans2D1" presStyleIdx="3" presStyleCnt="9"/>
      <dgm:spPr/>
    </dgm:pt>
    <dgm:pt modelId="{70959D1D-D5C7-4CE0-B505-019CCADCA514}" type="pres">
      <dgm:prSet presAssocID="{3EBFDC4A-00BB-409C-8283-F00C1BAA22FA}" presName="connectorText" presStyleLbl="sibTrans2D1" presStyleIdx="3" presStyleCnt="9"/>
      <dgm:spPr/>
    </dgm:pt>
    <dgm:pt modelId="{E5908A40-E4E1-4A29-9963-EB57F24868B6}" type="pres">
      <dgm:prSet presAssocID="{AE04B633-C33C-4D12-9154-9AEF031B93E7}" presName="node" presStyleLbl="node1" presStyleIdx="4" presStyleCnt="10">
        <dgm:presLayoutVars>
          <dgm:bulletEnabled val="1"/>
        </dgm:presLayoutVars>
      </dgm:prSet>
      <dgm:spPr/>
    </dgm:pt>
    <dgm:pt modelId="{12EFA6AD-A086-4E88-8754-AC78F4B0DB3F}" type="pres">
      <dgm:prSet presAssocID="{5704B0EF-2535-4C6E-884E-A18EF4467913}" presName="sibTrans" presStyleLbl="sibTrans2D1" presStyleIdx="4" presStyleCnt="9"/>
      <dgm:spPr/>
    </dgm:pt>
    <dgm:pt modelId="{460ACAD6-7626-47A2-A8EA-A8E81ACECFBB}" type="pres">
      <dgm:prSet presAssocID="{5704B0EF-2535-4C6E-884E-A18EF4467913}" presName="connectorText" presStyleLbl="sibTrans2D1" presStyleIdx="4" presStyleCnt="9"/>
      <dgm:spPr/>
    </dgm:pt>
    <dgm:pt modelId="{F894FF70-3CCE-4FEC-BD99-4284AEE9BD88}" type="pres">
      <dgm:prSet presAssocID="{F033EC12-E34D-4A97-8B0C-466BC6E2C16B}" presName="node" presStyleLbl="node1" presStyleIdx="5" presStyleCnt="10">
        <dgm:presLayoutVars>
          <dgm:bulletEnabled val="1"/>
        </dgm:presLayoutVars>
      </dgm:prSet>
      <dgm:spPr/>
    </dgm:pt>
    <dgm:pt modelId="{E024A25E-5DD3-483B-87A1-EEACD45D90EF}" type="pres">
      <dgm:prSet presAssocID="{A31CF330-F62D-40CD-A978-C2589792BA03}" presName="sibTrans" presStyleLbl="sibTrans2D1" presStyleIdx="5" presStyleCnt="9"/>
      <dgm:spPr/>
    </dgm:pt>
    <dgm:pt modelId="{C683FD3D-6C03-40A8-BEF2-17CD429C9591}" type="pres">
      <dgm:prSet presAssocID="{A31CF330-F62D-40CD-A978-C2589792BA03}" presName="connectorText" presStyleLbl="sibTrans2D1" presStyleIdx="5" presStyleCnt="9"/>
      <dgm:spPr/>
    </dgm:pt>
    <dgm:pt modelId="{1AF93D17-09C6-4EEE-9858-375BE445691C}" type="pres">
      <dgm:prSet presAssocID="{5E797CD7-C2C0-4AB3-85AC-46FC7D1BCE19}" presName="node" presStyleLbl="node1" presStyleIdx="6" presStyleCnt="10">
        <dgm:presLayoutVars>
          <dgm:bulletEnabled val="1"/>
        </dgm:presLayoutVars>
      </dgm:prSet>
      <dgm:spPr/>
    </dgm:pt>
    <dgm:pt modelId="{C6EC2AF1-6D87-40D0-B9FB-7B6C44C7D54F}" type="pres">
      <dgm:prSet presAssocID="{F51755E8-C473-4335-B237-76A9A3E45B2A}" presName="sibTrans" presStyleLbl="sibTrans2D1" presStyleIdx="6" presStyleCnt="9"/>
      <dgm:spPr/>
    </dgm:pt>
    <dgm:pt modelId="{488D87B7-A0DF-4624-AE89-CD43945A2B12}" type="pres">
      <dgm:prSet presAssocID="{F51755E8-C473-4335-B237-76A9A3E45B2A}" presName="connectorText" presStyleLbl="sibTrans2D1" presStyleIdx="6" presStyleCnt="9"/>
      <dgm:spPr/>
    </dgm:pt>
    <dgm:pt modelId="{708675F7-879E-4803-9D85-42C5816E79D0}" type="pres">
      <dgm:prSet presAssocID="{BBDBB81D-A6D1-4CD0-9FC8-9A123072C929}" presName="node" presStyleLbl="node1" presStyleIdx="7" presStyleCnt="10">
        <dgm:presLayoutVars>
          <dgm:bulletEnabled val="1"/>
        </dgm:presLayoutVars>
      </dgm:prSet>
      <dgm:spPr/>
    </dgm:pt>
    <dgm:pt modelId="{6B513FC5-32C5-4F76-B7D1-1819F4373FC5}" type="pres">
      <dgm:prSet presAssocID="{8B6C42AF-112E-4ADD-A924-E82F60C1CB2C}" presName="sibTrans" presStyleLbl="sibTrans2D1" presStyleIdx="7" presStyleCnt="9"/>
      <dgm:spPr/>
    </dgm:pt>
    <dgm:pt modelId="{A9F1A6DB-BFE5-405F-B40A-C53A7DE44181}" type="pres">
      <dgm:prSet presAssocID="{8B6C42AF-112E-4ADD-A924-E82F60C1CB2C}" presName="connectorText" presStyleLbl="sibTrans2D1" presStyleIdx="7" presStyleCnt="9"/>
      <dgm:spPr/>
    </dgm:pt>
    <dgm:pt modelId="{440D68D4-5B16-4C01-91D3-39275121B540}" type="pres">
      <dgm:prSet presAssocID="{ADB9CD1F-A19E-4890-8C2C-AF3739377752}" presName="node" presStyleLbl="node1" presStyleIdx="8" presStyleCnt="10" custLinFactNeighborX="-4762" custLinFactNeighborY="-802">
        <dgm:presLayoutVars>
          <dgm:bulletEnabled val="1"/>
        </dgm:presLayoutVars>
      </dgm:prSet>
      <dgm:spPr/>
    </dgm:pt>
    <dgm:pt modelId="{2D402F7A-DD05-4102-9CDC-B6FC124943D0}" type="pres">
      <dgm:prSet presAssocID="{3E380262-FD37-4298-827C-2D4B3D2A6EF2}" presName="sibTrans" presStyleLbl="sibTrans2D1" presStyleIdx="8" presStyleCnt="9"/>
      <dgm:spPr/>
    </dgm:pt>
    <dgm:pt modelId="{C6051582-CD38-4327-8218-E0D8A80388BA}" type="pres">
      <dgm:prSet presAssocID="{3E380262-FD37-4298-827C-2D4B3D2A6EF2}" presName="connectorText" presStyleLbl="sibTrans2D1" presStyleIdx="8" presStyleCnt="9"/>
      <dgm:spPr/>
    </dgm:pt>
    <dgm:pt modelId="{076A1AC2-CBBC-4BCA-9DD4-0386E7C17CC0}" type="pres">
      <dgm:prSet presAssocID="{8B6A519D-1B31-4A96-871E-D6D6841E324A}" presName="node" presStyleLbl="node1" presStyleIdx="9" presStyleCnt="10">
        <dgm:presLayoutVars>
          <dgm:bulletEnabled val="1"/>
        </dgm:presLayoutVars>
      </dgm:prSet>
      <dgm:spPr/>
    </dgm:pt>
  </dgm:ptLst>
  <dgm:cxnLst>
    <dgm:cxn modelId="{2307B806-5495-4DE1-A459-26618D2726BF}" type="presOf" srcId="{3E380262-FD37-4298-827C-2D4B3D2A6EF2}" destId="{C6051582-CD38-4327-8218-E0D8A80388BA}" srcOrd="1" destOrd="0" presId="urn:microsoft.com/office/officeart/2005/8/layout/process1"/>
    <dgm:cxn modelId="{7E8D1C09-B9C8-4AA7-9349-864220327DAD}" type="presOf" srcId="{F033EC12-E34D-4A97-8B0C-466BC6E2C16B}" destId="{F894FF70-3CCE-4FEC-BD99-4284AEE9BD88}" srcOrd="0" destOrd="0" presId="urn:microsoft.com/office/officeart/2005/8/layout/process1"/>
    <dgm:cxn modelId="{361BAF0C-7451-4950-A1C8-B49C1A5EF429}" type="presOf" srcId="{F51755E8-C473-4335-B237-76A9A3E45B2A}" destId="{C6EC2AF1-6D87-40D0-B9FB-7B6C44C7D54F}" srcOrd="0" destOrd="0" presId="urn:microsoft.com/office/officeart/2005/8/layout/process1"/>
    <dgm:cxn modelId="{47B09D0E-0EF4-46F6-8269-02C5EF53D4BA}" type="presOf" srcId="{EA6A989C-F3F3-4BA2-B0C7-326B1D086E29}" destId="{3E7790E1-22E7-4E37-9D59-2F1ADC9FEFC2}" srcOrd="0" destOrd="0" presId="urn:microsoft.com/office/officeart/2005/8/layout/process1"/>
    <dgm:cxn modelId="{49714A17-0386-4F08-BDCA-34AE577FD5CC}" srcId="{EA6A989C-F3F3-4BA2-B0C7-326B1D086E29}" destId="{5E797CD7-C2C0-4AB3-85AC-46FC7D1BCE19}" srcOrd="6" destOrd="0" parTransId="{673712AB-D5C9-45E1-B004-4A83BB39DFD0}" sibTransId="{F51755E8-C473-4335-B237-76A9A3E45B2A}"/>
    <dgm:cxn modelId="{F6B3F420-FEC2-4FA4-9636-C638342FAB12}" type="presOf" srcId="{A50511E5-1429-4C0C-B41C-821C2C33D1FF}" destId="{9A29A023-3639-4581-92F0-F1E153F5AB80}" srcOrd="0" destOrd="0" presId="urn:microsoft.com/office/officeart/2005/8/layout/process1"/>
    <dgm:cxn modelId="{2CE70B23-07B4-4BCF-8C1F-E8308E08D07E}" type="presOf" srcId="{3EBFDC4A-00BB-409C-8283-F00C1BAA22FA}" destId="{21720822-2C30-4A12-90BA-99DCF7E85B44}" srcOrd="0" destOrd="0" presId="urn:microsoft.com/office/officeart/2005/8/layout/process1"/>
    <dgm:cxn modelId="{6895B42D-C356-437C-9113-E9E0E02ED0C3}" srcId="{EA6A989C-F3F3-4BA2-B0C7-326B1D086E29}" destId="{9B30CFF4-AD01-4C37-8391-7D79C84339DD}" srcOrd="3" destOrd="0" parTransId="{3BBA8CD9-A8A1-4C90-9E59-D4D6CBC0B5AA}" sibTransId="{3EBFDC4A-00BB-409C-8283-F00C1BAA22FA}"/>
    <dgm:cxn modelId="{F1E30837-0C7C-4318-8ABB-F40401C68299}" srcId="{EA6A989C-F3F3-4BA2-B0C7-326B1D086E29}" destId="{A50511E5-1429-4C0C-B41C-821C2C33D1FF}" srcOrd="1" destOrd="0" parTransId="{E641AEC9-EEB3-45C0-B55F-BD8AF2A0BC88}" sibTransId="{02C0AD0F-86CB-4FB3-828A-263C9D091F2F}"/>
    <dgm:cxn modelId="{F56B045F-635F-486E-A16C-2666D9A04CDA}" type="presOf" srcId="{8B6C42AF-112E-4ADD-A924-E82F60C1CB2C}" destId="{A9F1A6DB-BFE5-405F-B40A-C53A7DE44181}" srcOrd="1" destOrd="0" presId="urn:microsoft.com/office/officeart/2005/8/layout/process1"/>
    <dgm:cxn modelId="{90E7AB60-1599-4E41-AE87-C65E0BFC947A}" srcId="{EA6A989C-F3F3-4BA2-B0C7-326B1D086E29}" destId="{AE04B633-C33C-4D12-9154-9AEF031B93E7}" srcOrd="4" destOrd="0" parTransId="{A5FE90C5-8DA4-4212-A2B9-BB2F584FD67A}" sibTransId="{5704B0EF-2535-4C6E-884E-A18EF4467913}"/>
    <dgm:cxn modelId="{57EBCE63-736B-4630-A653-D440BB78A303}" type="presOf" srcId="{A31CF330-F62D-40CD-A978-C2589792BA03}" destId="{C683FD3D-6C03-40A8-BEF2-17CD429C9591}" srcOrd="1" destOrd="0" presId="urn:microsoft.com/office/officeart/2005/8/layout/process1"/>
    <dgm:cxn modelId="{2C66FA4A-022F-4E4E-91B8-9A4E7AFD9EEE}" type="presOf" srcId="{02C0AD0F-86CB-4FB3-828A-263C9D091F2F}" destId="{37EEB0B2-E5A1-472E-B415-6907863C5E99}" srcOrd="0" destOrd="0" presId="urn:microsoft.com/office/officeart/2005/8/layout/process1"/>
    <dgm:cxn modelId="{F31B1A4B-A67F-48BE-88EF-6FE945286889}" type="presOf" srcId="{F51755E8-C473-4335-B237-76A9A3E45B2A}" destId="{488D87B7-A0DF-4624-AE89-CD43945A2B12}" srcOrd="1" destOrd="0" presId="urn:microsoft.com/office/officeart/2005/8/layout/process1"/>
    <dgm:cxn modelId="{6041BA6C-F1C2-4B39-8855-AD21AAF9839F}" type="presOf" srcId="{F38F4668-9F16-4BA4-9425-DA64E581225A}" destId="{04A9D0D1-EED7-41A0-826A-6A72A532C7AE}" srcOrd="1" destOrd="0" presId="urn:microsoft.com/office/officeart/2005/8/layout/process1"/>
    <dgm:cxn modelId="{F2DC986F-8D4B-4A1B-A962-C0515B87C2CC}" type="presOf" srcId="{A31CF330-F62D-40CD-A978-C2589792BA03}" destId="{E024A25E-5DD3-483B-87A1-EEACD45D90EF}" srcOrd="0" destOrd="0" presId="urn:microsoft.com/office/officeart/2005/8/layout/process1"/>
    <dgm:cxn modelId="{7B25B871-B56B-4D66-81B4-3961265E5C6B}" type="presOf" srcId="{5E797CD7-C2C0-4AB3-85AC-46FC7D1BCE19}" destId="{1AF93D17-09C6-4EEE-9858-375BE445691C}" srcOrd="0" destOrd="0" presId="urn:microsoft.com/office/officeart/2005/8/layout/process1"/>
    <dgm:cxn modelId="{64E6E178-1D69-4B15-A185-4C09F8524BB4}" type="presOf" srcId="{BBDBB81D-A6D1-4CD0-9FC8-9A123072C929}" destId="{708675F7-879E-4803-9D85-42C5816E79D0}" srcOrd="0" destOrd="0" presId="urn:microsoft.com/office/officeart/2005/8/layout/process1"/>
    <dgm:cxn modelId="{AB708281-603B-40C2-8996-28D6C3C6E1BB}" srcId="{EA6A989C-F3F3-4BA2-B0C7-326B1D086E29}" destId="{131ED7D4-2FAC-4755-B342-0B6B2CDD2745}" srcOrd="2" destOrd="0" parTransId="{E8D4B43F-6194-47C1-B957-C420A9FB9284}" sibTransId="{F38F4668-9F16-4BA4-9425-DA64E581225A}"/>
    <dgm:cxn modelId="{63EBDA83-9D71-4B6A-B6BD-67CC4EB410BE}" type="presOf" srcId="{9B30CFF4-AD01-4C37-8391-7D79C84339DD}" destId="{BEEF90BF-106B-4D39-B484-F89A8E7C3331}" srcOrd="0" destOrd="0" presId="urn:microsoft.com/office/officeart/2005/8/layout/process1"/>
    <dgm:cxn modelId="{0E6DDD95-FBC8-49DC-91EC-ED1637FAADB3}" type="presOf" srcId="{D82CCB1E-5775-4039-B0CD-0778AD00E636}" destId="{0339E7FD-173B-44A8-AB20-06A80CE2ED40}" srcOrd="0" destOrd="0" presId="urn:microsoft.com/office/officeart/2005/8/layout/process1"/>
    <dgm:cxn modelId="{EB0D4098-4EDE-402F-A7C0-A6511BFA13C5}" srcId="{EA6A989C-F3F3-4BA2-B0C7-326B1D086E29}" destId="{BBDBB81D-A6D1-4CD0-9FC8-9A123072C929}" srcOrd="7" destOrd="0" parTransId="{CF6FC0A6-868C-4146-8623-B5D273769C12}" sibTransId="{8B6C42AF-112E-4ADD-A924-E82F60C1CB2C}"/>
    <dgm:cxn modelId="{F63C4799-D356-4690-96A8-21701128C443}" srcId="{EA6A989C-F3F3-4BA2-B0C7-326B1D086E29}" destId="{D82CCB1E-5775-4039-B0CD-0778AD00E636}" srcOrd="0" destOrd="0" parTransId="{9899D255-C727-4ABE-80AB-50DD65652A5C}" sibTransId="{38B44F84-5059-4FDE-B642-48A58CD17FD2}"/>
    <dgm:cxn modelId="{E487DC99-0149-4948-B251-B0DC751E2490}" type="presOf" srcId="{AE04B633-C33C-4D12-9154-9AEF031B93E7}" destId="{E5908A40-E4E1-4A29-9963-EB57F24868B6}" srcOrd="0" destOrd="0" presId="urn:microsoft.com/office/officeart/2005/8/layout/process1"/>
    <dgm:cxn modelId="{5BB06DAA-F3AA-4764-84DD-F4DB5534E733}" type="presOf" srcId="{8B6A519D-1B31-4A96-871E-D6D6841E324A}" destId="{076A1AC2-CBBC-4BCA-9DD4-0386E7C17CC0}" srcOrd="0" destOrd="0" presId="urn:microsoft.com/office/officeart/2005/8/layout/process1"/>
    <dgm:cxn modelId="{B478B8AB-CA63-421D-A29C-9C8C60700EB5}" type="presOf" srcId="{38B44F84-5059-4FDE-B642-48A58CD17FD2}" destId="{EAD58806-93A0-4461-A8EA-EE264CC18581}" srcOrd="0" destOrd="0" presId="urn:microsoft.com/office/officeart/2005/8/layout/process1"/>
    <dgm:cxn modelId="{7DBA02AE-4F2D-4598-B7F7-7092A042A304}" type="presOf" srcId="{131ED7D4-2FAC-4755-B342-0B6B2CDD2745}" destId="{F2B67F42-F139-457D-AD49-CD1995940EE7}" srcOrd="0" destOrd="0" presId="urn:microsoft.com/office/officeart/2005/8/layout/process1"/>
    <dgm:cxn modelId="{BDA0CAB4-6F11-4C6D-96B4-3D1719B358E5}" srcId="{EA6A989C-F3F3-4BA2-B0C7-326B1D086E29}" destId="{8B6A519D-1B31-4A96-871E-D6D6841E324A}" srcOrd="9" destOrd="0" parTransId="{15688B8C-AE52-4D88-B137-5DF4FED61BAB}" sibTransId="{08255783-9842-4546-8CE4-D57DF070B0FE}"/>
    <dgm:cxn modelId="{52DB8CBD-C348-451D-B3D9-DF5D3A0BF472}" type="presOf" srcId="{8B6C42AF-112E-4ADD-A924-E82F60C1CB2C}" destId="{6B513FC5-32C5-4F76-B7D1-1819F4373FC5}" srcOrd="0" destOrd="0" presId="urn:microsoft.com/office/officeart/2005/8/layout/process1"/>
    <dgm:cxn modelId="{BC0C0CC4-D96F-4F2F-918F-7EA8F80E5195}" type="presOf" srcId="{02C0AD0F-86CB-4FB3-828A-263C9D091F2F}" destId="{56024CFE-ED2B-4CF0-BEFC-ECBCC339C287}" srcOrd="1" destOrd="0" presId="urn:microsoft.com/office/officeart/2005/8/layout/process1"/>
    <dgm:cxn modelId="{5C0A82D1-BBAF-4F61-ACED-2592605A851E}" type="presOf" srcId="{3EBFDC4A-00BB-409C-8283-F00C1BAA22FA}" destId="{70959D1D-D5C7-4CE0-B505-019CCADCA514}" srcOrd="1" destOrd="0" presId="urn:microsoft.com/office/officeart/2005/8/layout/process1"/>
    <dgm:cxn modelId="{48DD05D6-92ED-4515-8984-12154ADA04F7}" type="presOf" srcId="{3E380262-FD37-4298-827C-2D4B3D2A6EF2}" destId="{2D402F7A-DD05-4102-9CDC-B6FC124943D0}" srcOrd="0" destOrd="0" presId="urn:microsoft.com/office/officeart/2005/8/layout/process1"/>
    <dgm:cxn modelId="{10B2EDDC-04FE-4691-8963-D69FEC4C84DA}" type="presOf" srcId="{5704B0EF-2535-4C6E-884E-A18EF4467913}" destId="{12EFA6AD-A086-4E88-8754-AC78F4B0DB3F}" srcOrd="0" destOrd="0" presId="urn:microsoft.com/office/officeart/2005/8/layout/process1"/>
    <dgm:cxn modelId="{FD0A35DD-396C-49C2-B293-5A03B4820FA4}" type="presOf" srcId="{38B44F84-5059-4FDE-B642-48A58CD17FD2}" destId="{91672013-0B69-48B9-B28B-E59B209A282C}" srcOrd="1" destOrd="0" presId="urn:microsoft.com/office/officeart/2005/8/layout/process1"/>
    <dgm:cxn modelId="{BF95C2F1-3903-4792-A9C9-5C42C69E2CA5}" srcId="{EA6A989C-F3F3-4BA2-B0C7-326B1D086E29}" destId="{ADB9CD1F-A19E-4890-8C2C-AF3739377752}" srcOrd="8" destOrd="0" parTransId="{6825DDE1-4810-425B-8E00-811F2ECA498A}" sibTransId="{3E380262-FD37-4298-827C-2D4B3D2A6EF2}"/>
    <dgm:cxn modelId="{069334F2-8605-4A26-B6CC-ED0C9A8A0195}" srcId="{EA6A989C-F3F3-4BA2-B0C7-326B1D086E29}" destId="{F033EC12-E34D-4A97-8B0C-466BC6E2C16B}" srcOrd="5" destOrd="0" parTransId="{F316D682-4DBE-4008-B0BE-D93317D35309}" sibTransId="{A31CF330-F62D-40CD-A978-C2589792BA03}"/>
    <dgm:cxn modelId="{678EAFF2-843A-4A51-B468-26A2DFDC8FFD}" type="presOf" srcId="{ADB9CD1F-A19E-4890-8C2C-AF3739377752}" destId="{440D68D4-5B16-4C01-91D3-39275121B540}" srcOrd="0" destOrd="0" presId="urn:microsoft.com/office/officeart/2005/8/layout/process1"/>
    <dgm:cxn modelId="{60B974F8-F893-416A-BD0E-91C53317EDD0}" type="presOf" srcId="{F38F4668-9F16-4BA4-9425-DA64E581225A}" destId="{3AE8FE59-75EA-4F78-88DD-CC9D625A93C9}" srcOrd="0" destOrd="0" presId="urn:microsoft.com/office/officeart/2005/8/layout/process1"/>
    <dgm:cxn modelId="{D58F49FB-EEA0-446E-B58D-1E03C186131F}" type="presOf" srcId="{5704B0EF-2535-4C6E-884E-A18EF4467913}" destId="{460ACAD6-7626-47A2-A8EA-A8E81ACECFBB}" srcOrd="1" destOrd="0" presId="urn:microsoft.com/office/officeart/2005/8/layout/process1"/>
    <dgm:cxn modelId="{FDEC1106-ED4F-4120-BD9C-7E2DCC4D47F0}" type="presParOf" srcId="{3E7790E1-22E7-4E37-9D59-2F1ADC9FEFC2}" destId="{0339E7FD-173B-44A8-AB20-06A80CE2ED40}" srcOrd="0" destOrd="0" presId="urn:microsoft.com/office/officeart/2005/8/layout/process1"/>
    <dgm:cxn modelId="{B6402C5B-5E91-4661-895B-69D654838FD1}" type="presParOf" srcId="{3E7790E1-22E7-4E37-9D59-2F1ADC9FEFC2}" destId="{EAD58806-93A0-4461-A8EA-EE264CC18581}" srcOrd="1" destOrd="0" presId="urn:microsoft.com/office/officeart/2005/8/layout/process1"/>
    <dgm:cxn modelId="{97F9CD10-51C6-45A7-98BD-A2D2F342EA10}" type="presParOf" srcId="{EAD58806-93A0-4461-A8EA-EE264CC18581}" destId="{91672013-0B69-48B9-B28B-E59B209A282C}" srcOrd="0" destOrd="0" presId="urn:microsoft.com/office/officeart/2005/8/layout/process1"/>
    <dgm:cxn modelId="{DF8EBBE3-D843-4461-888D-1A7E8EB16CB9}" type="presParOf" srcId="{3E7790E1-22E7-4E37-9D59-2F1ADC9FEFC2}" destId="{9A29A023-3639-4581-92F0-F1E153F5AB80}" srcOrd="2" destOrd="0" presId="urn:microsoft.com/office/officeart/2005/8/layout/process1"/>
    <dgm:cxn modelId="{418FAFDA-3020-43D4-B9EF-E5BEC7040CEC}" type="presParOf" srcId="{3E7790E1-22E7-4E37-9D59-2F1ADC9FEFC2}" destId="{37EEB0B2-E5A1-472E-B415-6907863C5E99}" srcOrd="3" destOrd="0" presId="urn:microsoft.com/office/officeart/2005/8/layout/process1"/>
    <dgm:cxn modelId="{837AB886-8643-41A9-9CCB-EA84EE570B8E}" type="presParOf" srcId="{37EEB0B2-E5A1-472E-B415-6907863C5E99}" destId="{56024CFE-ED2B-4CF0-BEFC-ECBCC339C287}" srcOrd="0" destOrd="0" presId="urn:microsoft.com/office/officeart/2005/8/layout/process1"/>
    <dgm:cxn modelId="{D6F53FE5-9FB5-4C4D-95EF-BBD35A831732}" type="presParOf" srcId="{3E7790E1-22E7-4E37-9D59-2F1ADC9FEFC2}" destId="{F2B67F42-F139-457D-AD49-CD1995940EE7}" srcOrd="4" destOrd="0" presId="urn:microsoft.com/office/officeart/2005/8/layout/process1"/>
    <dgm:cxn modelId="{A0F80FFC-8F67-4BBC-B77D-8858884D6E58}" type="presParOf" srcId="{3E7790E1-22E7-4E37-9D59-2F1ADC9FEFC2}" destId="{3AE8FE59-75EA-4F78-88DD-CC9D625A93C9}" srcOrd="5" destOrd="0" presId="urn:microsoft.com/office/officeart/2005/8/layout/process1"/>
    <dgm:cxn modelId="{F4B1978D-D5AE-41DF-8857-A282F9B17367}" type="presParOf" srcId="{3AE8FE59-75EA-4F78-88DD-CC9D625A93C9}" destId="{04A9D0D1-EED7-41A0-826A-6A72A532C7AE}" srcOrd="0" destOrd="0" presId="urn:microsoft.com/office/officeart/2005/8/layout/process1"/>
    <dgm:cxn modelId="{723B46CB-06DE-4307-B257-71553EF28C90}" type="presParOf" srcId="{3E7790E1-22E7-4E37-9D59-2F1ADC9FEFC2}" destId="{BEEF90BF-106B-4D39-B484-F89A8E7C3331}" srcOrd="6" destOrd="0" presId="urn:microsoft.com/office/officeart/2005/8/layout/process1"/>
    <dgm:cxn modelId="{ADA1C803-C9BB-4E85-8993-0C70996809E2}" type="presParOf" srcId="{3E7790E1-22E7-4E37-9D59-2F1ADC9FEFC2}" destId="{21720822-2C30-4A12-90BA-99DCF7E85B44}" srcOrd="7" destOrd="0" presId="urn:microsoft.com/office/officeart/2005/8/layout/process1"/>
    <dgm:cxn modelId="{D75A87ED-ED9F-4BF7-AD92-1CE833BB20C5}" type="presParOf" srcId="{21720822-2C30-4A12-90BA-99DCF7E85B44}" destId="{70959D1D-D5C7-4CE0-B505-019CCADCA514}" srcOrd="0" destOrd="0" presId="urn:microsoft.com/office/officeart/2005/8/layout/process1"/>
    <dgm:cxn modelId="{C5349267-4B58-4E66-82EC-73A62D4EDBA1}" type="presParOf" srcId="{3E7790E1-22E7-4E37-9D59-2F1ADC9FEFC2}" destId="{E5908A40-E4E1-4A29-9963-EB57F24868B6}" srcOrd="8" destOrd="0" presId="urn:microsoft.com/office/officeart/2005/8/layout/process1"/>
    <dgm:cxn modelId="{48601AE4-DFFB-4D0C-A629-C708585A07BF}" type="presParOf" srcId="{3E7790E1-22E7-4E37-9D59-2F1ADC9FEFC2}" destId="{12EFA6AD-A086-4E88-8754-AC78F4B0DB3F}" srcOrd="9" destOrd="0" presId="urn:microsoft.com/office/officeart/2005/8/layout/process1"/>
    <dgm:cxn modelId="{01FACB06-4A54-40C8-9635-7D94A0F9EBFF}" type="presParOf" srcId="{12EFA6AD-A086-4E88-8754-AC78F4B0DB3F}" destId="{460ACAD6-7626-47A2-A8EA-A8E81ACECFBB}" srcOrd="0" destOrd="0" presId="urn:microsoft.com/office/officeart/2005/8/layout/process1"/>
    <dgm:cxn modelId="{55FA6EB1-6F78-4A8A-9BDF-39BB27212147}" type="presParOf" srcId="{3E7790E1-22E7-4E37-9D59-2F1ADC9FEFC2}" destId="{F894FF70-3CCE-4FEC-BD99-4284AEE9BD88}" srcOrd="10" destOrd="0" presId="urn:microsoft.com/office/officeart/2005/8/layout/process1"/>
    <dgm:cxn modelId="{E6A6BF1D-51A6-4047-8C86-4FCCD8EACB35}" type="presParOf" srcId="{3E7790E1-22E7-4E37-9D59-2F1ADC9FEFC2}" destId="{E024A25E-5DD3-483B-87A1-EEACD45D90EF}" srcOrd="11" destOrd="0" presId="urn:microsoft.com/office/officeart/2005/8/layout/process1"/>
    <dgm:cxn modelId="{EAB2406A-4608-42B6-B9A7-CE13CD7B29D2}" type="presParOf" srcId="{E024A25E-5DD3-483B-87A1-EEACD45D90EF}" destId="{C683FD3D-6C03-40A8-BEF2-17CD429C9591}" srcOrd="0" destOrd="0" presId="urn:microsoft.com/office/officeart/2005/8/layout/process1"/>
    <dgm:cxn modelId="{70A6A3D9-41FC-41E8-8855-A1C3B094C254}" type="presParOf" srcId="{3E7790E1-22E7-4E37-9D59-2F1ADC9FEFC2}" destId="{1AF93D17-09C6-4EEE-9858-375BE445691C}" srcOrd="12" destOrd="0" presId="urn:microsoft.com/office/officeart/2005/8/layout/process1"/>
    <dgm:cxn modelId="{23E9F381-92B7-4F76-8706-43CCEAC6255F}" type="presParOf" srcId="{3E7790E1-22E7-4E37-9D59-2F1ADC9FEFC2}" destId="{C6EC2AF1-6D87-40D0-B9FB-7B6C44C7D54F}" srcOrd="13" destOrd="0" presId="urn:microsoft.com/office/officeart/2005/8/layout/process1"/>
    <dgm:cxn modelId="{7978B6F7-5EDF-410A-863F-9A81A19D7DA1}" type="presParOf" srcId="{C6EC2AF1-6D87-40D0-B9FB-7B6C44C7D54F}" destId="{488D87B7-A0DF-4624-AE89-CD43945A2B12}" srcOrd="0" destOrd="0" presId="urn:microsoft.com/office/officeart/2005/8/layout/process1"/>
    <dgm:cxn modelId="{24A7AC31-ECAD-4624-8301-8E2B6366CCA4}" type="presParOf" srcId="{3E7790E1-22E7-4E37-9D59-2F1ADC9FEFC2}" destId="{708675F7-879E-4803-9D85-42C5816E79D0}" srcOrd="14" destOrd="0" presId="urn:microsoft.com/office/officeart/2005/8/layout/process1"/>
    <dgm:cxn modelId="{2557744F-3365-4618-8197-BB3D86C4C5AC}" type="presParOf" srcId="{3E7790E1-22E7-4E37-9D59-2F1ADC9FEFC2}" destId="{6B513FC5-32C5-4F76-B7D1-1819F4373FC5}" srcOrd="15" destOrd="0" presId="urn:microsoft.com/office/officeart/2005/8/layout/process1"/>
    <dgm:cxn modelId="{A20C9690-034B-431B-AC89-A7F9DDF7F73E}" type="presParOf" srcId="{6B513FC5-32C5-4F76-B7D1-1819F4373FC5}" destId="{A9F1A6DB-BFE5-405F-B40A-C53A7DE44181}" srcOrd="0" destOrd="0" presId="urn:microsoft.com/office/officeart/2005/8/layout/process1"/>
    <dgm:cxn modelId="{F0572A23-2302-4BC0-A396-8AB6C175B93B}" type="presParOf" srcId="{3E7790E1-22E7-4E37-9D59-2F1ADC9FEFC2}" destId="{440D68D4-5B16-4C01-91D3-39275121B540}" srcOrd="16" destOrd="0" presId="urn:microsoft.com/office/officeart/2005/8/layout/process1"/>
    <dgm:cxn modelId="{08AE9453-F823-4197-AFC4-4CD700524C0A}" type="presParOf" srcId="{3E7790E1-22E7-4E37-9D59-2F1ADC9FEFC2}" destId="{2D402F7A-DD05-4102-9CDC-B6FC124943D0}" srcOrd="17" destOrd="0" presId="urn:microsoft.com/office/officeart/2005/8/layout/process1"/>
    <dgm:cxn modelId="{C4619B5B-DC0A-4B41-9A3F-E21B48DCC5E2}" type="presParOf" srcId="{2D402F7A-DD05-4102-9CDC-B6FC124943D0}" destId="{C6051582-CD38-4327-8218-E0D8A80388BA}" srcOrd="0" destOrd="0" presId="urn:microsoft.com/office/officeart/2005/8/layout/process1"/>
    <dgm:cxn modelId="{6BF82997-2C75-439F-A5CA-E0276E8BD34A}" type="presParOf" srcId="{3E7790E1-22E7-4E37-9D59-2F1ADC9FEFC2}" destId="{076A1AC2-CBBC-4BCA-9DD4-0386E7C17CC0}" srcOrd="1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A989C-F3F3-4BA2-B0C7-326B1D086E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D82CCB1E-5775-4039-B0CD-0778AD00E636}">
      <dgm:prSet phldrT="[Text]"/>
      <dgm:spPr/>
      <dgm:t>
        <a:bodyPr/>
        <a:lstStyle/>
        <a:p>
          <a:r>
            <a:rPr lang="en-US" b="1" dirty="0"/>
            <a:t>Rating Decision (Local VA Office)</a:t>
          </a:r>
          <a:endParaRPr lang="en-US" dirty="0"/>
        </a:p>
      </dgm:t>
    </dgm:pt>
    <dgm:pt modelId="{9899D255-C727-4ABE-80AB-50DD65652A5C}" type="parTrans" cxnId="{F63C4799-D356-4690-96A8-21701128C443}">
      <dgm:prSet/>
      <dgm:spPr/>
      <dgm:t>
        <a:bodyPr/>
        <a:lstStyle/>
        <a:p>
          <a:endParaRPr lang="en-US"/>
        </a:p>
      </dgm:t>
    </dgm:pt>
    <dgm:pt modelId="{38B44F84-5059-4FDE-B642-48A58CD17FD2}" type="sibTrans" cxnId="{F63C4799-D356-4690-96A8-21701128C443}">
      <dgm:prSet/>
      <dgm:spPr/>
      <dgm:t>
        <a:bodyPr/>
        <a:lstStyle/>
        <a:p>
          <a:endParaRPr lang="en-US"/>
        </a:p>
      </dgm:t>
    </dgm:pt>
    <dgm:pt modelId="{A50511E5-1429-4C0C-B41C-821C2C33D1FF}">
      <dgm:prSet phldrT="[Text]"/>
      <dgm:spPr/>
      <dgm:t>
        <a:bodyPr/>
        <a:lstStyle/>
        <a:p>
          <a:r>
            <a:rPr lang="en-US" dirty="0"/>
            <a:t>(Optional)</a:t>
          </a:r>
        </a:p>
        <a:p>
          <a:r>
            <a:rPr lang="en-US" b="1" dirty="0"/>
            <a:t> Hearing Scheduled &amp; Held with Veterans Law Judge</a:t>
          </a:r>
        </a:p>
      </dgm:t>
    </dgm:pt>
    <dgm:pt modelId="{E641AEC9-EEB3-45C0-B55F-BD8AF2A0BC88}" type="parTrans" cxnId="{F1E30837-0C7C-4318-8ABB-F40401C68299}">
      <dgm:prSet/>
      <dgm:spPr/>
      <dgm:t>
        <a:bodyPr/>
        <a:lstStyle/>
        <a:p>
          <a:endParaRPr lang="en-US"/>
        </a:p>
      </dgm:t>
    </dgm:pt>
    <dgm:pt modelId="{02C0AD0F-86CB-4FB3-828A-263C9D091F2F}" type="sibTrans" cxnId="{F1E30837-0C7C-4318-8ABB-F40401C68299}">
      <dgm:prSet/>
      <dgm:spPr/>
      <dgm:t>
        <a:bodyPr/>
        <a:lstStyle/>
        <a:p>
          <a:endParaRPr lang="en-US"/>
        </a:p>
      </dgm:t>
    </dgm:pt>
    <dgm:pt modelId="{ADB9CD1F-A19E-4890-8C2C-AF3739377752}">
      <dgm:prSet phldrT="[Text]"/>
      <dgm:spPr/>
      <dgm:t>
        <a:bodyPr/>
        <a:lstStyle/>
        <a:p>
          <a:r>
            <a:rPr lang="en-US" b="1" dirty="0"/>
            <a:t>Veterans Law Judge Reviews Appeal</a:t>
          </a:r>
        </a:p>
      </dgm:t>
    </dgm:pt>
    <dgm:pt modelId="{6825DDE1-4810-425B-8E00-811F2ECA498A}" type="parTrans" cxnId="{BF95C2F1-3903-4792-A9C9-5C42C69E2CA5}">
      <dgm:prSet/>
      <dgm:spPr/>
      <dgm:t>
        <a:bodyPr/>
        <a:lstStyle/>
        <a:p>
          <a:endParaRPr lang="en-US"/>
        </a:p>
      </dgm:t>
    </dgm:pt>
    <dgm:pt modelId="{3E380262-FD37-4298-827C-2D4B3D2A6EF2}" type="sibTrans" cxnId="{BF95C2F1-3903-4792-A9C9-5C42C69E2CA5}">
      <dgm:prSet/>
      <dgm:spPr/>
      <dgm:t>
        <a:bodyPr/>
        <a:lstStyle/>
        <a:p>
          <a:endParaRPr lang="en-US"/>
        </a:p>
      </dgm:t>
    </dgm:pt>
    <dgm:pt modelId="{8B6A519D-1B31-4A96-871E-D6D6841E324A}">
      <dgm:prSet phldrT="[Text]"/>
      <dgm:spPr/>
      <dgm:t>
        <a:bodyPr/>
        <a:lstStyle/>
        <a:p>
          <a:r>
            <a:rPr lang="en-US" b="1" dirty="0"/>
            <a:t>Board Issues Decision:</a:t>
          </a:r>
        </a:p>
        <a:p>
          <a:r>
            <a:rPr lang="en-US" dirty="0"/>
            <a:t> Grant,</a:t>
          </a:r>
        </a:p>
        <a:p>
          <a:r>
            <a:rPr lang="en-US" dirty="0"/>
            <a:t>Denial,</a:t>
          </a:r>
        </a:p>
        <a:p>
          <a:r>
            <a:rPr lang="en-US" dirty="0"/>
            <a:t> Remand</a:t>
          </a:r>
        </a:p>
        <a:p>
          <a:r>
            <a:rPr lang="en-US" dirty="0"/>
            <a:t>Dismissal</a:t>
          </a:r>
        </a:p>
      </dgm:t>
    </dgm:pt>
    <dgm:pt modelId="{15688B8C-AE52-4D88-B137-5DF4FED61BAB}" type="parTrans" cxnId="{BDA0CAB4-6F11-4C6D-96B4-3D1719B358E5}">
      <dgm:prSet/>
      <dgm:spPr/>
      <dgm:t>
        <a:bodyPr/>
        <a:lstStyle/>
        <a:p>
          <a:endParaRPr lang="en-US"/>
        </a:p>
      </dgm:t>
    </dgm:pt>
    <dgm:pt modelId="{08255783-9842-4546-8CE4-D57DF070B0FE}" type="sibTrans" cxnId="{BDA0CAB4-6F11-4C6D-96B4-3D1719B358E5}">
      <dgm:prSet/>
      <dgm:spPr/>
      <dgm:t>
        <a:bodyPr/>
        <a:lstStyle/>
        <a:p>
          <a:endParaRPr lang="en-US"/>
        </a:p>
      </dgm:t>
    </dgm:pt>
    <dgm:pt modelId="{3B95E647-9C44-4330-862C-C7B23521097B}">
      <dgm:prSet phldrT="[Text]"/>
      <dgm:spPr/>
      <dgm:t>
        <a:bodyPr/>
        <a:lstStyle/>
        <a:p>
          <a:r>
            <a:rPr lang="en-US" b="1" dirty="0"/>
            <a:t>Claim        </a:t>
          </a:r>
          <a:r>
            <a:rPr lang="en-US" b="0" dirty="0"/>
            <a:t>(Local VA Office)</a:t>
          </a:r>
          <a:endParaRPr lang="en-US" b="1" dirty="0"/>
        </a:p>
      </dgm:t>
    </dgm:pt>
    <dgm:pt modelId="{08D5320E-FE56-42BF-B317-BACB8F715A5C}" type="parTrans" cxnId="{37443843-F935-4CB3-93BD-3B3428C15CD5}">
      <dgm:prSet/>
      <dgm:spPr/>
      <dgm:t>
        <a:bodyPr/>
        <a:lstStyle/>
        <a:p>
          <a:endParaRPr lang="en-US"/>
        </a:p>
      </dgm:t>
    </dgm:pt>
    <dgm:pt modelId="{3BB35516-AE8B-47F5-B5A1-23E9D9EB5BDE}" type="sibTrans" cxnId="{37443843-F935-4CB3-93BD-3B3428C15CD5}">
      <dgm:prSet/>
      <dgm:spPr/>
      <dgm:t>
        <a:bodyPr/>
        <a:lstStyle/>
        <a:p>
          <a:endParaRPr lang="en-US"/>
        </a:p>
      </dgm:t>
    </dgm:pt>
    <dgm:pt modelId="{89BCD239-281E-4A24-860C-89FE43628C40}">
      <dgm:prSet phldrT="[Text]"/>
      <dgm:spPr/>
      <dgm:t>
        <a:bodyPr/>
        <a:lstStyle/>
        <a:p>
          <a:r>
            <a:rPr lang="en-US" b="1" dirty="0"/>
            <a:t>Notice of Disagreement</a:t>
          </a:r>
          <a:endParaRPr lang="en-US" dirty="0"/>
        </a:p>
      </dgm:t>
    </dgm:pt>
    <dgm:pt modelId="{6E400602-1B47-44F7-843F-EE288FCD7007}" type="parTrans" cxnId="{7FA4585C-59E6-497C-920C-336731C81008}">
      <dgm:prSet/>
      <dgm:spPr/>
      <dgm:t>
        <a:bodyPr/>
        <a:lstStyle/>
        <a:p>
          <a:endParaRPr lang="en-US"/>
        </a:p>
      </dgm:t>
    </dgm:pt>
    <dgm:pt modelId="{223A62C8-DD79-403E-8D5A-51995CA0D392}" type="sibTrans" cxnId="{7FA4585C-59E6-497C-920C-336731C81008}">
      <dgm:prSet/>
      <dgm:spPr/>
      <dgm:t>
        <a:bodyPr/>
        <a:lstStyle/>
        <a:p>
          <a:endParaRPr lang="en-US"/>
        </a:p>
      </dgm:t>
    </dgm:pt>
    <dgm:pt modelId="{F212A550-30CB-4D30-9349-3D6A32114DA3}">
      <dgm:prSet phldrT="[Text]"/>
      <dgm:spPr/>
      <dgm:t>
        <a:bodyPr/>
        <a:lstStyle/>
        <a:p>
          <a:r>
            <a:rPr lang="en-US" b="1"/>
            <a:t>Appeal </a:t>
          </a:r>
          <a:r>
            <a:rPr lang="en-US" b="1" dirty="0"/>
            <a:t>Accepted at the Board</a:t>
          </a:r>
        </a:p>
        <a:p>
          <a:r>
            <a:rPr lang="en-US" dirty="0"/>
            <a:t> (Docketing Letter Sent)</a:t>
          </a:r>
        </a:p>
      </dgm:t>
    </dgm:pt>
    <dgm:pt modelId="{EB41533D-0661-422A-A5E9-07D6538142C9}" type="parTrans" cxnId="{C62D7F6A-4A68-4810-9752-50FAA4FFAC93}">
      <dgm:prSet/>
      <dgm:spPr/>
      <dgm:t>
        <a:bodyPr/>
        <a:lstStyle/>
        <a:p>
          <a:endParaRPr lang="en-US"/>
        </a:p>
      </dgm:t>
    </dgm:pt>
    <dgm:pt modelId="{1F76C589-74A3-4E8B-B666-9BF4E5222460}" type="sibTrans" cxnId="{C62D7F6A-4A68-4810-9752-50FAA4FFAC93}">
      <dgm:prSet/>
      <dgm:spPr/>
      <dgm:t>
        <a:bodyPr/>
        <a:lstStyle/>
        <a:p>
          <a:endParaRPr lang="en-US"/>
        </a:p>
      </dgm:t>
    </dgm:pt>
    <dgm:pt modelId="{3E7790E1-22E7-4E37-9D59-2F1ADC9FEFC2}" type="pres">
      <dgm:prSet presAssocID="{EA6A989C-F3F3-4BA2-B0C7-326B1D086E29}" presName="Name0" presStyleCnt="0">
        <dgm:presLayoutVars>
          <dgm:dir/>
          <dgm:resizeHandles val="exact"/>
        </dgm:presLayoutVars>
      </dgm:prSet>
      <dgm:spPr/>
    </dgm:pt>
    <dgm:pt modelId="{9D0C1F75-BE1C-4A0D-9A5D-839970790800}" type="pres">
      <dgm:prSet presAssocID="{3B95E647-9C44-4330-862C-C7B23521097B}" presName="node" presStyleLbl="node1" presStyleIdx="0" presStyleCnt="7">
        <dgm:presLayoutVars>
          <dgm:bulletEnabled val="1"/>
        </dgm:presLayoutVars>
      </dgm:prSet>
      <dgm:spPr/>
    </dgm:pt>
    <dgm:pt modelId="{9507DDF3-2863-44AE-B57B-CE01137229F4}" type="pres">
      <dgm:prSet presAssocID="{3BB35516-AE8B-47F5-B5A1-23E9D9EB5BDE}" presName="sibTrans" presStyleLbl="sibTrans2D1" presStyleIdx="0" presStyleCnt="6"/>
      <dgm:spPr/>
    </dgm:pt>
    <dgm:pt modelId="{54027C57-C6CD-4874-BF29-8F8B3ED8C288}" type="pres">
      <dgm:prSet presAssocID="{3BB35516-AE8B-47F5-B5A1-23E9D9EB5BDE}" presName="connectorText" presStyleLbl="sibTrans2D1" presStyleIdx="0" presStyleCnt="6"/>
      <dgm:spPr/>
    </dgm:pt>
    <dgm:pt modelId="{0339E7FD-173B-44A8-AB20-06A80CE2ED40}" type="pres">
      <dgm:prSet presAssocID="{D82CCB1E-5775-4039-B0CD-0778AD00E636}" presName="node" presStyleLbl="node1" presStyleIdx="1" presStyleCnt="7">
        <dgm:presLayoutVars>
          <dgm:bulletEnabled val="1"/>
        </dgm:presLayoutVars>
      </dgm:prSet>
      <dgm:spPr/>
    </dgm:pt>
    <dgm:pt modelId="{EAD58806-93A0-4461-A8EA-EE264CC18581}" type="pres">
      <dgm:prSet presAssocID="{38B44F84-5059-4FDE-B642-48A58CD17FD2}" presName="sibTrans" presStyleLbl="sibTrans2D1" presStyleIdx="1" presStyleCnt="6"/>
      <dgm:spPr/>
    </dgm:pt>
    <dgm:pt modelId="{91672013-0B69-48B9-B28B-E59B209A282C}" type="pres">
      <dgm:prSet presAssocID="{38B44F84-5059-4FDE-B642-48A58CD17FD2}" presName="connectorText" presStyleLbl="sibTrans2D1" presStyleIdx="1" presStyleCnt="6"/>
      <dgm:spPr/>
    </dgm:pt>
    <dgm:pt modelId="{4478373A-11E3-408F-B00D-161A543672A8}" type="pres">
      <dgm:prSet presAssocID="{89BCD239-281E-4A24-860C-89FE43628C40}" presName="node" presStyleLbl="node1" presStyleIdx="2" presStyleCnt="7">
        <dgm:presLayoutVars>
          <dgm:bulletEnabled val="1"/>
        </dgm:presLayoutVars>
      </dgm:prSet>
      <dgm:spPr/>
    </dgm:pt>
    <dgm:pt modelId="{BB4383EC-1DD3-4B58-81AD-390A84219774}" type="pres">
      <dgm:prSet presAssocID="{223A62C8-DD79-403E-8D5A-51995CA0D392}" presName="sibTrans" presStyleLbl="sibTrans2D1" presStyleIdx="2" presStyleCnt="6"/>
      <dgm:spPr/>
    </dgm:pt>
    <dgm:pt modelId="{35E38ADD-8D20-449E-A931-EBC76AEF7E94}" type="pres">
      <dgm:prSet presAssocID="{223A62C8-DD79-403E-8D5A-51995CA0D392}" presName="connectorText" presStyleLbl="sibTrans2D1" presStyleIdx="2" presStyleCnt="6"/>
      <dgm:spPr/>
    </dgm:pt>
    <dgm:pt modelId="{C124F9BD-9204-467B-A410-7F77AA6A5513}" type="pres">
      <dgm:prSet presAssocID="{F212A550-30CB-4D30-9349-3D6A32114DA3}" presName="node" presStyleLbl="node1" presStyleIdx="3" presStyleCnt="7">
        <dgm:presLayoutVars>
          <dgm:bulletEnabled val="1"/>
        </dgm:presLayoutVars>
      </dgm:prSet>
      <dgm:spPr/>
    </dgm:pt>
    <dgm:pt modelId="{5D4DF82D-1272-4B02-8E77-1FEEB6CC95DC}" type="pres">
      <dgm:prSet presAssocID="{1F76C589-74A3-4E8B-B666-9BF4E5222460}" presName="sibTrans" presStyleLbl="sibTrans2D1" presStyleIdx="3" presStyleCnt="6"/>
      <dgm:spPr/>
    </dgm:pt>
    <dgm:pt modelId="{39F36316-1049-4E89-94D7-11BCBAA3C737}" type="pres">
      <dgm:prSet presAssocID="{1F76C589-74A3-4E8B-B666-9BF4E5222460}" presName="connectorText" presStyleLbl="sibTrans2D1" presStyleIdx="3" presStyleCnt="6"/>
      <dgm:spPr/>
    </dgm:pt>
    <dgm:pt modelId="{9A29A023-3639-4581-92F0-F1E153F5AB80}" type="pres">
      <dgm:prSet presAssocID="{A50511E5-1429-4C0C-B41C-821C2C33D1FF}" presName="node" presStyleLbl="node1" presStyleIdx="4" presStyleCnt="7">
        <dgm:presLayoutVars>
          <dgm:bulletEnabled val="1"/>
        </dgm:presLayoutVars>
      </dgm:prSet>
      <dgm:spPr/>
    </dgm:pt>
    <dgm:pt modelId="{37EEB0B2-E5A1-472E-B415-6907863C5E99}" type="pres">
      <dgm:prSet presAssocID="{02C0AD0F-86CB-4FB3-828A-263C9D091F2F}" presName="sibTrans" presStyleLbl="sibTrans2D1" presStyleIdx="4" presStyleCnt="6"/>
      <dgm:spPr/>
    </dgm:pt>
    <dgm:pt modelId="{56024CFE-ED2B-4CF0-BEFC-ECBCC339C287}" type="pres">
      <dgm:prSet presAssocID="{02C0AD0F-86CB-4FB3-828A-263C9D091F2F}" presName="connectorText" presStyleLbl="sibTrans2D1" presStyleIdx="4" presStyleCnt="6"/>
      <dgm:spPr/>
    </dgm:pt>
    <dgm:pt modelId="{440D68D4-5B16-4C01-91D3-39275121B540}" type="pres">
      <dgm:prSet presAssocID="{ADB9CD1F-A19E-4890-8C2C-AF3739377752}" presName="node" presStyleLbl="node1" presStyleIdx="5" presStyleCnt="7" custLinFactNeighborX="-4762" custLinFactNeighborY="-802">
        <dgm:presLayoutVars>
          <dgm:bulletEnabled val="1"/>
        </dgm:presLayoutVars>
      </dgm:prSet>
      <dgm:spPr/>
    </dgm:pt>
    <dgm:pt modelId="{2D402F7A-DD05-4102-9CDC-B6FC124943D0}" type="pres">
      <dgm:prSet presAssocID="{3E380262-FD37-4298-827C-2D4B3D2A6EF2}" presName="sibTrans" presStyleLbl="sibTrans2D1" presStyleIdx="5" presStyleCnt="6"/>
      <dgm:spPr/>
    </dgm:pt>
    <dgm:pt modelId="{C6051582-CD38-4327-8218-E0D8A80388BA}" type="pres">
      <dgm:prSet presAssocID="{3E380262-FD37-4298-827C-2D4B3D2A6EF2}" presName="connectorText" presStyleLbl="sibTrans2D1" presStyleIdx="5" presStyleCnt="6"/>
      <dgm:spPr/>
    </dgm:pt>
    <dgm:pt modelId="{076A1AC2-CBBC-4BCA-9DD4-0386E7C17CC0}" type="pres">
      <dgm:prSet presAssocID="{8B6A519D-1B31-4A96-871E-D6D6841E324A}" presName="node" presStyleLbl="node1" presStyleIdx="6" presStyleCnt="7">
        <dgm:presLayoutVars>
          <dgm:bulletEnabled val="1"/>
        </dgm:presLayoutVars>
      </dgm:prSet>
      <dgm:spPr/>
    </dgm:pt>
  </dgm:ptLst>
  <dgm:cxnLst>
    <dgm:cxn modelId="{2307B806-5495-4DE1-A459-26618D2726BF}" type="presOf" srcId="{3E380262-FD37-4298-827C-2D4B3D2A6EF2}" destId="{C6051582-CD38-4327-8218-E0D8A80388BA}" srcOrd="1" destOrd="0" presId="urn:microsoft.com/office/officeart/2005/8/layout/process1"/>
    <dgm:cxn modelId="{91763408-DC0E-44FE-AC41-0F8DF9E9C1E6}" type="presOf" srcId="{1F76C589-74A3-4E8B-B666-9BF4E5222460}" destId="{39F36316-1049-4E89-94D7-11BCBAA3C737}" srcOrd="1" destOrd="0" presId="urn:microsoft.com/office/officeart/2005/8/layout/process1"/>
    <dgm:cxn modelId="{47B09D0E-0EF4-46F6-8269-02C5EF53D4BA}" type="presOf" srcId="{EA6A989C-F3F3-4BA2-B0C7-326B1D086E29}" destId="{3E7790E1-22E7-4E37-9D59-2F1ADC9FEFC2}" srcOrd="0" destOrd="0" presId="urn:microsoft.com/office/officeart/2005/8/layout/process1"/>
    <dgm:cxn modelId="{F2B50913-85EF-4FDD-99E5-9DDEF949780F}" type="presOf" srcId="{223A62C8-DD79-403E-8D5A-51995CA0D392}" destId="{BB4383EC-1DD3-4B58-81AD-390A84219774}" srcOrd="0" destOrd="0" presId="urn:microsoft.com/office/officeart/2005/8/layout/process1"/>
    <dgm:cxn modelId="{F6B3F420-FEC2-4FA4-9636-C638342FAB12}" type="presOf" srcId="{A50511E5-1429-4C0C-B41C-821C2C33D1FF}" destId="{9A29A023-3639-4581-92F0-F1E153F5AB80}" srcOrd="0" destOrd="0" presId="urn:microsoft.com/office/officeart/2005/8/layout/process1"/>
    <dgm:cxn modelId="{F1E30837-0C7C-4318-8ABB-F40401C68299}" srcId="{EA6A989C-F3F3-4BA2-B0C7-326B1D086E29}" destId="{A50511E5-1429-4C0C-B41C-821C2C33D1FF}" srcOrd="4" destOrd="0" parTransId="{E641AEC9-EEB3-45C0-B55F-BD8AF2A0BC88}" sibTransId="{02C0AD0F-86CB-4FB3-828A-263C9D091F2F}"/>
    <dgm:cxn modelId="{7FA4585C-59E6-497C-920C-336731C81008}" srcId="{EA6A989C-F3F3-4BA2-B0C7-326B1D086E29}" destId="{89BCD239-281E-4A24-860C-89FE43628C40}" srcOrd="2" destOrd="0" parTransId="{6E400602-1B47-44F7-843F-EE288FCD7007}" sibTransId="{223A62C8-DD79-403E-8D5A-51995CA0D392}"/>
    <dgm:cxn modelId="{37443843-F935-4CB3-93BD-3B3428C15CD5}" srcId="{EA6A989C-F3F3-4BA2-B0C7-326B1D086E29}" destId="{3B95E647-9C44-4330-862C-C7B23521097B}" srcOrd="0" destOrd="0" parTransId="{08D5320E-FE56-42BF-B317-BACB8F715A5C}" sibTransId="{3BB35516-AE8B-47F5-B5A1-23E9D9EB5BDE}"/>
    <dgm:cxn modelId="{DADA8A43-543F-4220-B647-366E9857EA35}" type="presOf" srcId="{F212A550-30CB-4D30-9349-3D6A32114DA3}" destId="{C124F9BD-9204-467B-A410-7F77AA6A5513}" srcOrd="0" destOrd="0" presId="urn:microsoft.com/office/officeart/2005/8/layout/process1"/>
    <dgm:cxn modelId="{C62D7F6A-4A68-4810-9752-50FAA4FFAC93}" srcId="{EA6A989C-F3F3-4BA2-B0C7-326B1D086E29}" destId="{F212A550-30CB-4D30-9349-3D6A32114DA3}" srcOrd="3" destOrd="0" parTransId="{EB41533D-0661-422A-A5E9-07D6538142C9}" sibTransId="{1F76C589-74A3-4E8B-B666-9BF4E5222460}"/>
    <dgm:cxn modelId="{2C66FA4A-022F-4E4E-91B8-9A4E7AFD9EEE}" type="presOf" srcId="{02C0AD0F-86CB-4FB3-828A-263C9D091F2F}" destId="{37EEB0B2-E5A1-472E-B415-6907863C5E99}" srcOrd="0" destOrd="0" presId="urn:microsoft.com/office/officeart/2005/8/layout/process1"/>
    <dgm:cxn modelId="{2BA63A50-3236-4022-81E6-D83332100E72}" type="presOf" srcId="{3BB35516-AE8B-47F5-B5A1-23E9D9EB5BDE}" destId="{9507DDF3-2863-44AE-B57B-CE01137229F4}" srcOrd="0" destOrd="0" presId="urn:microsoft.com/office/officeart/2005/8/layout/process1"/>
    <dgm:cxn modelId="{FB28328A-9197-45E5-AC6C-DD42F04CB41A}" type="presOf" srcId="{1F76C589-74A3-4E8B-B666-9BF4E5222460}" destId="{5D4DF82D-1272-4B02-8E77-1FEEB6CC95DC}" srcOrd="0" destOrd="0" presId="urn:microsoft.com/office/officeart/2005/8/layout/process1"/>
    <dgm:cxn modelId="{0E6DDD95-FBC8-49DC-91EC-ED1637FAADB3}" type="presOf" srcId="{D82CCB1E-5775-4039-B0CD-0778AD00E636}" destId="{0339E7FD-173B-44A8-AB20-06A80CE2ED40}" srcOrd="0" destOrd="0" presId="urn:microsoft.com/office/officeart/2005/8/layout/process1"/>
    <dgm:cxn modelId="{F63C4799-D356-4690-96A8-21701128C443}" srcId="{EA6A989C-F3F3-4BA2-B0C7-326B1D086E29}" destId="{D82CCB1E-5775-4039-B0CD-0778AD00E636}" srcOrd="1" destOrd="0" parTransId="{9899D255-C727-4ABE-80AB-50DD65652A5C}" sibTransId="{38B44F84-5059-4FDE-B642-48A58CD17FD2}"/>
    <dgm:cxn modelId="{276E67A3-0324-4D3C-AC76-B1BE41CFAEFA}" type="presOf" srcId="{3B95E647-9C44-4330-862C-C7B23521097B}" destId="{9D0C1F75-BE1C-4A0D-9A5D-839970790800}" srcOrd="0" destOrd="0" presId="urn:microsoft.com/office/officeart/2005/8/layout/process1"/>
    <dgm:cxn modelId="{BEF9A2A4-2484-4A60-ABFB-E2544711DD40}" type="presOf" srcId="{3BB35516-AE8B-47F5-B5A1-23E9D9EB5BDE}" destId="{54027C57-C6CD-4874-BF29-8F8B3ED8C288}" srcOrd="1" destOrd="0" presId="urn:microsoft.com/office/officeart/2005/8/layout/process1"/>
    <dgm:cxn modelId="{D84D0CA8-5386-4576-86B2-1352384B5649}" type="presOf" srcId="{89BCD239-281E-4A24-860C-89FE43628C40}" destId="{4478373A-11E3-408F-B00D-161A543672A8}" srcOrd="0" destOrd="0" presId="urn:microsoft.com/office/officeart/2005/8/layout/process1"/>
    <dgm:cxn modelId="{5BB06DAA-F3AA-4764-84DD-F4DB5534E733}" type="presOf" srcId="{8B6A519D-1B31-4A96-871E-D6D6841E324A}" destId="{076A1AC2-CBBC-4BCA-9DD4-0386E7C17CC0}" srcOrd="0" destOrd="0" presId="urn:microsoft.com/office/officeart/2005/8/layout/process1"/>
    <dgm:cxn modelId="{B478B8AB-CA63-421D-A29C-9C8C60700EB5}" type="presOf" srcId="{38B44F84-5059-4FDE-B642-48A58CD17FD2}" destId="{EAD58806-93A0-4461-A8EA-EE264CC18581}" srcOrd="0" destOrd="0" presId="urn:microsoft.com/office/officeart/2005/8/layout/process1"/>
    <dgm:cxn modelId="{BDA0CAB4-6F11-4C6D-96B4-3D1719B358E5}" srcId="{EA6A989C-F3F3-4BA2-B0C7-326B1D086E29}" destId="{8B6A519D-1B31-4A96-871E-D6D6841E324A}" srcOrd="6" destOrd="0" parTransId="{15688B8C-AE52-4D88-B137-5DF4FED61BAB}" sibTransId="{08255783-9842-4546-8CE4-D57DF070B0FE}"/>
    <dgm:cxn modelId="{BC0C0CC4-D96F-4F2F-918F-7EA8F80E5195}" type="presOf" srcId="{02C0AD0F-86CB-4FB3-828A-263C9D091F2F}" destId="{56024CFE-ED2B-4CF0-BEFC-ECBCC339C287}" srcOrd="1" destOrd="0" presId="urn:microsoft.com/office/officeart/2005/8/layout/process1"/>
    <dgm:cxn modelId="{48DD05D6-92ED-4515-8984-12154ADA04F7}" type="presOf" srcId="{3E380262-FD37-4298-827C-2D4B3D2A6EF2}" destId="{2D402F7A-DD05-4102-9CDC-B6FC124943D0}" srcOrd="0" destOrd="0" presId="urn:microsoft.com/office/officeart/2005/8/layout/process1"/>
    <dgm:cxn modelId="{FD0A35DD-396C-49C2-B293-5A03B4820FA4}" type="presOf" srcId="{38B44F84-5059-4FDE-B642-48A58CD17FD2}" destId="{91672013-0B69-48B9-B28B-E59B209A282C}" srcOrd="1" destOrd="0" presId="urn:microsoft.com/office/officeart/2005/8/layout/process1"/>
    <dgm:cxn modelId="{BF95C2F1-3903-4792-A9C9-5C42C69E2CA5}" srcId="{EA6A989C-F3F3-4BA2-B0C7-326B1D086E29}" destId="{ADB9CD1F-A19E-4890-8C2C-AF3739377752}" srcOrd="5" destOrd="0" parTransId="{6825DDE1-4810-425B-8E00-811F2ECA498A}" sibTransId="{3E380262-FD37-4298-827C-2D4B3D2A6EF2}"/>
    <dgm:cxn modelId="{678EAFF2-843A-4A51-B468-26A2DFDC8FFD}" type="presOf" srcId="{ADB9CD1F-A19E-4890-8C2C-AF3739377752}" destId="{440D68D4-5B16-4C01-91D3-39275121B540}" srcOrd="0" destOrd="0" presId="urn:microsoft.com/office/officeart/2005/8/layout/process1"/>
    <dgm:cxn modelId="{E35CC2FE-27DF-4E06-AC36-CB07F443A843}" type="presOf" srcId="{223A62C8-DD79-403E-8D5A-51995CA0D392}" destId="{35E38ADD-8D20-449E-A931-EBC76AEF7E94}" srcOrd="1" destOrd="0" presId="urn:microsoft.com/office/officeart/2005/8/layout/process1"/>
    <dgm:cxn modelId="{E29E04BC-0A98-43F1-8293-D440A8C7AEDD}" type="presParOf" srcId="{3E7790E1-22E7-4E37-9D59-2F1ADC9FEFC2}" destId="{9D0C1F75-BE1C-4A0D-9A5D-839970790800}" srcOrd="0" destOrd="0" presId="urn:microsoft.com/office/officeart/2005/8/layout/process1"/>
    <dgm:cxn modelId="{EB29BDAD-2233-4F47-8A42-60D29AEDA7A7}" type="presParOf" srcId="{3E7790E1-22E7-4E37-9D59-2F1ADC9FEFC2}" destId="{9507DDF3-2863-44AE-B57B-CE01137229F4}" srcOrd="1" destOrd="0" presId="urn:microsoft.com/office/officeart/2005/8/layout/process1"/>
    <dgm:cxn modelId="{3BBA7723-D200-4E82-A860-514F2AFC38BF}" type="presParOf" srcId="{9507DDF3-2863-44AE-B57B-CE01137229F4}" destId="{54027C57-C6CD-4874-BF29-8F8B3ED8C288}" srcOrd="0" destOrd="0" presId="urn:microsoft.com/office/officeart/2005/8/layout/process1"/>
    <dgm:cxn modelId="{FDEC1106-ED4F-4120-BD9C-7E2DCC4D47F0}" type="presParOf" srcId="{3E7790E1-22E7-4E37-9D59-2F1ADC9FEFC2}" destId="{0339E7FD-173B-44A8-AB20-06A80CE2ED40}" srcOrd="2" destOrd="0" presId="urn:microsoft.com/office/officeart/2005/8/layout/process1"/>
    <dgm:cxn modelId="{B6402C5B-5E91-4661-895B-69D654838FD1}" type="presParOf" srcId="{3E7790E1-22E7-4E37-9D59-2F1ADC9FEFC2}" destId="{EAD58806-93A0-4461-A8EA-EE264CC18581}" srcOrd="3" destOrd="0" presId="urn:microsoft.com/office/officeart/2005/8/layout/process1"/>
    <dgm:cxn modelId="{97F9CD10-51C6-45A7-98BD-A2D2F342EA10}" type="presParOf" srcId="{EAD58806-93A0-4461-A8EA-EE264CC18581}" destId="{91672013-0B69-48B9-B28B-E59B209A282C}" srcOrd="0" destOrd="0" presId="urn:microsoft.com/office/officeart/2005/8/layout/process1"/>
    <dgm:cxn modelId="{185C4C40-4DCA-4BAA-B264-BE8A2AEF7448}" type="presParOf" srcId="{3E7790E1-22E7-4E37-9D59-2F1ADC9FEFC2}" destId="{4478373A-11E3-408F-B00D-161A543672A8}" srcOrd="4" destOrd="0" presId="urn:microsoft.com/office/officeart/2005/8/layout/process1"/>
    <dgm:cxn modelId="{C29AD902-0B75-4279-9AE9-28FC533E87A0}" type="presParOf" srcId="{3E7790E1-22E7-4E37-9D59-2F1ADC9FEFC2}" destId="{BB4383EC-1DD3-4B58-81AD-390A84219774}" srcOrd="5" destOrd="0" presId="urn:microsoft.com/office/officeart/2005/8/layout/process1"/>
    <dgm:cxn modelId="{3ED94DD9-0190-449B-B4CD-1BB3DDB33A47}" type="presParOf" srcId="{BB4383EC-1DD3-4B58-81AD-390A84219774}" destId="{35E38ADD-8D20-449E-A931-EBC76AEF7E94}" srcOrd="0" destOrd="0" presId="urn:microsoft.com/office/officeart/2005/8/layout/process1"/>
    <dgm:cxn modelId="{6CBFE591-243C-46C3-9A0E-0F57DF7B91AC}" type="presParOf" srcId="{3E7790E1-22E7-4E37-9D59-2F1ADC9FEFC2}" destId="{C124F9BD-9204-467B-A410-7F77AA6A5513}" srcOrd="6" destOrd="0" presId="urn:microsoft.com/office/officeart/2005/8/layout/process1"/>
    <dgm:cxn modelId="{4209EEA3-D860-486B-A981-1A450995B79F}" type="presParOf" srcId="{3E7790E1-22E7-4E37-9D59-2F1ADC9FEFC2}" destId="{5D4DF82D-1272-4B02-8E77-1FEEB6CC95DC}" srcOrd="7" destOrd="0" presId="urn:microsoft.com/office/officeart/2005/8/layout/process1"/>
    <dgm:cxn modelId="{F61A95FB-7481-4807-8804-190A73D30F79}" type="presParOf" srcId="{5D4DF82D-1272-4B02-8E77-1FEEB6CC95DC}" destId="{39F36316-1049-4E89-94D7-11BCBAA3C737}" srcOrd="0" destOrd="0" presId="urn:microsoft.com/office/officeart/2005/8/layout/process1"/>
    <dgm:cxn modelId="{DF8EBBE3-D843-4461-888D-1A7E8EB16CB9}" type="presParOf" srcId="{3E7790E1-22E7-4E37-9D59-2F1ADC9FEFC2}" destId="{9A29A023-3639-4581-92F0-F1E153F5AB80}" srcOrd="8" destOrd="0" presId="urn:microsoft.com/office/officeart/2005/8/layout/process1"/>
    <dgm:cxn modelId="{418FAFDA-3020-43D4-B9EF-E5BEC7040CEC}" type="presParOf" srcId="{3E7790E1-22E7-4E37-9D59-2F1ADC9FEFC2}" destId="{37EEB0B2-E5A1-472E-B415-6907863C5E99}" srcOrd="9" destOrd="0" presId="urn:microsoft.com/office/officeart/2005/8/layout/process1"/>
    <dgm:cxn modelId="{837AB886-8643-41A9-9CCB-EA84EE570B8E}" type="presParOf" srcId="{37EEB0B2-E5A1-472E-B415-6907863C5E99}" destId="{56024CFE-ED2B-4CF0-BEFC-ECBCC339C287}" srcOrd="0" destOrd="0" presId="urn:microsoft.com/office/officeart/2005/8/layout/process1"/>
    <dgm:cxn modelId="{F0572A23-2302-4BC0-A396-8AB6C175B93B}" type="presParOf" srcId="{3E7790E1-22E7-4E37-9D59-2F1ADC9FEFC2}" destId="{440D68D4-5B16-4C01-91D3-39275121B540}" srcOrd="10" destOrd="0" presId="urn:microsoft.com/office/officeart/2005/8/layout/process1"/>
    <dgm:cxn modelId="{08AE9453-F823-4197-AFC4-4CD700524C0A}" type="presParOf" srcId="{3E7790E1-22E7-4E37-9D59-2F1ADC9FEFC2}" destId="{2D402F7A-DD05-4102-9CDC-B6FC124943D0}" srcOrd="11" destOrd="0" presId="urn:microsoft.com/office/officeart/2005/8/layout/process1"/>
    <dgm:cxn modelId="{C4619B5B-DC0A-4B41-9A3F-E21B48DCC5E2}" type="presParOf" srcId="{2D402F7A-DD05-4102-9CDC-B6FC124943D0}" destId="{C6051582-CD38-4327-8218-E0D8A80388BA}" srcOrd="0" destOrd="0" presId="urn:microsoft.com/office/officeart/2005/8/layout/process1"/>
    <dgm:cxn modelId="{6BF82997-2C75-439F-A5CA-E0276E8BD34A}" type="presParOf" srcId="{3E7790E1-22E7-4E37-9D59-2F1ADC9FEFC2}" destId="{076A1AC2-CBBC-4BCA-9DD4-0386E7C17CC0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A989C-F3F3-4BA2-B0C7-326B1D086E29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D82CCB1E-5775-4039-B0CD-0778AD00E636}">
      <dgm:prSet phldrT="[Text]"/>
      <dgm:spPr/>
      <dgm:t>
        <a:bodyPr/>
        <a:lstStyle/>
        <a:p>
          <a:r>
            <a:rPr lang="en-US" b="1" dirty="0"/>
            <a:t>Appeal Accepted at the Board</a:t>
          </a:r>
        </a:p>
        <a:p>
          <a:r>
            <a:rPr lang="en-US" dirty="0"/>
            <a:t> (Docketing Letter Sent)</a:t>
          </a:r>
        </a:p>
      </dgm:t>
    </dgm:pt>
    <dgm:pt modelId="{9899D255-C727-4ABE-80AB-50DD65652A5C}" type="parTrans" cxnId="{F63C4799-D356-4690-96A8-21701128C443}">
      <dgm:prSet/>
      <dgm:spPr/>
      <dgm:t>
        <a:bodyPr/>
        <a:lstStyle/>
        <a:p>
          <a:endParaRPr lang="en-US"/>
        </a:p>
      </dgm:t>
    </dgm:pt>
    <dgm:pt modelId="{38B44F84-5059-4FDE-B642-48A58CD17FD2}" type="sibTrans" cxnId="{F63C4799-D356-4690-96A8-21701128C443}">
      <dgm:prSet/>
      <dgm:spPr/>
      <dgm:t>
        <a:bodyPr/>
        <a:lstStyle/>
        <a:p>
          <a:endParaRPr lang="en-US"/>
        </a:p>
      </dgm:t>
    </dgm:pt>
    <dgm:pt modelId="{A50511E5-1429-4C0C-B41C-821C2C33D1FF}">
      <dgm:prSet phldrT="[Text]"/>
      <dgm:spPr/>
      <dgm:t>
        <a:bodyPr/>
        <a:lstStyle/>
        <a:p>
          <a:r>
            <a:rPr lang="en-US" dirty="0"/>
            <a:t>(Optional)</a:t>
          </a:r>
        </a:p>
        <a:p>
          <a:r>
            <a:rPr lang="en-US" b="1" dirty="0"/>
            <a:t> Hearing Scheduled &amp; Held with Veterans Law Judge</a:t>
          </a:r>
        </a:p>
      </dgm:t>
    </dgm:pt>
    <dgm:pt modelId="{E641AEC9-EEB3-45C0-B55F-BD8AF2A0BC88}" type="parTrans" cxnId="{F1E30837-0C7C-4318-8ABB-F40401C68299}">
      <dgm:prSet/>
      <dgm:spPr/>
      <dgm:t>
        <a:bodyPr/>
        <a:lstStyle/>
        <a:p>
          <a:endParaRPr lang="en-US"/>
        </a:p>
      </dgm:t>
    </dgm:pt>
    <dgm:pt modelId="{02C0AD0F-86CB-4FB3-828A-263C9D091F2F}" type="sibTrans" cxnId="{F1E30837-0C7C-4318-8ABB-F40401C68299}">
      <dgm:prSet/>
      <dgm:spPr/>
      <dgm:t>
        <a:bodyPr/>
        <a:lstStyle/>
        <a:p>
          <a:endParaRPr lang="en-US"/>
        </a:p>
      </dgm:t>
    </dgm:pt>
    <dgm:pt modelId="{ADB9CD1F-A19E-4890-8C2C-AF3739377752}">
      <dgm:prSet phldrT="[Text]"/>
      <dgm:spPr/>
      <dgm:t>
        <a:bodyPr/>
        <a:lstStyle/>
        <a:p>
          <a:r>
            <a:rPr lang="en-US" b="1" dirty="0"/>
            <a:t>Veterans Law Judge Reviews Appeal</a:t>
          </a:r>
        </a:p>
      </dgm:t>
    </dgm:pt>
    <dgm:pt modelId="{6825DDE1-4810-425B-8E00-811F2ECA498A}" type="parTrans" cxnId="{BF95C2F1-3903-4792-A9C9-5C42C69E2CA5}">
      <dgm:prSet/>
      <dgm:spPr/>
      <dgm:t>
        <a:bodyPr/>
        <a:lstStyle/>
        <a:p>
          <a:endParaRPr lang="en-US"/>
        </a:p>
      </dgm:t>
    </dgm:pt>
    <dgm:pt modelId="{3E380262-FD37-4298-827C-2D4B3D2A6EF2}" type="sibTrans" cxnId="{BF95C2F1-3903-4792-A9C9-5C42C69E2CA5}">
      <dgm:prSet/>
      <dgm:spPr/>
      <dgm:t>
        <a:bodyPr/>
        <a:lstStyle/>
        <a:p>
          <a:endParaRPr lang="en-US"/>
        </a:p>
      </dgm:t>
    </dgm:pt>
    <dgm:pt modelId="{8B6A519D-1B31-4A96-871E-D6D6841E324A}">
      <dgm:prSet phldrT="[Text]"/>
      <dgm:spPr/>
      <dgm:t>
        <a:bodyPr/>
        <a:lstStyle/>
        <a:p>
          <a:r>
            <a:rPr lang="en-US" b="1" dirty="0"/>
            <a:t>Board Issues Decision:</a:t>
          </a:r>
        </a:p>
        <a:p>
          <a:r>
            <a:rPr lang="en-US" dirty="0"/>
            <a:t> Grant,</a:t>
          </a:r>
        </a:p>
        <a:p>
          <a:r>
            <a:rPr lang="en-US" dirty="0"/>
            <a:t>Denial,</a:t>
          </a:r>
        </a:p>
        <a:p>
          <a:r>
            <a:rPr lang="en-US" dirty="0"/>
            <a:t> Remand</a:t>
          </a:r>
        </a:p>
        <a:p>
          <a:r>
            <a:rPr lang="en-US" dirty="0"/>
            <a:t>Dismissal</a:t>
          </a:r>
        </a:p>
      </dgm:t>
    </dgm:pt>
    <dgm:pt modelId="{15688B8C-AE52-4D88-B137-5DF4FED61BAB}" type="parTrans" cxnId="{BDA0CAB4-6F11-4C6D-96B4-3D1719B358E5}">
      <dgm:prSet/>
      <dgm:spPr/>
      <dgm:t>
        <a:bodyPr/>
        <a:lstStyle/>
        <a:p>
          <a:endParaRPr lang="en-US"/>
        </a:p>
      </dgm:t>
    </dgm:pt>
    <dgm:pt modelId="{08255783-9842-4546-8CE4-D57DF070B0FE}" type="sibTrans" cxnId="{BDA0CAB4-6F11-4C6D-96B4-3D1719B358E5}">
      <dgm:prSet/>
      <dgm:spPr/>
      <dgm:t>
        <a:bodyPr/>
        <a:lstStyle/>
        <a:p>
          <a:endParaRPr lang="en-US"/>
        </a:p>
      </dgm:t>
    </dgm:pt>
    <dgm:pt modelId="{3E7790E1-22E7-4E37-9D59-2F1ADC9FEFC2}" type="pres">
      <dgm:prSet presAssocID="{EA6A989C-F3F3-4BA2-B0C7-326B1D086E29}" presName="Name0" presStyleCnt="0">
        <dgm:presLayoutVars>
          <dgm:dir/>
          <dgm:resizeHandles val="exact"/>
        </dgm:presLayoutVars>
      </dgm:prSet>
      <dgm:spPr/>
    </dgm:pt>
    <dgm:pt modelId="{0339E7FD-173B-44A8-AB20-06A80CE2ED40}" type="pres">
      <dgm:prSet presAssocID="{D82CCB1E-5775-4039-B0CD-0778AD00E636}" presName="node" presStyleLbl="node1" presStyleIdx="0" presStyleCnt="4">
        <dgm:presLayoutVars>
          <dgm:bulletEnabled val="1"/>
        </dgm:presLayoutVars>
      </dgm:prSet>
      <dgm:spPr/>
    </dgm:pt>
    <dgm:pt modelId="{EAD58806-93A0-4461-A8EA-EE264CC18581}" type="pres">
      <dgm:prSet presAssocID="{38B44F84-5059-4FDE-B642-48A58CD17FD2}" presName="sibTrans" presStyleLbl="sibTrans2D1" presStyleIdx="0" presStyleCnt="3"/>
      <dgm:spPr/>
    </dgm:pt>
    <dgm:pt modelId="{91672013-0B69-48B9-B28B-E59B209A282C}" type="pres">
      <dgm:prSet presAssocID="{38B44F84-5059-4FDE-B642-48A58CD17FD2}" presName="connectorText" presStyleLbl="sibTrans2D1" presStyleIdx="0" presStyleCnt="3"/>
      <dgm:spPr/>
    </dgm:pt>
    <dgm:pt modelId="{9A29A023-3639-4581-92F0-F1E153F5AB80}" type="pres">
      <dgm:prSet presAssocID="{A50511E5-1429-4C0C-B41C-821C2C33D1FF}" presName="node" presStyleLbl="node1" presStyleIdx="1" presStyleCnt="4">
        <dgm:presLayoutVars>
          <dgm:bulletEnabled val="1"/>
        </dgm:presLayoutVars>
      </dgm:prSet>
      <dgm:spPr/>
    </dgm:pt>
    <dgm:pt modelId="{37EEB0B2-E5A1-472E-B415-6907863C5E99}" type="pres">
      <dgm:prSet presAssocID="{02C0AD0F-86CB-4FB3-828A-263C9D091F2F}" presName="sibTrans" presStyleLbl="sibTrans2D1" presStyleIdx="1" presStyleCnt="3"/>
      <dgm:spPr/>
    </dgm:pt>
    <dgm:pt modelId="{56024CFE-ED2B-4CF0-BEFC-ECBCC339C287}" type="pres">
      <dgm:prSet presAssocID="{02C0AD0F-86CB-4FB3-828A-263C9D091F2F}" presName="connectorText" presStyleLbl="sibTrans2D1" presStyleIdx="1" presStyleCnt="3"/>
      <dgm:spPr/>
    </dgm:pt>
    <dgm:pt modelId="{440D68D4-5B16-4C01-91D3-39275121B540}" type="pres">
      <dgm:prSet presAssocID="{ADB9CD1F-A19E-4890-8C2C-AF3739377752}" presName="node" presStyleLbl="node1" presStyleIdx="2" presStyleCnt="4" custLinFactNeighborX="-4762" custLinFactNeighborY="-802">
        <dgm:presLayoutVars>
          <dgm:bulletEnabled val="1"/>
        </dgm:presLayoutVars>
      </dgm:prSet>
      <dgm:spPr/>
    </dgm:pt>
    <dgm:pt modelId="{2D402F7A-DD05-4102-9CDC-B6FC124943D0}" type="pres">
      <dgm:prSet presAssocID="{3E380262-FD37-4298-827C-2D4B3D2A6EF2}" presName="sibTrans" presStyleLbl="sibTrans2D1" presStyleIdx="2" presStyleCnt="3"/>
      <dgm:spPr/>
    </dgm:pt>
    <dgm:pt modelId="{C6051582-CD38-4327-8218-E0D8A80388BA}" type="pres">
      <dgm:prSet presAssocID="{3E380262-FD37-4298-827C-2D4B3D2A6EF2}" presName="connectorText" presStyleLbl="sibTrans2D1" presStyleIdx="2" presStyleCnt="3"/>
      <dgm:spPr/>
    </dgm:pt>
    <dgm:pt modelId="{076A1AC2-CBBC-4BCA-9DD4-0386E7C17CC0}" type="pres">
      <dgm:prSet presAssocID="{8B6A519D-1B31-4A96-871E-D6D6841E324A}" presName="node" presStyleLbl="node1" presStyleIdx="3" presStyleCnt="4">
        <dgm:presLayoutVars>
          <dgm:bulletEnabled val="1"/>
        </dgm:presLayoutVars>
      </dgm:prSet>
      <dgm:spPr/>
    </dgm:pt>
  </dgm:ptLst>
  <dgm:cxnLst>
    <dgm:cxn modelId="{2307B806-5495-4DE1-A459-26618D2726BF}" type="presOf" srcId="{3E380262-FD37-4298-827C-2D4B3D2A6EF2}" destId="{C6051582-CD38-4327-8218-E0D8A80388BA}" srcOrd="1" destOrd="0" presId="urn:microsoft.com/office/officeart/2005/8/layout/process1"/>
    <dgm:cxn modelId="{47B09D0E-0EF4-46F6-8269-02C5EF53D4BA}" type="presOf" srcId="{EA6A989C-F3F3-4BA2-B0C7-326B1D086E29}" destId="{3E7790E1-22E7-4E37-9D59-2F1ADC9FEFC2}" srcOrd="0" destOrd="0" presId="urn:microsoft.com/office/officeart/2005/8/layout/process1"/>
    <dgm:cxn modelId="{F6B3F420-FEC2-4FA4-9636-C638342FAB12}" type="presOf" srcId="{A50511E5-1429-4C0C-B41C-821C2C33D1FF}" destId="{9A29A023-3639-4581-92F0-F1E153F5AB80}" srcOrd="0" destOrd="0" presId="urn:microsoft.com/office/officeart/2005/8/layout/process1"/>
    <dgm:cxn modelId="{F1E30837-0C7C-4318-8ABB-F40401C68299}" srcId="{EA6A989C-F3F3-4BA2-B0C7-326B1D086E29}" destId="{A50511E5-1429-4C0C-B41C-821C2C33D1FF}" srcOrd="1" destOrd="0" parTransId="{E641AEC9-EEB3-45C0-B55F-BD8AF2A0BC88}" sibTransId="{02C0AD0F-86CB-4FB3-828A-263C9D091F2F}"/>
    <dgm:cxn modelId="{2C66FA4A-022F-4E4E-91B8-9A4E7AFD9EEE}" type="presOf" srcId="{02C0AD0F-86CB-4FB3-828A-263C9D091F2F}" destId="{37EEB0B2-E5A1-472E-B415-6907863C5E99}" srcOrd="0" destOrd="0" presId="urn:microsoft.com/office/officeart/2005/8/layout/process1"/>
    <dgm:cxn modelId="{0E6DDD95-FBC8-49DC-91EC-ED1637FAADB3}" type="presOf" srcId="{D82CCB1E-5775-4039-B0CD-0778AD00E636}" destId="{0339E7FD-173B-44A8-AB20-06A80CE2ED40}" srcOrd="0" destOrd="0" presId="urn:microsoft.com/office/officeart/2005/8/layout/process1"/>
    <dgm:cxn modelId="{F63C4799-D356-4690-96A8-21701128C443}" srcId="{EA6A989C-F3F3-4BA2-B0C7-326B1D086E29}" destId="{D82CCB1E-5775-4039-B0CD-0778AD00E636}" srcOrd="0" destOrd="0" parTransId="{9899D255-C727-4ABE-80AB-50DD65652A5C}" sibTransId="{38B44F84-5059-4FDE-B642-48A58CD17FD2}"/>
    <dgm:cxn modelId="{5BB06DAA-F3AA-4764-84DD-F4DB5534E733}" type="presOf" srcId="{8B6A519D-1B31-4A96-871E-D6D6841E324A}" destId="{076A1AC2-CBBC-4BCA-9DD4-0386E7C17CC0}" srcOrd="0" destOrd="0" presId="urn:microsoft.com/office/officeart/2005/8/layout/process1"/>
    <dgm:cxn modelId="{B478B8AB-CA63-421D-A29C-9C8C60700EB5}" type="presOf" srcId="{38B44F84-5059-4FDE-B642-48A58CD17FD2}" destId="{EAD58806-93A0-4461-A8EA-EE264CC18581}" srcOrd="0" destOrd="0" presId="urn:microsoft.com/office/officeart/2005/8/layout/process1"/>
    <dgm:cxn modelId="{BDA0CAB4-6F11-4C6D-96B4-3D1719B358E5}" srcId="{EA6A989C-F3F3-4BA2-B0C7-326B1D086E29}" destId="{8B6A519D-1B31-4A96-871E-D6D6841E324A}" srcOrd="3" destOrd="0" parTransId="{15688B8C-AE52-4D88-B137-5DF4FED61BAB}" sibTransId="{08255783-9842-4546-8CE4-D57DF070B0FE}"/>
    <dgm:cxn modelId="{BC0C0CC4-D96F-4F2F-918F-7EA8F80E5195}" type="presOf" srcId="{02C0AD0F-86CB-4FB3-828A-263C9D091F2F}" destId="{56024CFE-ED2B-4CF0-BEFC-ECBCC339C287}" srcOrd="1" destOrd="0" presId="urn:microsoft.com/office/officeart/2005/8/layout/process1"/>
    <dgm:cxn modelId="{48DD05D6-92ED-4515-8984-12154ADA04F7}" type="presOf" srcId="{3E380262-FD37-4298-827C-2D4B3D2A6EF2}" destId="{2D402F7A-DD05-4102-9CDC-B6FC124943D0}" srcOrd="0" destOrd="0" presId="urn:microsoft.com/office/officeart/2005/8/layout/process1"/>
    <dgm:cxn modelId="{FD0A35DD-396C-49C2-B293-5A03B4820FA4}" type="presOf" srcId="{38B44F84-5059-4FDE-B642-48A58CD17FD2}" destId="{91672013-0B69-48B9-B28B-E59B209A282C}" srcOrd="1" destOrd="0" presId="urn:microsoft.com/office/officeart/2005/8/layout/process1"/>
    <dgm:cxn modelId="{BF95C2F1-3903-4792-A9C9-5C42C69E2CA5}" srcId="{EA6A989C-F3F3-4BA2-B0C7-326B1D086E29}" destId="{ADB9CD1F-A19E-4890-8C2C-AF3739377752}" srcOrd="2" destOrd="0" parTransId="{6825DDE1-4810-425B-8E00-811F2ECA498A}" sibTransId="{3E380262-FD37-4298-827C-2D4B3D2A6EF2}"/>
    <dgm:cxn modelId="{678EAFF2-843A-4A51-B468-26A2DFDC8FFD}" type="presOf" srcId="{ADB9CD1F-A19E-4890-8C2C-AF3739377752}" destId="{440D68D4-5B16-4C01-91D3-39275121B540}" srcOrd="0" destOrd="0" presId="urn:microsoft.com/office/officeart/2005/8/layout/process1"/>
    <dgm:cxn modelId="{FDEC1106-ED4F-4120-BD9C-7E2DCC4D47F0}" type="presParOf" srcId="{3E7790E1-22E7-4E37-9D59-2F1ADC9FEFC2}" destId="{0339E7FD-173B-44A8-AB20-06A80CE2ED40}" srcOrd="0" destOrd="0" presId="urn:microsoft.com/office/officeart/2005/8/layout/process1"/>
    <dgm:cxn modelId="{B6402C5B-5E91-4661-895B-69D654838FD1}" type="presParOf" srcId="{3E7790E1-22E7-4E37-9D59-2F1ADC9FEFC2}" destId="{EAD58806-93A0-4461-A8EA-EE264CC18581}" srcOrd="1" destOrd="0" presId="urn:microsoft.com/office/officeart/2005/8/layout/process1"/>
    <dgm:cxn modelId="{97F9CD10-51C6-45A7-98BD-A2D2F342EA10}" type="presParOf" srcId="{EAD58806-93A0-4461-A8EA-EE264CC18581}" destId="{91672013-0B69-48B9-B28B-E59B209A282C}" srcOrd="0" destOrd="0" presId="urn:microsoft.com/office/officeart/2005/8/layout/process1"/>
    <dgm:cxn modelId="{DF8EBBE3-D843-4461-888D-1A7E8EB16CB9}" type="presParOf" srcId="{3E7790E1-22E7-4E37-9D59-2F1ADC9FEFC2}" destId="{9A29A023-3639-4581-92F0-F1E153F5AB80}" srcOrd="2" destOrd="0" presId="urn:microsoft.com/office/officeart/2005/8/layout/process1"/>
    <dgm:cxn modelId="{418FAFDA-3020-43D4-B9EF-E5BEC7040CEC}" type="presParOf" srcId="{3E7790E1-22E7-4E37-9D59-2F1ADC9FEFC2}" destId="{37EEB0B2-E5A1-472E-B415-6907863C5E99}" srcOrd="3" destOrd="0" presId="urn:microsoft.com/office/officeart/2005/8/layout/process1"/>
    <dgm:cxn modelId="{837AB886-8643-41A9-9CCB-EA84EE570B8E}" type="presParOf" srcId="{37EEB0B2-E5A1-472E-B415-6907863C5E99}" destId="{56024CFE-ED2B-4CF0-BEFC-ECBCC339C287}" srcOrd="0" destOrd="0" presId="urn:microsoft.com/office/officeart/2005/8/layout/process1"/>
    <dgm:cxn modelId="{F0572A23-2302-4BC0-A396-8AB6C175B93B}" type="presParOf" srcId="{3E7790E1-22E7-4E37-9D59-2F1ADC9FEFC2}" destId="{440D68D4-5B16-4C01-91D3-39275121B540}" srcOrd="4" destOrd="0" presId="urn:microsoft.com/office/officeart/2005/8/layout/process1"/>
    <dgm:cxn modelId="{08AE9453-F823-4197-AFC4-4CD700524C0A}" type="presParOf" srcId="{3E7790E1-22E7-4E37-9D59-2F1ADC9FEFC2}" destId="{2D402F7A-DD05-4102-9CDC-B6FC124943D0}" srcOrd="5" destOrd="0" presId="urn:microsoft.com/office/officeart/2005/8/layout/process1"/>
    <dgm:cxn modelId="{C4619B5B-DC0A-4B41-9A3F-E21B48DCC5E2}" type="presParOf" srcId="{2D402F7A-DD05-4102-9CDC-B6FC124943D0}" destId="{C6051582-CD38-4327-8218-E0D8A80388BA}" srcOrd="0" destOrd="0" presId="urn:microsoft.com/office/officeart/2005/8/layout/process1"/>
    <dgm:cxn modelId="{6BF82997-2C75-439F-A5CA-E0276E8BD34A}" type="presParOf" srcId="{3E7790E1-22E7-4E37-9D59-2F1ADC9FEFC2}" destId="{076A1AC2-CBBC-4BCA-9DD4-0386E7C17CC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9E7FD-173B-44A8-AB20-06A80CE2ED40}">
      <dsp:nvSpPr>
        <dsp:cNvPr id="0" name=""/>
        <dsp:cNvSpPr/>
      </dsp:nvSpPr>
      <dsp:spPr>
        <a:xfrm>
          <a:off x="326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Claim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(Local VA Office)</a:t>
          </a:r>
        </a:p>
      </dsp:txBody>
      <dsp:txXfrm>
        <a:off x="27257" y="2028731"/>
        <a:ext cx="771165" cy="1025711"/>
      </dsp:txXfrm>
    </dsp:sp>
    <dsp:sp modelId="{EAD58806-93A0-4461-A8EA-EE264CC18581}">
      <dsp:nvSpPr>
        <dsp:cNvPr id="0" name=""/>
        <dsp:cNvSpPr/>
      </dsp:nvSpPr>
      <dsp:spPr>
        <a:xfrm>
          <a:off x="90433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04330" y="2480642"/>
        <a:ext cx="121561" cy="121889"/>
      </dsp:txXfrm>
    </dsp:sp>
    <dsp:sp modelId="{9A29A023-3639-4581-92F0-F1E153F5AB80}">
      <dsp:nvSpPr>
        <dsp:cNvPr id="0" name=""/>
        <dsp:cNvSpPr/>
      </dsp:nvSpPr>
      <dsp:spPr>
        <a:xfrm>
          <a:off x="115007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Rating Decision  (</a:t>
          </a:r>
          <a:r>
            <a:rPr lang="en-US" sz="900" b="0" kern="1200" dirty="0"/>
            <a:t>Local VA Office)</a:t>
          </a:r>
        </a:p>
      </dsp:txBody>
      <dsp:txXfrm>
        <a:off x="1174067" y="2028731"/>
        <a:ext cx="771165" cy="1025711"/>
      </dsp:txXfrm>
    </dsp:sp>
    <dsp:sp modelId="{37EEB0B2-E5A1-472E-B415-6907863C5E99}">
      <dsp:nvSpPr>
        <dsp:cNvPr id="0" name=""/>
        <dsp:cNvSpPr/>
      </dsp:nvSpPr>
      <dsp:spPr>
        <a:xfrm>
          <a:off x="205114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51140" y="2480642"/>
        <a:ext cx="121561" cy="121889"/>
      </dsp:txXfrm>
    </dsp:sp>
    <dsp:sp modelId="{F2B67F42-F139-457D-AD49-CD1995940EE7}">
      <dsp:nvSpPr>
        <dsp:cNvPr id="0" name=""/>
        <dsp:cNvSpPr/>
      </dsp:nvSpPr>
      <dsp:spPr>
        <a:xfrm>
          <a:off x="229688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Notice of Disagreement </a:t>
          </a:r>
          <a:r>
            <a:rPr lang="en-US" sz="900" b="0" kern="1200" dirty="0"/>
            <a:t>(Local VA Office)</a:t>
          </a:r>
          <a:endParaRPr lang="en-US" sz="900" b="1" kern="1200" dirty="0"/>
        </a:p>
      </dsp:txBody>
      <dsp:txXfrm>
        <a:off x="2320877" y="2028731"/>
        <a:ext cx="771165" cy="1025711"/>
      </dsp:txXfrm>
    </dsp:sp>
    <dsp:sp modelId="{3AE8FE59-75EA-4F78-88DD-CC9D625A93C9}">
      <dsp:nvSpPr>
        <dsp:cNvPr id="0" name=""/>
        <dsp:cNvSpPr/>
      </dsp:nvSpPr>
      <dsp:spPr>
        <a:xfrm>
          <a:off x="319795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197950" y="2480642"/>
        <a:ext cx="121561" cy="121889"/>
      </dsp:txXfrm>
    </dsp:sp>
    <dsp:sp modelId="{BEEF90BF-106B-4D39-B484-F89A8E7C3331}">
      <dsp:nvSpPr>
        <dsp:cNvPr id="0" name=""/>
        <dsp:cNvSpPr/>
      </dsp:nvSpPr>
      <dsp:spPr>
        <a:xfrm>
          <a:off x="344369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Statement of the Case   </a:t>
          </a:r>
          <a:r>
            <a:rPr lang="en-US" sz="900" b="0" kern="1200" dirty="0"/>
            <a:t>(Local VA Office)</a:t>
          </a:r>
          <a:endParaRPr lang="en-US" sz="900" b="1" kern="1200" dirty="0"/>
        </a:p>
      </dsp:txBody>
      <dsp:txXfrm>
        <a:off x="3467687" y="2028731"/>
        <a:ext cx="771165" cy="1025711"/>
      </dsp:txXfrm>
    </dsp:sp>
    <dsp:sp modelId="{21720822-2C30-4A12-90BA-99DCF7E85B44}">
      <dsp:nvSpPr>
        <dsp:cNvPr id="0" name=""/>
        <dsp:cNvSpPr/>
      </dsp:nvSpPr>
      <dsp:spPr>
        <a:xfrm>
          <a:off x="434476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44760" y="2480642"/>
        <a:ext cx="121561" cy="121889"/>
      </dsp:txXfrm>
    </dsp:sp>
    <dsp:sp modelId="{E5908A40-E4E1-4A29-9963-EB57F24868B6}">
      <dsp:nvSpPr>
        <dsp:cNvPr id="0" name=""/>
        <dsp:cNvSpPr/>
      </dsp:nvSpPr>
      <dsp:spPr>
        <a:xfrm>
          <a:off x="459050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Substantive Appeal    </a:t>
          </a:r>
          <a:r>
            <a:rPr lang="en-US" sz="900" b="0" kern="1200" dirty="0"/>
            <a:t>(Local VA Office)</a:t>
          </a:r>
          <a:endParaRPr lang="en-US" sz="900" b="1" kern="1200" dirty="0"/>
        </a:p>
      </dsp:txBody>
      <dsp:txXfrm>
        <a:off x="4614497" y="2028731"/>
        <a:ext cx="771165" cy="1025711"/>
      </dsp:txXfrm>
    </dsp:sp>
    <dsp:sp modelId="{12EFA6AD-A086-4E88-8754-AC78F4B0DB3F}">
      <dsp:nvSpPr>
        <dsp:cNvPr id="0" name=""/>
        <dsp:cNvSpPr/>
      </dsp:nvSpPr>
      <dsp:spPr>
        <a:xfrm>
          <a:off x="549157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5491570" y="2480642"/>
        <a:ext cx="121561" cy="121889"/>
      </dsp:txXfrm>
    </dsp:sp>
    <dsp:sp modelId="{F894FF70-3CCE-4FEC-BD99-4284AEE9BD88}">
      <dsp:nvSpPr>
        <dsp:cNvPr id="0" name=""/>
        <dsp:cNvSpPr/>
      </dsp:nvSpPr>
      <dsp:spPr>
        <a:xfrm>
          <a:off x="573731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Supplemental Statement of the Case (Local VA Office)</a:t>
          </a:r>
        </a:p>
      </dsp:txBody>
      <dsp:txXfrm>
        <a:off x="5761307" y="2028731"/>
        <a:ext cx="771165" cy="1025711"/>
      </dsp:txXfrm>
    </dsp:sp>
    <dsp:sp modelId="{E024A25E-5DD3-483B-87A1-EEACD45D90EF}">
      <dsp:nvSpPr>
        <dsp:cNvPr id="0" name=""/>
        <dsp:cNvSpPr/>
      </dsp:nvSpPr>
      <dsp:spPr>
        <a:xfrm>
          <a:off x="663838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6638380" y="2480642"/>
        <a:ext cx="121561" cy="121889"/>
      </dsp:txXfrm>
    </dsp:sp>
    <dsp:sp modelId="{1AF93D17-09C6-4EEE-9858-375BE445691C}">
      <dsp:nvSpPr>
        <dsp:cNvPr id="0" name=""/>
        <dsp:cNvSpPr/>
      </dsp:nvSpPr>
      <dsp:spPr>
        <a:xfrm>
          <a:off x="688412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Appeal Accepted at the Board </a:t>
          </a:r>
          <a:r>
            <a:rPr lang="en-US" sz="900" b="0" kern="1200" dirty="0"/>
            <a:t>(Docketing Letter)</a:t>
          </a:r>
        </a:p>
      </dsp:txBody>
      <dsp:txXfrm>
        <a:off x="6908117" y="2028731"/>
        <a:ext cx="771165" cy="1025711"/>
      </dsp:txXfrm>
    </dsp:sp>
    <dsp:sp modelId="{C6EC2AF1-6D87-40D0-B9FB-7B6C44C7D54F}">
      <dsp:nvSpPr>
        <dsp:cNvPr id="0" name=""/>
        <dsp:cNvSpPr/>
      </dsp:nvSpPr>
      <dsp:spPr>
        <a:xfrm>
          <a:off x="7785190" y="2440012"/>
          <a:ext cx="173659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785190" y="2480642"/>
        <a:ext cx="121561" cy="121889"/>
      </dsp:txXfrm>
    </dsp:sp>
    <dsp:sp modelId="{708675F7-879E-4803-9D85-42C5816E79D0}">
      <dsp:nvSpPr>
        <dsp:cNvPr id="0" name=""/>
        <dsp:cNvSpPr/>
      </dsp:nvSpPr>
      <dsp:spPr>
        <a:xfrm>
          <a:off x="803093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0" kern="1200" dirty="0"/>
            <a:t>(Optional) </a:t>
          </a:r>
          <a:r>
            <a:rPr lang="en-US" sz="900" b="1" kern="1200" dirty="0"/>
            <a:t>Hearing Scheduled &amp; Held with Veterans Law Judge</a:t>
          </a:r>
        </a:p>
      </dsp:txBody>
      <dsp:txXfrm>
        <a:off x="8054927" y="2028731"/>
        <a:ext cx="771165" cy="1025711"/>
      </dsp:txXfrm>
    </dsp:sp>
    <dsp:sp modelId="{6B513FC5-32C5-4F76-B7D1-1819F4373FC5}">
      <dsp:nvSpPr>
        <dsp:cNvPr id="0" name=""/>
        <dsp:cNvSpPr/>
      </dsp:nvSpPr>
      <dsp:spPr>
        <a:xfrm rot="21573831">
          <a:off x="8928097" y="2435671"/>
          <a:ext cx="165394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8928098" y="2476490"/>
        <a:ext cx="115776" cy="121889"/>
      </dsp:txXfrm>
    </dsp:sp>
    <dsp:sp modelId="{440D68D4-5B16-4C01-91D3-39275121B540}">
      <dsp:nvSpPr>
        <dsp:cNvPr id="0" name=""/>
        <dsp:cNvSpPr/>
      </dsp:nvSpPr>
      <dsp:spPr>
        <a:xfrm>
          <a:off x="9162142" y="1996128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Veterans Law Judge Reviews Appeal</a:t>
          </a:r>
        </a:p>
      </dsp:txBody>
      <dsp:txXfrm>
        <a:off x="9186134" y="2020120"/>
        <a:ext cx="771165" cy="1025711"/>
      </dsp:txXfrm>
    </dsp:sp>
    <dsp:sp modelId="{2D402F7A-DD05-4102-9CDC-B6FC124943D0}">
      <dsp:nvSpPr>
        <dsp:cNvPr id="0" name=""/>
        <dsp:cNvSpPr/>
      </dsp:nvSpPr>
      <dsp:spPr>
        <a:xfrm rot="25466">
          <a:off x="10067105" y="2435745"/>
          <a:ext cx="181934" cy="203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0067106" y="2476173"/>
        <a:ext cx="127354" cy="121889"/>
      </dsp:txXfrm>
    </dsp:sp>
    <dsp:sp modelId="{076A1AC2-CBBC-4BCA-9DD4-0386E7C17CC0}">
      <dsp:nvSpPr>
        <dsp:cNvPr id="0" name=""/>
        <dsp:cNvSpPr/>
      </dsp:nvSpPr>
      <dsp:spPr>
        <a:xfrm>
          <a:off x="10324555" y="2004739"/>
          <a:ext cx="819149" cy="10736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Board Issues Decision: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Grant,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Denial,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 Remand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Dismissal</a:t>
          </a:r>
        </a:p>
      </dsp:txBody>
      <dsp:txXfrm>
        <a:off x="10348547" y="2028731"/>
        <a:ext cx="771165" cy="1025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C1F75-BE1C-4A0D-9A5D-839970790800}">
      <dsp:nvSpPr>
        <dsp:cNvPr id="0" name=""/>
        <dsp:cNvSpPr/>
      </dsp:nvSpPr>
      <dsp:spPr>
        <a:xfrm>
          <a:off x="3129" y="1771401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Claim        </a:t>
          </a:r>
          <a:r>
            <a:rPr lang="en-US" sz="1300" b="0" kern="1200" dirty="0"/>
            <a:t>(Local VA Office)</a:t>
          </a:r>
          <a:endParaRPr lang="en-US" sz="1300" b="1" kern="1200" dirty="0"/>
        </a:p>
      </dsp:txBody>
      <dsp:txXfrm>
        <a:off x="37842" y="1806114"/>
        <a:ext cx="1115756" cy="1470945"/>
      </dsp:txXfrm>
    </dsp:sp>
    <dsp:sp modelId="{9507DDF3-2863-44AE-B57B-CE01137229F4}">
      <dsp:nvSpPr>
        <dsp:cNvPr id="0" name=""/>
        <dsp:cNvSpPr/>
      </dsp:nvSpPr>
      <dsp:spPr>
        <a:xfrm>
          <a:off x="1306829" y="2394624"/>
          <a:ext cx="251258" cy="293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306829" y="2453409"/>
        <a:ext cx="175881" cy="176355"/>
      </dsp:txXfrm>
    </dsp:sp>
    <dsp:sp modelId="{0339E7FD-173B-44A8-AB20-06A80CE2ED40}">
      <dsp:nvSpPr>
        <dsp:cNvPr id="0" name=""/>
        <dsp:cNvSpPr/>
      </dsp:nvSpPr>
      <dsp:spPr>
        <a:xfrm>
          <a:off x="1662384" y="1771401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Rating Decision (Local VA Office)</a:t>
          </a:r>
          <a:endParaRPr lang="en-US" sz="1300" kern="1200" dirty="0"/>
        </a:p>
      </dsp:txBody>
      <dsp:txXfrm>
        <a:off x="1697097" y="1806114"/>
        <a:ext cx="1115756" cy="1470945"/>
      </dsp:txXfrm>
    </dsp:sp>
    <dsp:sp modelId="{EAD58806-93A0-4461-A8EA-EE264CC18581}">
      <dsp:nvSpPr>
        <dsp:cNvPr id="0" name=""/>
        <dsp:cNvSpPr/>
      </dsp:nvSpPr>
      <dsp:spPr>
        <a:xfrm>
          <a:off x="2966084" y="2394624"/>
          <a:ext cx="251258" cy="293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966084" y="2453409"/>
        <a:ext cx="175881" cy="176355"/>
      </dsp:txXfrm>
    </dsp:sp>
    <dsp:sp modelId="{4478373A-11E3-408F-B00D-161A543672A8}">
      <dsp:nvSpPr>
        <dsp:cNvPr id="0" name=""/>
        <dsp:cNvSpPr/>
      </dsp:nvSpPr>
      <dsp:spPr>
        <a:xfrm>
          <a:off x="3321639" y="1771401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Notice of Disagreement</a:t>
          </a:r>
          <a:endParaRPr lang="en-US" sz="1300" kern="1200" dirty="0"/>
        </a:p>
      </dsp:txBody>
      <dsp:txXfrm>
        <a:off x="3356352" y="1806114"/>
        <a:ext cx="1115756" cy="1470945"/>
      </dsp:txXfrm>
    </dsp:sp>
    <dsp:sp modelId="{BB4383EC-1DD3-4B58-81AD-390A84219774}">
      <dsp:nvSpPr>
        <dsp:cNvPr id="0" name=""/>
        <dsp:cNvSpPr/>
      </dsp:nvSpPr>
      <dsp:spPr>
        <a:xfrm>
          <a:off x="4625339" y="2394624"/>
          <a:ext cx="251258" cy="293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625339" y="2453409"/>
        <a:ext cx="175881" cy="176355"/>
      </dsp:txXfrm>
    </dsp:sp>
    <dsp:sp modelId="{C124F9BD-9204-467B-A410-7F77AA6A5513}">
      <dsp:nvSpPr>
        <dsp:cNvPr id="0" name=""/>
        <dsp:cNvSpPr/>
      </dsp:nvSpPr>
      <dsp:spPr>
        <a:xfrm>
          <a:off x="4980894" y="1771401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Appeal </a:t>
          </a:r>
          <a:r>
            <a:rPr lang="en-US" sz="1300" b="1" kern="1200" dirty="0"/>
            <a:t>Accepted at the Board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(Docketing Letter Sent)</a:t>
          </a:r>
        </a:p>
      </dsp:txBody>
      <dsp:txXfrm>
        <a:off x="5015607" y="1806114"/>
        <a:ext cx="1115756" cy="1470945"/>
      </dsp:txXfrm>
    </dsp:sp>
    <dsp:sp modelId="{5D4DF82D-1272-4B02-8E77-1FEEB6CC95DC}">
      <dsp:nvSpPr>
        <dsp:cNvPr id="0" name=""/>
        <dsp:cNvSpPr/>
      </dsp:nvSpPr>
      <dsp:spPr>
        <a:xfrm>
          <a:off x="6284594" y="2394624"/>
          <a:ext cx="251258" cy="293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6284594" y="2453409"/>
        <a:ext cx="175881" cy="176355"/>
      </dsp:txXfrm>
    </dsp:sp>
    <dsp:sp modelId="{9A29A023-3639-4581-92F0-F1E153F5AB80}">
      <dsp:nvSpPr>
        <dsp:cNvPr id="0" name=""/>
        <dsp:cNvSpPr/>
      </dsp:nvSpPr>
      <dsp:spPr>
        <a:xfrm>
          <a:off x="6640149" y="1771401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(Optional)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 Hearing Scheduled &amp; Held with Veterans Law Judge</a:t>
          </a:r>
        </a:p>
      </dsp:txBody>
      <dsp:txXfrm>
        <a:off x="6674862" y="1806114"/>
        <a:ext cx="1115756" cy="1470945"/>
      </dsp:txXfrm>
    </dsp:sp>
    <dsp:sp modelId="{37EEB0B2-E5A1-472E-B415-6907863C5E99}">
      <dsp:nvSpPr>
        <dsp:cNvPr id="0" name=""/>
        <dsp:cNvSpPr/>
      </dsp:nvSpPr>
      <dsp:spPr>
        <a:xfrm rot="21574052">
          <a:off x="7938202" y="2388396"/>
          <a:ext cx="239300" cy="293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7938203" y="2447452"/>
        <a:ext cx="167510" cy="176355"/>
      </dsp:txXfrm>
    </dsp:sp>
    <dsp:sp modelId="{440D68D4-5B16-4C01-91D3-39275121B540}">
      <dsp:nvSpPr>
        <dsp:cNvPr id="0" name=""/>
        <dsp:cNvSpPr/>
      </dsp:nvSpPr>
      <dsp:spPr>
        <a:xfrm>
          <a:off x="8276828" y="1759048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Veterans Law Judge Reviews Appeal</a:t>
          </a:r>
        </a:p>
      </dsp:txBody>
      <dsp:txXfrm>
        <a:off x="8311541" y="1793761"/>
        <a:ext cx="1115756" cy="1470945"/>
      </dsp:txXfrm>
    </dsp:sp>
    <dsp:sp modelId="{2D402F7A-DD05-4102-9CDC-B6FC124943D0}">
      <dsp:nvSpPr>
        <dsp:cNvPr id="0" name=""/>
        <dsp:cNvSpPr/>
      </dsp:nvSpPr>
      <dsp:spPr>
        <a:xfrm rot="25251">
          <a:off x="9586169" y="2388502"/>
          <a:ext cx="263230" cy="2939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9586170" y="2446997"/>
        <a:ext cx="184261" cy="176355"/>
      </dsp:txXfrm>
    </dsp:sp>
    <dsp:sp modelId="{076A1AC2-CBBC-4BCA-9DD4-0386E7C17CC0}">
      <dsp:nvSpPr>
        <dsp:cNvPr id="0" name=""/>
        <dsp:cNvSpPr/>
      </dsp:nvSpPr>
      <dsp:spPr>
        <a:xfrm>
          <a:off x="9958659" y="1771401"/>
          <a:ext cx="1185182" cy="154037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Board Issues Decision: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Grant,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Denial,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 Remand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Dismissal</a:t>
          </a:r>
        </a:p>
      </dsp:txBody>
      <dsp:txXfrm>
        <a:off x="9993372" y="1806114"/>
        <a:ext cx="1115756" cy="1470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9E7FD-173B-44A8-AB20-06A80CE2ED40}">
      <dsp:nvSpPr>
        <dsp:cNvPr id="0" name=""/>
        <dsp:cNvSpPr/>
      </dsp:nvSpPr>
      <dsp:spPr>
        <a:xfrm>
          <a:off x="4898" y="1460456"/>
          <a:ext cx="2141764" cy="2162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Appeal Accepted at the Board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(Docketing Letter Sent)</a:t>
          </a:r>
        </a:p>
      </dsp:txBody>
      <dsp:txXfrm>
        <a:off x="67628" y="1523186"/>
        <a:ext cx="2016304" cy="2036801"/>
      </dsp:txXfrm>
    </dsp:sp>
    <dsp:sp modelId="{EAD58806-93A0-4461-A8EA-EE264CC18581}">
      <dsp:nvSpPr>
        <dsp:cNvPr id="0" name=""/>
        <dsp:cNvSpPr/>
      </dsp:nvSpPr>
      <dsp:spPr>
        <a:xfrm>
          <a:off x="2360839" y="2276008"/>
          <a:ext cx="454054" cy="531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60839" y="2382239"/>
        <a:ext cx="317838" cy="318695"/>
      </dsp:txXfrm>
    </dsp:sp>
    <dsp:sp modelId="{9A29A023-3639-4581-92F0-F1E153F5AB80}">
      <dsp:nvSpPr>
        <dsp:cNvPr id="0" name=""/>
        <dsp:cNvSpPr/>
      </dsp:nvSpPr>
      <dsp:spPr>
        <a:xfrm>
          <a:off x="3003368" y="1460456"/>
          <a:ext cx="2141764" cy="2162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(Optional)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 Hearing Scheduled &amp; Held with Veterans Law Judge</a:t>
          </a:r>
        </a:p>
      </dsp:txBody>
      <dsp:txXfrm>
        <a:off x="3066098" y="1523186"/>
        <a:ext cx="2016304" cy="2036801"/>
      </dsp:txXfrm>
    </dsp:sp>
    <dsp:sp modelId="{37EEB0B2-E5A1-472E-B415-6907863C5E99}">
      <dsp:nvSpPr>
        <dsp:cNvPr id="0" name=""/>
        <dsp:cNvSpPr/>
      </dsp:nvSpPr>
      <dsp:spPr>
        <a:xfrm rot="21579844">
          <a:off x="5349106" y="2267266"/>
          <a:ext cx="432439" cy="531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49107" y="2373877"/>
        <a:ext cx="302707" cy="318695"/>
      </dsp:txXfrm>
    </dsp:sp>
    <dsp:sp modelId="{440D68D4-5B16-4C01-91D3-39275121B540}">
      <dsp:nvSpPr>
        <dsp:cNvPr id="0" name=""/>
        <dsp:cNvSpPr/>
      </dsp:nvSpPr>
      <dsp:spPr>
        <a:xfrm>
          <a:off x="5961042" y="1443115"/>
          <a:ext cx="2141764" cy="2162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Veterans Law Judge Reviews Appeal</a:t>
          </a:r>
        </a:p>
      </dsp:txBody>
      <dsp:txXfrm>
        <a:off x="6023772" y="1505845"/>
        <a:ext cx="2016304" cy="2036801"/>
      </dsp:txXfrm>
    </dsp:sp>
    <dsp:sp modelId="{2D402F7A-DD05-4102-9CDC-B6FC124943D0}">
      <dsp:nvSpPr>
        <dsp:cNvPr id="0" name=""/>
        <dsp:cNvSpPr/>
      </dsp:nvSpPr>
      <dsp:spPr>
        <a:xfrm rot="19615">
          <a:off x="8327177" y="2267414"/>
          <a:ext cx="475683" cy="531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327178" y="2373238"/>
        <a:ext cx="332978" cy="318695"/>
      </dsp:txXfrm>
    </dsp:sp>
    <dsp:sp modelId="{076A1AC2-CBBC-4BCA-9DD4-0386E7C17CC0}">
      <dsp:nvSpPr>
        <dsp:cNvPr id="0" name=""/>
        <dsp:cNvSpPr/>
      </dsp:nvSpPr>
      <dsp:spPr>
        <a:xfrm>
          <a:off x="9000308" y="1460456"/>
          <a:ext cx="2141764" cy="21622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Board Issues Decision: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Grant,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Denial,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Remand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Dismissal</a:t>
          </a:r>
        </a:p>
      </dsp:txBody>
      <dsp:txXfrm>
        <a:off x="9063038" y="1523186"/>
        <a:ext cx="2016304" cy="2036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A682B-60B7-244F-AF8C-16AA5F067F6C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85591-F2ED-7B4B-AAEB-54F8DF991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29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177D-0B34-354A-A985-A7708375935C}" type="datetimeFigureOut">
              <a:rPr lang="en-US" smtClean="0"/>
              <a:t>09/01/2022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3E557-29CA-2942-B5B0-BBAE067F5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61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4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40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36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1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5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3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4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5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5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22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98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3E557-29CA-2942-B5B0-BBAE067F5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ith Preselect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510454-734A-9144-8FE7-F44AFE841B28}"/>
              </a:ext>
            </a:extLst>
          </p:cNvPr>
          <p:cNvSpPr/>
          <p:nvPr userDrawn="1"/>
        </p:nvSpPr>
        <p:spPr>
          <a:xfrm>
            <a:off x="304800" y="265176"/>
            <a:ext cx="11582400" cy="6364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44400C-694E-6A48-A7A0-4E8A9B883BD6}"/>
              </a:ext>
            </a:extLst>
          </p:cNvPr>
          <p:cNvSpPr/>
          <p:nvPr userDrawn="1"/>
        </p:nvSpPr>
        <p:spPr>
          <a:xfrm>
            <a:off x="0" y="1232941"/>
            <a:ext cx="4726899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D94AB-6BF0-4D49-8303-7D66DE57A197}"/>
              </a:ext>
            </a:extLst>
          </p:cNvPr>
          <p:cNvSpPr txBox="1"/>
          <p:nvPr userDrawn="1"/>
        </p:nvSpPr>
        <p:spPr>
          <a:xfrm>
            <a:off x="5717070" y="852505"/>
            <a:ext cx="553589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fld id="{51118A9C-9ABD-A84C-846F-CC0713849565}" type="datetime4">
              <a:rPr lang="en-US" sz="1000" b="0" smtClean="0">
                <a:solidFill>
                  <a:schemeClr val="bg1"/>
                </a:solidFill>
              </a:rPr>
              <a:pPr algn="r"/>
              <a:t>September 1, 2022</a:t>
            </a:fld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8D06877-E96A-C446-9E3A-3A13B024A7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65" y="3826720"/>
            <a:ext cx="5653989" cy="880191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Albert XXXX, Veterans Experience Office</a:t>
            </a:r>
          </a:p>
          <a:p>
            <a:pPr lvl="0"/>
            <a:r>
              <a:rPr lang="en-US" dirty="0"/>
              <a:t>Marissa Caylor, Veterans Law Judge, JD, LLM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D2CBED1-ECA4-7E4F-8E48-47A526A42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5" y="5604273"/>
            <a:ext cx="2857500" cy="63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8D2926-A8FD-F2BD-BACD-5E35EAD276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1000" y="5545860"/>
            <a:ext cx="2611967" cy="761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41D38B-4DFB-AA17-A138-06691CDF7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466" y="1828964"/>
            <a:ext cx="5653989" cy="183298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My Data Says What? </a:t>
            </a:r>
            <a:br>
              <a:rPr lang="en-US" dirty="0"/>
            </a:br>
            <a:r>
              <a:rPr lang="en-US" dirty="0"/>
              <a:t>Board of Veterans’ Appeals</a:t>
            </a:r>
          </a:p>
        </p:txBody>
      </p:sp>
      <p:pic>
        <p:nvPicPr>
          <p:cNvPr id="4" name="Picture 3" descr="A gavel and a flag&#10;&#10;Description automatically generated with medium confidence">
            <a:extLst>
              <a:ext uri="{FF2B5EF4-FFF2-40B4-BE49-F238E27FC236}">
                <a16:creationId xmlns:a16="http://schemas.microsoft.com/office/drawing/2014/main" id="{01682A27-8768-BABE-805B-9564D5774148}"/>
              </a:ext>
            </a:extLst>
          </p:cNvPr>
          <p:cNvPicPr>
            <a:picLocks/>
          </p:cNvPicPr>
          <p:nvPr userDrawn="1"/>
        </p:nvPicPr>
        <p:blipFill rotWithShape="1">
          <a:blip r:embed="rId4"/>
          <a:srcRect l="1008" t="500" r="27531" b="1225"/>
          <a:stretch/>
        </p:blipFill>
        <p:spPr>
          <a:xfrm>
            <a:off x="7015841" y="3338209"/>
            <a:ext cx="2006756" cy="18329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27BEF8-FE1D-4C0C-C3A2-B0F6AFFF83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7314" t="3034" r="25261" b="3034"/>
          <a:stretch/>
        </p:blipFill>
        <p:spPr>
          <a:xfrm>
            <a:off x="9166583" y="3347734"/>
            <a:ext cx="2006756" cy="18329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438F4F1-D827-BE55-A67D-9DE6CD0C0C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4900" r="24900"/>
          <a:stretch/>
        </p:blipFill>
        <p:spPr>
          <a:xfrm>
            <a:off x="7015842" y="1357009"/>
            <a:ext cx="2006756" cy="1832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2C796B-4957-B5FB-2B8B-EEE63089AF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9524" t="3034" r="24826" b="3034"/>
          <a:stretch/>
        </p:blipFill>
        <p:spPr>
          <a:xfrm>
            <a:off x="9174998" y="1357009"/>
            <a:ext cx="2006756" cy="183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916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E5E727-B59D-944E-8079-5EA4A63F5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7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87CB9F-1FBC-5B4B-8C1E-BC250F792A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5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57846"/>
            <a:ext cx="6815667" cy="510071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57847"/>
            <a:ext cx="4011084" cy="510071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33423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3FD921-9763-6546-9789-CEC6A46C63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6650"/>
            <a:ext cx="7315200" cy="38192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102498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0891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51EF3CB-3B26-1747-A0CC-69379BE87D00}"/>
              </a:ext>
            </a:extLst>
          </p:cNvPr>
          <p:cNvSpPr txBox="1">
            <a:spLocks/>
          </p:cNvSpPr>
          <p:nvPr userDrawn="1"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z="1000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607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6954C1-40E7-ED47-80B6-7DF5E34F1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573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874" y="1199287"/>
            <a:ext cx="6726539" cy="4864234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8795" y="1199289"/>
            <a:ext cx="4011084" cy="4864233"/>
          </a:xfrm>
          <a:solidFill>
            <a:srgbClr val="FFFFFF"/>
          </a:solidFill>
          <a:ln>
            <a:solidFill>
              <a:srgbClr val="BFBFBF"/>
            </a:solidFill>
          </a:ln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8795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A2AE48-3F98-7541-9391-83F1B4FDA5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15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199214"/>
            <a:ext cx="7315200" cy="40023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266844"/>
            <a:ext cx="7315200" cy="613568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8323" y="133423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CEE060-238D-CC42-AA97-6D32E3E72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6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Pick Your Own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19B645A-4192-CB47-8D51-5D3E18118A69}"/>
              </a:ext>
            </a:extLst>
          </p:cNvPr>
          <p:cNvSpPr/>
          <p:nvPr userDrawn="1"/>
        </p:nvSpPr>
        <p:spPr>
          <a:xfrm>
            <a:off x="304800" y="265176"/>
            <a:ext cx="11582400" cy="6364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D94AB-6BF0-4D49-8303-7D66DE57A197}"/>
              </a:ext>
            </a:extLst>
          </p:cNvPr>
          <p:cNvSpPr txBox="1"/>
          <p:nvPr userDrawn="1"/>
        </p:nvSpPr>
        <p:spPr>
          <a:xfrm>
            <a:off x="5717070" y="852505"/>
            <a:ext cx="5535897" cy="24622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fld id="{51118A9C-9ABD-A84C-846F-CC0713849565}" type="datetime4">
              <a:rPr lang="en-US" sz="1000" b="0" smtClean="0">
                <a:solidFill>
                  <a:schemeClr val="bg1"/>
                </a:solidFill>
              </a:rPr>
              <a:pPr algn="r"/>
              <a:t>September 1, 2022</a:t>
            </a:fld>
            <a:endParaRPr lang="en-US" sz="1000" b="0" dirty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3D896-99EA-104F-B598-03C0EEEA51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5018" y="1407173"/>
            <a:ext cx="2611967" cy="11953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6580DA8-153D-4C4E-A529-A0E79CB05E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85018" y="2748293"/>
            <a:ext cx="2611967" cy="11953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4776313-2D97-4A46-A5E5-42FDB08520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1471" y="4089413"/>
            <a:ext cx="2611967" cy="11953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8AA84B-A1B6-5248-9AE8-A6286CF1919E}"/>
              </a:ext>
            </a:extLst>
          </p:cNvPr>
          <p:cNvSpPr/>
          <p:nvPr userDrawn="1"/>
        </p:nvSpPr>
        <p:spPr>
          <a:xfrm>
            <a:off x="0" y="1232941"/>
            <a:ext cx="4726899" cy="30777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7ECCB57F-B9E4-DDE9-9990-79D5D34AC24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5465" y="3508063"/>
            <a:ext cx="6927540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0E83FE-4AE9-35F0-3549-BED1A7DA48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65" y="5604273"/>
            <a:ext cx="2857500" cy="635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2651EAA-978C-3551-5928-122F852F7C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471" y="5540861"/>
            <a:ext cx="2611967" cy="761824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14E88A4F-D43F-AEBF-DD27-40328B51C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66" y="2353341"/>
            <a:ext cx="6927540" cy="98486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2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448E6D-4898-7741-9863-F1C8A5BA9027}"/>
              </a:ext>
            </a:extLst>
          </p:cNvPr>
          <p:cNvSpPr/>
          <p:nvPr userDrawn="1"/>
        </p:nvSpPr>
        <p:spPr>
          <a:xfrm>
            <a:off x="0" y="0"/>
            <a:ext cx="12192000" cy="58908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D27F7D8-144E-2B40-BF48-FAB2134779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60" y="6137198"/>
            <a:ext cx="2590800" cy="571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9D613-D76A-7D40-8460-4CAE6263F144}"/>
              </a:ext>
            </a:extLst>
          </p:cNvPr>
          <p:cNvSpPr txBox="1"/>
          <p:nvPr userDrawn="1"/>
        </p:nvSpPr>
        <p:spPr>
          <a:xfrm>
            <a:off x="755669" y="4620951"/>
            <a:ext cx="553589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1118A9C-9ABD-A84C-846F-CC0713849565}" type="datetime4">
              <a:rPr lang="en-US" sz="1400" b="1" smtClean="0">
                <a:solidFill>
                  <a:schemeClr val="bg1"/>
                </a:solidFill>
              </a:rPr>
              <a:t>September 1, 2022</a:t>
            </a:fld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44DFDF4-465A-A143-9D9B-04AB8BF3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69" y="3918575"/>
            <a:ext cx="8391583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D8274-25F7-2B4C-9DA1-BF4FAF6ABBF6}"/>
              </a:ext>
            </a:extLst>
          </p:cNvPr>
          <p:cNvCxnSpPr/>
          <p:nvPr userDrawn="1"/>
        </p:nvCxnSpPr>
        <p:spPr>
          <a:xfrm>
            <a:off x="728576" y="3726687"/>
            <a:ext cx="10026145" cy="0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F522-782B-414F-9804-2336838F24F8}"/>
              </a:ext>
            </a:extLst>
          </p:cNvPr>
          <p:cNvSpPr/>
          <p:nvPr userDrawn="1"/>
        </p:nvSpPr>
        <p:spPr>
          <a:xfrm>
            <a:off x="3334" y="5890826"/>
            <a:ext cx="4080005" cy="64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9D200-C85C-2046-A980-119BFA98D77F}"/>
              </a:ext>
            </a:extLst>
          </p:cNvPr>
          <p:cNvSpPr/>
          <p:nvPr userDrawn="1"/>
        </p:nvSpPr>
        <p:spPr>
          <a:xfrm>
            <a:off x="4083341" y="5890826"/>
            <a:ext cx="4063935" cy="64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C2771-8878-724A-A692-39B9696628BF}"/>
              </a:ext>
            </a:extLst>
          </p:cNvPr>
          <p:cNvSpPr/>
          <p:nvPr userDrawn="1"/>
        </p:nvSpPr>
        <p:spPr>
          <a:xfrm>
            <a:off x="8147277" y="5890826"/>
            <a:ext cx="404806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869E29E-F252-DEA1-7694-7E8124EA1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76" y="2559455"/>
            <a:ext cx="10026144" cy="984868"/>
          </a:xfrm>
          <a:prstGeom prst="rect">
            <a:avLst/>
          </a:prstGeom>
        </p:spPr>
        <p:txBody>
          <a:bodyPr lIns="0" anchor="b"/>
          <a:lstStyle>
            <a:lvl1pPr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51FA7355-30B9-1CEF-51DD-C3DB524E0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86" y="6073190"/>
            <a:ext cx="2276354" cy="6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22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209D613-D76A-7D40-8460-4CAE6263F144}"/>
              </a:ext>
            </a:extLst>
          </p:cNvPr>
          <p:cNvSpPr txBox="1"/>
          <p:nvPr userDrawn="1"/>
        </p:nvSpPr>
        <p:spPr>
          <a:xfrm>
            <a:off x="755669" y="4620951"/>
            <a:ext cx="5535897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fld id="{51118A9C-9ABD-A84C-846F-CC0713849565}" type="datetime4">
              <a:rPr lang="en-US" sz="1400" b="1" smtClean="0">
                <a:solidFill>
                  <a:schemeClr val="accent5"/>
                </a:solidFill>
              </a:rPr>
              <a:t>September 1, 2022</a:t>
            </a:fld>
            <a:endParaRPr lang="en-US" sz="1400" b="1" dirty="0">
              <a:solidFill>
                <a:schemeClr val="accent5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56D496D-3EAE-0643-966A-D24A621E94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669" y="2583064"/>
            <a:ext cx="8391583" cy="1016040"/>
          </a:xfrm>
        </p:spPr>
        <p:txBody>
          <a:bodyPr lIns="0" anchor="b" anchorCtr="0"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44DFDF4-465A-A143-9D9B-04AB8BF3F0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69" y="3918575"/>
            <a:ext cx="8391583" cy="508605"/>
          </a:xfrm>
        </p:spPr>
        <p:txBody>
          <a:bodyPr lIns="0">
            <a:noAutofit/>
          </a:bodyPr>
          <a:lstStyle>
            <a:lvl1pPr marL="0" indent="0">
              <a:buNone/>
              <a:defRPr sz="2000" i="1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BD8274-25F7-2B4C-9DA1-BF4FAF6ABBF6}"/>
              </a:ext>
            </a:extLst>
          </p:cNvPr>
          <p:cNvCxnSpPr/>
          <p:nvPr userDrawn="1"/>
        </p:nvCxnSpPr>
        <p:spPr>
          <a:xfrm>
            <a:off x="728576" y="3726687"/>
            <a:ext cx="10026145" cy="0"/>
          </a:xfrm>
          <a:prstGeom prst="line">
            <a:avLst/>
          </a:prstGeom>
          <a:ln w="317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5F522-782B-414F-9804-2336838F24F8}"/>
              </a:ext>
            </a:extLst>
          </p:cNvPr>
          <p:cNvSpPr/>
          <p:nvPr userDrawn="1"/>
        </p:nvSpPr>
        <p:spPr>
          <a:xfrm>
            <a:off x="3334" y="5890826"/>
            <a:ext cx="4080005" cy="6400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A9D200-C85C-2046-A980-119BFA98D77F}"/>
              </a:ext>
            </a:extLst>
          </p:cNvPr>
          <p:cNvSpPr/>
          <p:nvPr userDrawn="1"/>
        </p:nvSpPr>
        <p:spPr>
          <a:xfrm>
            <a:off x="4083341" y="5890826"/>
            <a:ext cx="4063935" cy="64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0C2771-8878-724A-A692-39B9696628BF}"/>
              </a:ext>
            </a:extLst>
          </p:cNvPr>
          <p:cNvSpPr/>
          <p:nvPr userDrawn="1"/>
        </p:nvSpPr>
        <p:spPr>
          <a:xfrm>
            <a:off x="8147277" y="5890826"/>
            <a:ext cx="4048060" cy="640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11B66FC1-B565-E844-B6D7-7DEA8824F1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60" y="6137198"/>
            <a:ext cx="2590800" cy="571500"/>
          </a:xfrm>
          <a:prstGeom prst="rect">
            <a:avLst/>
          </a:prstGeom>
        </p:spPr>
      </p:pic>
      <p:pic>
        <p:nvPicPr>
          <p:cNvPr id="13" name="Picture 12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AC72E77C-A0B3-6FC5-43C2-20C247B6CE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986" y="6073190"/>
            <a:ext cx="2276354" cy="6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8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6790" y="4406901"/>
            <a:ext cx="10946889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6790" y="2906713"/>
            <a:ext cx="109468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54DB7-DDD7-7A48-A2B7-234B7AAE7DE2}"/>
              </a:ext>
            </a:extLst>
          </p:cNvPr>
          <p:cNvSpPr/>
          <p:nvPr userDrawn="1"/>
        </p:nvSpPr>
        <p:spPr>
          <a:xfrm>
            <a:off x="8683413" y="6268720"/>
            <a:ext cx="2777067" cy="386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22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10972800" cy="5082332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7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B129CD-9FC2-A14D-82B1-607BD3F6790C}"/>
              </a:ext>
            </a:extLst>
          </p:cNvPr>
          <p:cNvSpPr/>
          <p:nvPr userDrawn="1"/>
        </p:nvSpPr>
        <p:spPr>
          <a:xfrm>
            <a:off x="-12192" y="0"/>
            <a:ext cx="12204192" cy="640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2B69D9-6485-E143-9C53-16A5AC2EDCC4}"/>
              </a:ext>
            </a:extLst>
          </p:cNvPr>
          <p:cNvSpPr/>
          <p:nvPr userDrawn="1"/>
        </p:nvSpPr>
        <p:spPr>
          <a:xfrm>
            <a:off x="-12192" y="0"/>
            <a:ext cx="12204192" cy="68580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59826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6708"/>
            <a:ext cx="5486400" cy="4755180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4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D6EE6C-D70D-3F49-ADF9-28B57FAF3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868FDF-E83A-824D-8ABE-9455927344B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13501" y="1189039"/>
            <a:ext cx="4986020" cy="2274451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881CEC5D-B8B5-6640-80A3-D8A25DEAA5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534" y="3630806"/>
            <a:ext cx="4986020" cy="2331082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760A61-4E74-2E4A-B0E1-A068CFD7C2B7}"/>
              </a:ext>
            </a:extLst>
          </p:cNvPr>
          <p:cNvSpPr/>
          <p:nvPr userDrawn="1"/>
        </p:nvSpPr>
        <p:spPr>
          <a:xfrm>
            <a:off x="9443545" y="6471745"/>
            <a:ext cx="1792342" cy="134007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EA1626-59F4-8748-A574-C2C18E72A9E4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</p:spTree>
    <p:extLst>
      <p:ext uri="{BB962C8B-B14F-4D97-AF65-F5344CB8AC3E}">
        <p14:creationId xmlns:p14="http://schemas.microsoft.com/office/powerpoint/2010/main" val="8772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48765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1706" y="1248765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0DF51-7249-A778-CF6F-061CDCEB704E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09600" y="2989082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A50746F-7C79-40F0-87BD-C52485687F0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2989082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52D51A-291E-0A5A-B59A-F944C78578F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9600" y="4729399"/>
            <a:ext cx="1682187" cy="152915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 marL="684213" indent="-225425"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 marL="919163" indent="-234950"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0AF174F-287E-8B97-9DB2-E754928F92A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4729398"/>
            <a:ext cx="9070694" cy="152915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3000" b="1">
                <a:solidFill>
                  <a:srgbClr val="003F72"/>
                </a:solidFill>
              </a:defRPr>
            </a:lvl1pPr>
            <a:lvl2pP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144588" indent="-225425"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15BC2CF-BBEE-BB4E-BE75-E250C6DC9F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29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5928"/>
            <a:ext cx="10972800" cy="810665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9614" y="1189204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614" y="1828966"/>
            <a:ext cx="5386917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381" y="1189204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381" y="1828966"/>
            <a:ext cx="5389033" cy="443975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1478252-F837-8F40-94A1-A1FBD943B3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33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777AD75-3CC9-5E4C-AAE7-C8B056F501F9}"/>
              </a:ext>
            </a:extLst>
          </p:cNvPr>
          <p:cNvSpPr/>
          <p:nvPr userDrawn="1"/>
        </p:nvSpPr>
        <p:spPr>
          <a:xfrm>
            <a:off x="-8631" y="0"/>
            <a:ext cx="12192000" cy="10418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itle Placeholder 1"/>
          <p:cNvSpPr txBox="1">
            <a:spLocks/>
          </p:cNvSpPr>
          <p:nvPr userDrawn="1"/>
        </p:nvSpPr>
        <p:spPr>
          <a:xfrm>
            <a:off x="609600" y="180149"/>
            <a:ext cx="10972800" cy="810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</a:schemeClr>
                </a:solidFill>
                <a:latin typeface="Georgia"/>
                <a:ea typeface="+mj-ea"/>
                <a:cs typeface="Georgia"/>
              </a:defRPr>
            </a:lvl1pPr>
          </a:lstStyle>
          <a:p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068" y="1213514"/>
            <a:ext cx="10961347" cy="5068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49A0533-1C09-5C44-A98B-5B58112BCEF1}"/>
              </a:ext>
            </a:extLst>
          </p:cNvPr>
          <p:cNvGrpSpPr/>
          <p:nvPr userDrawn="1"/>
        </p:nvGrpSpPr>
        <p:grpSpPr>
          <a:xfrm>
            <a:off x="-8531" y="1011795"/>
            <a:ext cx="12198660" cy="64008"/>
            <a:chOff x="-4995" y="5896713"/>
            <a:chExt cx="9148995" cy="64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00CA6F-A2B6-C24E-8A8F-79A1EC72DEC0}"/>
                </a:ext>
              </a:extLst>
            </p:cNvPr>
            <p:cNvSpPr/>
            <p:nvPr userDrawn="1"/>
          </p:nvSpPr>
          <p:spPr>
            <a:xfrm>
              <a:off x="-4995" y="5896713"/>
              <a:ext cx="3047951" cy="6400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79272F-E79E-4443-8893-0783BEA20AE8}"/>
                </a:ext>
              </a:extLst>
            </p:cNvPr>
            <p:cNvSpPr/>
            <p:nvPr userDrawn="1"/>
          </p:nvSpPr>
          <p:spPr>
            <a:xfrm>
              <a:off x="3042956" y="5896713"/>
              <a:ext cx="3047951" cy="64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B5FA60-D767-464D-A01D-B36B21AC7050}"/>
                </a:ext>
              </a:extLst>
            </p:cNvPr>
            <p:cNvSpPr/>
            <p:nvPr userDrawn="1"/>
          </p:nvSpPr>
          <p:spPr>
            <a:xfrm>
              <a:off x="6090907" y="5896713"/>
              <a:ext cx="3053093" cy="640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35E763C-F584-9144-9829-6EA58B399C03}"/>
              </a:ext>
            </a:extLst>
          </p:cNvPr>
          <p:cNvSpPr txBox="1"/>
          <p:nvPr userDrawn="1"/>
        </p:nvSpPr>
        <p:spPr>
          <a:xfrm>
            <a:off x="5042045" y="6421472"/>
            <a:ext cx="62558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/>
                </a:solidFill>
              </a:rPr>
              <a:t>CX SYMPOSIUM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F6EDFB-8BEC-764E-92A0-C1F68E809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j-lt"/>
                <a:cs typeface="Georgia"/>
              </a:defRPr>
            </a:lvl1pPr>
          </a:lstStyle>
          <a:p>
            <a:fld id="{9B27D237-6C0D-5549-BE11-2040A22CBC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0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2" r:id="rId2"/>
    <p:sldLayoutId id="2147483682" r:id="rId3"/>
    <p:sldLayoutId id="2147483683" r:id="rId4"/>
    <p:sldLayoutId id="2147483674" r:id="rId5"/>
    <p:sldLayoutId id="2147483673" r:id="rId6"/>
    <p:sldLayoutId id="2147483685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56" r:id="rId15"/>
    <p:sldLayoutId id="214748365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Georgia"/>
          <a:ea typeface="+mj-ea"/>
          <a:cs typeface="Georgia"/>
        </a:defRPr>
      </a:lvl1pPr>
    </p:titleStyle>
    <p:bodyStyle>
      <a:lvl1pPr marL="225425" indent="-225425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1pPr>
      <a:lvl2pPr marL="458788" indent="-233363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2pPr>
      <a:lvl3pPr marL="684213" indent="-225425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3pPr>
      <a:lvl4pPr marL="919163" indent="-2349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4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6.xml"/><Relationship Id="rId4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chart" Target="../charts/chart1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5394844-A85A-4DAC-A29D-6974B8C3AD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5465" y="3891241"/>
            <a:ext cx="5653990" cy="950725"/>
          </a:xfrm>
        </p:spPr>
        <p:txBody>
          <a:bodyPr/>
          <a:lstStyle/>
          <a:p>
            <a:r>
              <a:rPr lang="en-US" dirty="0"/>
              <a:t>Marissa Caylor, Veterans Law Judge, Board of Veterans’ Appeals</a:t>
            </a:r>
          </a:p>
          <a:p>
            <a:r>
              <a:rPr lang="en-US" dirty="0"/>
              <a:t>Evan Albert, Director of Management and Data Analytics, Veterans Experience Office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76C3EB-9CF1-4683-BA1E-91EE6C67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1828800"/>
            <a:ext cx="5654675" cy="1833563"/>
          </a:xfrm>
        </p:spPr>
        <p:txBody>
          <a:bodyPr/>
          <a:lstStyle/>
          <a:p>
            <a:r>
              <a:rPr lang="en-US" dirty="0"/>
              <a:t>My Data Says What? </a:t>
            </a:r>
            <a:br>
              <a:rPr lang="en-US" dirty="0"/>
            </a:br>
            <a:r>
              <a:rPr lang="en-US" dirty="0"/>
              <a:t>Board of Veterans’ Appeals</a:t>
            </a:r>
          </a:p>
        </p:txBody>
      </p:sp>
    </p:spTree>
    <p:extLst>
      <p:ext uri="{BB962C8B-B14F-4D97-AF65-F5344CB8AC3E}">
        <p14:creationId xmlns:p14="http://schemas.microsoft.com/office/powerpoint/2010/main" val="410154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CX Touchpoints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198BD95-9B70-426A-BD6B-BCD2B9112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67781"/>
              </p:ext>
            </p:extLst>
          </p:nvPr>
        </p:nvGraphicFramePr>
        <p:xfrm>
          <a:off x="609599" y="508916"/>
          <a:ext cx="11146971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F4755749-4DC9-4B31-938F-4DC87D0DAB50}"/>
              </a:ext>
            </a:extLst>
          </p:cNvPr>
          <p:cNvSpPr/>
          <p:nvPr/>
        </p:nvSpPr>
        <p:spPr>
          <a:xfrm>
            <a:off x="2413000" y="1651916"/>
            <a:ext cx="228600" cy="2667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8117878-78AC-4C8A-A1E8-33BC4B61034F}"/>
              </a:ext>
            </a:extLst>
          </p:cNvPr>
          <p:cNvSpPr/>
          <p:nvPr/>
        </p:nvSpPr>
        <p:spPr>
          <a:xfrm>
            <a:off x="5435600" y="1651916"/>
            <a:ext cx="228600" cy="2667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80F07C-6544-448D-A3A2-90E5CC263600}"/>
              </a:ext>
            </a:extLst>
          </p:cNvPr>
          <p:cNvSpPr/>
          <p:nvPr/>
        </p:nvSpPr>
        <p:spPr>
          <a:xfrm>
            <a:off x="11448114" y="1651916"/>
            <a:ext cx="228600" cy="2667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76B022-5B8E-4DFC-9327-C1BB13A902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3263" y="4223493"/>
            <a:ext cx="7385473" cy="25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557B-0094-46EF-89C8-CE0165FD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CX </a:t>
            </a:r>
            <a:r>
              <a:rPr lang="en-US" err="1"/>
              <a:t>TouchPoints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79D39-68D8-4014-A127-B75CF10B0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7C32B2-0C9F-4D03-92A2-1CEA974A7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6249767"/>
              </p:ext>
            </p:extLst>
          </p:nvPr>
        </p:nvGraphicFramePr>
        <p:xfrm>
          <a:off x="1524000" y="169545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6295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CF63D-4AC6-3FF5-BBCD-5172115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CX </a:t>
            </a:r>
            <a:r>
              <a:rPr lang="en-US" dirty="0" err="1"/>
              <a:t>TouchPoints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E3EE-440D-C68C-237B-1D3D3EDF1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6" name="Content Placeholder 15" descr="Online meeting outline">
            <a:extLst>
              <a:ext uri="{FF2B5EF4-FFF2-40B4-BE49-F238E27FC236}">
                <a16:creationId xmlns:a16="http://schemas.microsoft.com/office/drawing/2014/main" id="{A30F565A-A197-09AD-80A1-BEB1142A9BBD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6625" y="1237733"/>
            <a:ext cx="1028700" cy="10287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30D5E3-1495-EF73-45FA-6002B673F4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987521"/>
            <a:ext cx="9070694" cy="1529159"/>
          </a:xfrm>
        </p:spPr>
        <p:txBody>
          <a:bodyPr/>
          <a:lstStyle/>
          <a:p>
            <a:r>
              <a:rPr lang="en-US" dirty="0"/>
              <a:t>Hearings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Notification, support from Hearing Coordinator, experience with Veterans Law Judge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1E5898-ADE1-40D0-9B81-A18A36C8DAA3}"/>
              </a:ext>
            </a:extLst>
          </p:cNvPr>
          <p:cNvSpPr txBox="1"/>
          <p:nvPr/>
        </p:nvSpPr>
        <p:spPr>
          <a:xfrm>
            <a:off x="380214" y="2334306"/>
            <a:ext cx="57771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CX Challenges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CX data that Veterans did not feel prepared for their hearing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Veterans who live hours from a VBA 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Pandemic closure of VBA Regional Offices and travel restrictions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Mail delay impact on hearing notification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756F8-1147-4519-A525-F4C244C80011}"/>
              </a:ext>
            </a:extLst>
          </p:cNvPr>
          <p:cNvSpPr txBox="1"/>
          <p:nvPr/>
        </p:nvSpPr>
        <p:spPr>
          <a:xfrm>
            <a:off x="6157334" y="2325074"/>
            <a:ext cx="565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CX Responses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Updated external website to feature video and fact sheets on Board hearings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Expansion of Virtual Hearing Pilot Program for use in all Board hearings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Notice to all appellants with pending in-person hearing requests of the option to have a virtual hearing instead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Hearing Coordinators increased frequency of and methods of touchpoints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0C9E181-05AE-48CE-8144-5C55FEFE37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2770668"/>
              </p:ext>
            </p:extLst>
          </p:nvPr>
        </p:nvGraphicFramePr>
        <p:xfrm>
          <a:off x="303466" y="4532243"/>
          <a:ext cx="10430795" cy="2325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4084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E253-18DB-824B-B1D5-6203D03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Between Hearings &amp; Trust Scores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3725-8329-1140-B9DB-9B0B3A731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 score increases with number of hearings held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4963-6A84-1641-B3F0-4F2D6655D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="1" dirty="0"/>
          </a:p>
          <a:p>
            <a:r>
              <a:rPr lang="en-US" u="sng" dirty="0"/>
              <a:t>Appellants Consistently Agree/Strongly Agree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Veterans Law Judge who held the hearing listened to 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The Veterans Law Judge explained things to me in a way that was easy to understand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 understood what I needed to do to prepare for my hearing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0464A-944F-D841-ACF8-DD4DFBC6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Free-Text Comments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1E6FA-8780-AE4C-B5A1-24193AEB36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“The Veterans Law Judge was very professional and thorough. I was very impressed with the way my case was handled. My representative was also top notch.” – 71-yr-old male respondent</a:t>
            </a:r>
          </a:p>
          <a:p>
            <a:endParaRPr lang="en-US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“[The Hearing Coordinator] was very helpful and I had no idea that she would be there to help me. She was a ray of sunshine on this dark and lonely path to my appeal hearing. I truly appreciate her and the time she spent with me.” – 57-yr-old male respondent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60C615-32E4-5B4E-A62D-5EE53E16C460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ECA8EA0-E8C8-40D0-8B62-0CE742041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934889"/>
              </p:ext>
            </p:extLst>
          </p:nvPr>
        </p:nvGraphicFramePr>
        <p:xfrm>
          <a:off x="-697584" y="4066922"/>
          <a:ext cx="10972800" cy="266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61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E253-18DB-824B-B1D5-6203D03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Hearings &amp; Service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3725-8329-1140-B9DB-9B0B3A731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Turning around a negative experience with Connection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4963-6A84-1641-B3F0-4F2D6655D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1965" y="2093670"/>
            <a:ext cx="5386917" cy="4439754"/>
          </a:xfrm>
        </p:spPr>
        <p:txBody>
          <a:bodyPr/>
          <a:lstStyle/>
          <a:p>
            <a:pPr marL="0" indent="0">
              <a:buNone/>
            </a:pPr>
            <a:r>
              <a:rPr lang="en-US" sz="2000" u="sng" dirty="0"/>
              <a:t>Perceived negative experiences with VA</a:t>
            </a:r>
          </a:p>
          <a:p>
            <a:pPr lvl="1"/>
            <a:r>
              <a:rPr lang="en-US" sz="2000" dirty="0"/>
              <a:t>Compensation &amp; Pension examiner</a:t>
            </a:r>
          </a:p>
          <a:p>
            <a:pPr lvl="1"/>
            <a:r>
              <a:rPr lang="en-US" sz="2000" dirty="0"/>
              <a:t>VAMC care or VA provider care</a:t>
            </a:r>
          </a:p>
          <a:p>
            <a:pPr lvl="1"/>
            <a:r>
              <a:rPr lang="en-US" sz="2000" dirty="0"/>
              <a:t>Apportionment or overpayment issues</a:t>
            </a:r>
          </a:p>
          <a:p>
            <a:pPr lvl="1"/>
            <a:r>
              <a:rPr lang="en-US" sz="2000" dirty="0"/>
              <a:t>Representation </a:t>
            </a:r>
          </a:p>
          <a:p>
            <a:pPr lvl="1"/>
            <a:r>
              <a:rPr lang="en-US" sz="2000" dirty="0"/>
              <a:t>Historic experiences with VA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Appellants Consistently Agree/Strongly Agree</a:t>
            </a:r>
          </a:p>
          <a:p>
            <a:r>
              <a:rPr lang="en-US" sz="2000" dirty="0"/>
              <a:t>The Veterans Law Judge who held the hearing listened to me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0464A-944F-D841-ACF8-DD4DFBC6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1E6FA-8780-AE4C-B5A1-24193AEB36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z="2000" dirty="0"/>
          </a:p>
          <a:p>
            <a:r>
              <a:rPr lang="en-US" sz="2000" dirty="0"/>
              <a:t>“The hearing made me feel like my concerns were actually being addressed. They are real and should have been addressed years ago.” – 71-yr-old respondent</a:t>
            </a:r>
          </a:p>
          <a:p>
            <a:endParaRPr lang="en-US" sz="2000" dirty="0"/>
          </a:p>
          <a:p>
            <a:r>
              <a:rPr lang="en-US" sz="2000" dirty="0"/>
              <a:t>The “hearing is where I finally was able to say something where my voice was heard.” – 63-yr-old male respondent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60C615-32E4-5B4E-A62D-5EE53E16C460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01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CF63D-4AC6-3FF5-BBCD-5172115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CX </a:t>
            </a:r>
            <a:r>
              <a:rPr lang="en-US" dirty="0" err="1"/>
              <a:t>TouchPoints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E3EE-440D-C68C-237B-1D3D3EDF1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8" name="Content Placeholder 17" descr="Gavel outline">
            <a:extLst>
              <a:ext uri="{FF2B5EF4-FFF2-40B4-BE49-F238E27FC236}">
                <a16:creationId xmlns:a16="http://schemas.microsoft.com/office/drawing/2014/main" id="{23B4DD71-D0FE-EDC6-7C4C-33B73E927729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2975" y="1430009"/>
            <a:ext cx="1016000" cy="1016000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271BD7-BCE0-5455-1349-D481BFE364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1173863"/>
            <a:ext cx="9070694" cy="1529159"/>
          </a:xfrm>
        </p:spPr>
        <p:txBody>
          <a:bodyPr/>
          <a:lstStyle/>
          <a:p>
            <a:r>
              <a:rPr lang="en-US" dirty="0"/>
              <a:t>Decisions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Include grant of benefits, denial of benefits, remand for additional development, or dismissal of appeal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09B0B-3B51-489A-A4AE-12C50CDC6961}"/>
              </a:ext>
            </a:extLst>
          </p:cNvPr>
          <p:cNvSpPr txBox="1"/>
          <p:nvPr/>
        </p:nvSpPr>
        <p:spPr>
          <a:xfrm>
            <a:off x="1450975" y="2542280"/>
            <a:ext cx="3704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Types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Grant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Denial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Remand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Dismissal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7632A8-43FF-4E1D-826E-F2E9461EC7D9}"/>
              </a:ext>
            </a:extLst>
          </p:cNvPr>
          <p:cNvSpPr txBox="1"/>
          <p:nvPr/>
        </p:nvSpPr>
        <p:spPr>
          <a:xfrm>
            <a:off x="4960190" y="2526236"/>
            <a:ext cx="55674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Disposition Impacts Satisfaction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Grant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Denial – Tend to be more dissatisfied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Remand – Tend to be more dissatisfied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Dismissal</a:t>
            </a:r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8D397F9-419C-42F0-B137-61D28DDCC4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00397"/>
              </p:ext>
            </p:extLst>
          </p:nvPr>
        </p:nvGraphicFramePr>
        <p:xfrm>
          <a:off x="725863" y="4253723"/>
          <a:ext cx="10523161" cy="250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7860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CF63D-4AC6-3FF5-BBCD-5172115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CX </a:t>
            </a:r>
            <a:r>
              <a:rPr lang="en-US" dirty="0" err="1"/>
              <a:t>TouchPoints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E3EE-440D-C68C-237B-1D3D3EDF1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8" name="Content Placeholder 17" descr="Gavel outline">
            <a:extLst>
              <a:ext uri="{FF2B5EF4-FFF2-40B4-BE49-F238E27FC236}">
                <a16:creationId xmlns:a16="http://schemas.microsoft.com/office/drawing/2014/main" id="{23B4DD71-D0FE-EDC6-7C4C-33B73E927729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42975" y="1559216"/>
            <a:ext cx="1016000" cy="1016000"/>
          </a:xfr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271BD7-BCE0-5455-1349-D481BFE364E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91720" y="1303070"/>
            <a:ext cx="9070694" cy="1529159"/>
          </a:xfrm>
        </p:spPr>
        <p:txBody>
          <a:bodyPr/>
          <a:lstStyle/>
          <a:p>
            <a:r>
              <a:rPr lang="en-US" dirty="0"/>
              <a:t>Decisions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Include grant of benefits, denial of benefits, remand for additional development, or dismissal of appeal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E09B0B-3B51-489A-A4AE-12C50CDC6961}"/>
              </a:ext>
            </a:extLst>
          </p:cNvPr>
          <p:cNvSpPr txBox="1"/>
          <p:nvPr/>
        </p:nvSpPr>
        <p:spPr>
          <a:xfrm>
            <a:off x="942975" y="2850394"/>
            <a:ext cx="47453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CX Challenges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Reports that Board decisions are difficult to understand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Legal authorities, including statutes and regulations, use confusing language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b="1" dirty="0"/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14E6E6-EB56-464F-9C3E-708C853BC033}"/>
              </a:ext>
            </a:extLst>
          </p:cNvPr>
          <p:cNvSpPr txBox="1"/>
          <p:nvPr/>
        </p:nvSpPr>
        <p:spPr>
          <a:xfrm>
            <a:off x="5688277" y="2796986"/>
            <a:ext cx="601579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CX Reponses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Cultural focus on writing for the Veteran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Interactive Decision Template (IDT)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Bottom Line Up Front (Order); Readability Score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Customer Service &amp; Organizational Support Performance Element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Training Focus 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Validating contentions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Respectful language regarding credibility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Use of plain language</a:t>
            </a:r>
          </a:p>
          <a:p>
            <a:endParaRPr lang="en-US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858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E253-18DB-824B-B1D5-6203D03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3725-8329-1140-B9DB-9B0B3A731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of Veterans Law Judge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4963-6A84-1641-B3F0-4F2D6655D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u="sng" dirty="0"/>
              <a:t>Highest Trust Agreement</a:t>
            </a:r>
            <a:endParaRPr lang="en-US" sz="1800" dirty="0"/>
          </a:p>
          <a:p>
            <a:pPr lvl="1"/>
            <a:r>
              <a:rPr lang="en-US" sz="1800" dirty="0"/>
              <a:t>Combining all appeals, both hearing and non-hearing, the highest Trust scores related to:</a:t>
            </a:r>
          </a:p>
          <a:p>
            <a:pPr lvl="2"/>
            <a:r>
              <a:rPr lang="en-US" sz="1800" dirty="0"/>
              <a:t>Quality of Judge</a:t>
            </a:r>
          </a:p>
          <a:p>
            <a:pPr lvl="2"/>
            <a:r>
              <a:rPr lang="en-US" sz="1800" dirty="0"/>
              <a:t>Communication with Judge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0464A-944F-D841-ACF8-DD4DFBC6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1E6FA-8780-AE4C-B5A1-24193AEB363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0" i="0" dirty="0">
                <a:solidFill>
                  <a:srgbClr val="212E33"/>
                </a:solidFill>
                <a:effectLst/>
              </a:rPr>
              <a:t>“Until the board review of my case I felt I was just beating my head against the wall. I was</a:t>
            </a:r>
            <a:r>
              <a:rPr lang="en-US" sz="1800" dirty="0">
                <a:solidFill>
                  <a:srgbClr val="212E33"/>
                </a:solidFill>
              </a:rPr>
              <a:t>. pleased at how the board considered my input in the decision.” – 69 </a:t>
            </a:r>
            <a:r>
              <a:rPr lang="en-US" sz="1800" dirty="0" err="1">
                <a:solidFill>
                  <a:srgbClr val="212E33"/>
                </a:solidFill>
              </a:rPr>
              <a:t>yr</a:t>
            </a:r>
            <a:r>
              <a:rPr lang="en-US" sz="1800" dirty="0">
                <a:solidFill>
                  <a:srgbClr val="212E33"/>
                </a:solidFill>
              </a:rPr>
              <a:t>-old male respondent</a:t>
            </a:r>
          </a:p>
          <a:p>
            <a:pPr marL="0" indent="0">
              <a:buNone/>
            </a:pPr>
            <a:endParaRPr lang="en-US" sz="1800" dirty="0">
              <a:solidFill>
                <a:srgbClr val="212E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12E33"/>
                </a:solidFill>
              </a:rPr>
              <a:t>“I was surprised by the decision and the depth of information they reviewed.” – 77 </a:t>
            </a:r>
            <a:r>
              <a:rPr lang="en-US" sz="1800" dirty="0" err="1">
                <a:solidFill>
                  <a:srgbClr val="212E33"/>
                </a:solidFill>
              </a:rPr>
              <a:t>yr</a:t>
            </a:r>
            <a:r>
              <a:rPr lang="en-US" sz="1800" dirty="0">
                <a:solidFill>
                  <a:srgbClr val="212E33"/>
                </a:solidFill>
              </a:rPr>
              <a:t>-old male respondent</a:t>
            </a:r>
          </a:p>
          <a:p>
            <a:pPr marL="0" indent="0">
              <a:buNone/>
            </a:pPr>
            <a:endParaRPr lang="en-US" sz="1800" dirty="0">
              <a:solidFill>
                <a:srgbClr val="212E33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12E33"/>
                </a:solidFill>
              </a:rPr>
              <a:t>“I appreciate the way appeals [are] handled by the Board of Appeals – I have found the Board’s common-sense approach to be fair and accurate regardless if the decision is favorable or unfavorable.” – 67-yr-old male respondent</a:t>
            </a:r>
            <a:endParaRPr lang="en-US" sz="18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60C615-32E4-5B4E-A62D-5EE53E16C460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1B1FFE1-55B6-4B1C-B97E-4B7704B03A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023135"/>
              </p:ext>
            </p:extLst>
          </p:nvPr>
        </p:nvGraphicFramePr>
        <p:xfrm>
          <a:off x="359727" y="3526586"/>
          <a:ext cx="5616804" cy="300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7455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1EA9-4D34-41E5-9926-6EAF1C8C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VSignals</a:t>
            </a:r>
            <a:r>
              <a:rPr lang="en-US"/>
              <a:t> Board Priority Topics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AF088-50A7-43EB-BECA-A3F5CC5A8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196880"/>
            <a:ext cx="5386917" cy="639762"/>
          </a:xfrm>
        </p:spPr>
        <p:txBody>
          <a:bodyPr/>
          <a:lstStyle/>
          <a:p>
            <a:r>
              <a:rPr lang="en-US"/>
              <a:t>Topics are sorted by % Concerns (descending)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23F01-8450-41E9-902A-A7DBB487B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11668-9B87-4C86-8245-532BCE35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366"/>
            <a:ext cx="12192000" cy="3468066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369FDF1-E69F-488B-BEB6-DB7870050DEE}"/>
              </a:ext>
            </a:extLst>
          </p:cNvPr>
          <p:cNvSpPr txBox="1">
            <a:spLocks/>
          </p:cNvSpPr>
          <p:nvPr/>
        </p:nvSpPr>
        <p:spPr>
          <a:xfrm>
            <a:off x="214009" y="5626156"/>
            <a:ext cx="11760740" cy="642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5425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1pPr>
            <a:lvl2pPr marL="458788" indent="-23336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2pPr>
            <a:lvl3pPr marL="684213" indent="-225425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3pPr>
            <a:lvl4pPr marL="919163" indent="-2349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Georgi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rgbClr val="212E33"/>
                </a:solidFill>
              </a:rPr>
              <a:t>Claims Status and Wait Times are the two topics with the highest share of concerns in the Board Surveys free text comments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053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1EA9-4D34-41E5-9926-6EAF1C8C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Results by Demographic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23F01-8450-41E9-902A-A7DBB487B0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69138-DDC3-43EA-BDBD-33F39A8D8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8" y="1252028"/>
            <a:ext cx="5931522" cy="25119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06B240-6789-4214-BEF5-D2FCC761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78" y="4028386"/>
            <a:ext cx="6106430" cy="25119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6242D1-E0FD-43D6-8AB4-B13A07E72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913" y="1284480"/>
            <a:ext cx="5937609" cy="23960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D785182-8F08-45BB-BF43-09C0673A7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1092" y="3764068"/>
            <a:ext cx="6106430" cy="25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41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F2C06D-B825-4B4F-B52F-C470E7D8E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709" y="1206500"/>
            <a:ext cx="10032582" cy="5083175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55F1444-A705-44A9-A7DF-4F01E2D64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3" y="1206501"/>
            <a:ext cx="1568360" cy="133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013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34C90FB3-277D-4EBD-B673-DFB1E4D46E7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191" y="1353871"/>
            <a:ext cx="6633453" cy="46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60B53D2-75B2-F4C8-8248-682D8652B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F9532-D192-9BEF-046A-9E98D8530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53871"/>
            <a:ext cx="5077097" cy="4646341"/>
          </a:xfrm>
        </p:spPr>
        <p:txBody>
          <a:bodyPr/>
          <a:lstStyle/>
          <a:p>
            <a:pPr marL="0" indent="0" fontAlgn="base">
              <a:buNone/>
            </a:pPr>
            <a:endParaRPr lang="en-US" sz="1800" b="1" i="0" u="none" strike="noStrike" dirty="0">
              <a:solidFill>
                <a:srgbClr val="000000"/>
              </a:solidFill>
              <a:effectLst/>
            </a:endParaRPr>
          </a:p>
          <a:p>
            <a:pPr marL="0" indent="0" fontAlgn="base">
              <a:buNone/>
            </a:pPr>
            <a:endParaRPr lang="en-US" sz="1800" b="1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Mission</a:t>
            </a:r>
          </a:p>
          <a:p>
            <a:pPr marL="0" indent="0" fontAlgn="base">
              <a:buNone/>
            </a:pPr>
            <a:endParaRPr lang="en-US" b="1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Conduct hearings and decide appeals properly before the Board in a timely manner.  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</a:rPr>
              <a:t>See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38 United States Code (U.S.C.) § 7101(a).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fontAlgn="base">
              <a:buNone/>
            </a:pPr>
            <a:endParaRPr lang="en-US" sz="2000" u="none" strike="noStrike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r>
              <a:rPr lang="en-US" sz="2000" b="0" i="0" dirty="0">
                <a:solidFill>
                  <a:srgbClr val="000000"/>
                </a:solidFill>
                <a:effectLst/>
              </a:rPr>
              <a:t>Claims filed with the Secretary are subject to one review on appeal to the Secretary and are final. 38 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U.S.C. § 7104(a).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0" indent="0" fontAlgn="base">
              <a:buNone/>
            </a:pPr>
            <a:endParaRPr lang="en-US" sz="18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800" i="0" u="none" strike="noStrike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2DEDE-EF3E-2512-2C8D-E1B289526C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2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CF63D-4AC6-3FF5-BBCD-5172115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VetSignals</a:t>
            </a:r>
            <a:r>
              <a:rPr lang="en-US" dirty="0"/>
              <a:t> Surveys</a:t>
            </a:r>
          </a:p>
        </p:txBody>
      </p:sp>
      <p:pic>
        <p:nvPicPr>
          <p:cNvPr id="14" name="Content Placeholder 13" descr="Envelope outline">
            <a:extLst>
              <a:ext uri="{FF2B5EF4-FFF2-40B4-BE49-F238E27FC236}">
                <a16:creationId xmlns:a16="http://schemas.microsoft.com/office/drawing/2014/main" id="{A0951333-0F26-0CB0-DC37-16EA017F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7575" y="1480344"/>
            <a:ext cx="1066800" cy="10668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8560EA-3D45-5D27-9274-7C6C589BB6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Notification Letters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Docketing letters – Legacy &amp; AMA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E3EE-440D-C68C-237B-1D3D3EDF1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Content Placeholder 15" descr="Online meeting outline">
            <a:extLst>
              <a:ext uri="{FF2B5EF4-FFF2-40B4-BE49-F238E27FC236}">
                <a16:creationId xmlns:a16="http://schemas.microsoft.com/office/drawing/2014/main" id="{A30F565A-A197-09AD-80A1-BEB1142A9BBD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6625" y="3239294"/>
            <a:ext cx="1028700" cy="1028700"/>
          </a:xfrm>
        </p:spPr>
      </p:pic>
      <p:pic>
        <p:nvPicPr>
          <p:cNvPr id="18" name="Content Placeholder 17" descr="Gavel outline">
            <a:extLst>
              <a:ext uri="{FF2B5EF4-FFF2-40B4-BE49-F238E27FC236}">
                <a16:creationId xmlns:a16="http://schemas.microsoft.com/office/drawing/2014/main" id="{23B4DD71-D0FE-EDC6-7C4C-33B73E927729}"/>
              </a:ext>
            </a:extLst>
          </p:cNvPr>
          <p:cNvPicPr>
            <a:picLocks noGrp="1" noChangeAspect="1"/>
          </p:cNvPicPr>
          <p:nvPr>
            <p:ph sz="half" idx="12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42975" y="4985544"/>
            <a:ext cx="1016000" cy="10160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30D5E3-1495-EF73-45FA-6002B673F4C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Hearings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Notification, support from Hearing Coordinator, experience with Veterans Law Judge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7271BD7-BCE0-5455-1349-D481BFE364E7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n-US" dirty="0"/>
              <a:t>Decisions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Include grant of benefits, denial of benefits, remand for additional development, or dismissal of appeal</a:t>
            </a:r>
          </a:p>
        </p:txBody>
      </p:sp>
    </p:spTree>
    <p:extLst>
      <p:ext uri="{BB962C8B-B14F-4D97-AF65-F5344CB8AC3E}">
        <p14:creationId xmlns:p14="http://schemas.microsoft.com/office/powerpoint/2010/main" val="105362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Appellate Process - Legacy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198BD95-9B70-426A-BD6B-BCD2B9112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549194"/>
              </p:ext>
            </p:extLst>
          </p:nvPr>
        </p:nvGraphicFramePr>
        <p:xfrm>
          <a:off x="609600" y="1206500"/>
          <a:ext cx="11146971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Arrow: Left 1">
            <a:extLst>
              <a:ext uri="{FF2B5EF4-FFF2-40B4-BE49-F238E27FC236}">
                <a16:creationId xmlns:a16="http://schemas.microsoft.com/office/drawing/2014/main" id="{511A2D00-660F-4E96-BBB6-616EDB80BBF5}"/>
              </a:ext>
            </a:extLst>
          </p:cNvPr>
          <p:cNvSpPr/>
          <p:nvPr/>
        </p:nvSpPr>
        <p:spPr>
          <a:xfrm>
            <a:off x="4914900" y="2209800"/>
            <a:ext cx="2226130" cy="431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 Office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7FF95F2-48DF-4A2E-89F9-CCBE70EC6FAF}"/>
              </a:ext>
            </a:extLst>
          </p:cNvPr>
          <p:cNvSpPr/>
          <p:nvPr/>
        </p:nvSpPr>
        <p:spPr>
          <a:xfrm>
            <a:off x="7556500" y="2209800"/>
            <a:ext cx="163830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C1CBE3-7579-4191-B4D8-B390A9A1216B}"/>
              </a:ext>
            </a:extLst>
          </p:cNvPr>
          <p:cNvSpPr/>
          <p:nvPr/>
        </p:nvSpPr>
        <p:spPr>
          <a:xfrm>
            <a:off x="6977270" y="4534365"/>
            <a:ext cx="1804485" cy="488523"/>
          </a:xfrm>
          <a:prstGeom prst="roundRect">
            <a:avLst/>
          </a:prstGeom>
          <a:solidFill>
            <a:srgbClr val="DBD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Survey: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Legacy Established Appeal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7F078F-85EA-4427-BC47-E3A3297B61EF}"/>
              </a:ext>
            </a:extLst>
          </p:cNvPr>
          <p:cNvSpPr/>
          <p:nvPr/>
        </p:nvSpPr>
        <p:spPr>
          <a:xfrm>
            <a:off x="8900728" y="4518768"/>
            <a:ext cx="1630701" cy="504121"/>
          </a:xfrm>
          <a:prstGeom prst="roundRect">
            <a:avLst/>
          </a:prstGeom>
          <a:solidFill>
            <a:srgbClr val="DBD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Survey: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Legacy Board Hearing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B596306-673F-47EA-87F0-C7D9FC14CA70}"/>
              </a:ext>
            </a:extLst>
          </p:cNvPr>
          <p:cNvSpPr/>
          <p:nvPr/>
        </p:nvSpPr>
        <p:spPr>
          <a:xfrm>
            <a:off x="10650402" y="4518767"/>
            <a:ext cx="1497496" cy="504121"/>
          </a:xfrm>
          <a:prstGeom prst="roundRect">
            <a:avLst/>
          </a:prstGeom>
          <a:solidFill>
            <a:srgbClr val="DBD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Survey: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Legacy Board Decision</a:t>
            </a:r>
          </a:p>
        </p:txBody>
      </p:sp>
    </p:spTree>
    <p:extLst>
      <p:ext uri="{BB962C8B-B14F-4D97-AF65-F5344CB8AC3E}">
        <p14:creationId xmlns:p14="http://schemas.microsoft.com/office/powerpoint/2010/main" val="2070418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8B76C7-1B71-7A75-90B5-71C706F3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Appellate Process – Appeals Modernization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D56F5-1028-5C4E-9CF7-DA0B24E94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7198BD95-9B70-426A-BD6B-BCD2B9112E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6352825"/>
              </p:ext>
            </p:extLst>
          </p:nvPr>
        </p:nvGraphicFramePr>
        <p:xfrm>
          <a:off x="609599" y="1206500"/>
          <a:ext cx="11146971" cy="5083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Left 4">
            <a:extLst>
              <a:ext uri="{FF2B5EF4-FFF2-40B4-BE49-F238E27FC236}">
                <a16:creationId xmlns:a16="http://schemas.microsoft.com/office/drawing/2014/main" id="{DBA872BE-593C-4C21-86E4-A611F963B110}"/>
              </a:ext>
            </a:extLst>
          </p:cNvPr>
          <p:cNvSpPr/>
          <p:nvPr/>
        </p:nvSpPr>
        <p:spPr>
          <a:xfrm>
            <a:off x="1155700" y="2209800"/>
            <a:ext cx="2226130" cy="431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Local VA Office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919E62C-F888-4F7A-99C0-A1853FBF586D}"/>
              </a:ext>
            </a:extLst>
          </p:cNvPr>
          <p:cNvSpPr/>
          <p:nvPr/>
        </p:nvSpPr>
        <p:spPr>
          <a:xfrm>
            <a:off x="3962400" y="2209800"/>
            <a:ext cx="1638300" cy="431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Board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4631ED7-05AF-4AC2-8E25-2F1961B2A8B3}"/>
              </a:ext>
            </a:extLst>
          </p:cNvPr>
          <p:cNvSpPr/>
          <p:nvPr/>
        </p:nvSpPr>
        <p:spPr>
          <a:xfrm>
            <a:off x="6977270" y="4743086"/>
            <a:ext cx="1804485" cy="488523"/>
          </a:xfrm>
          <a:prstGeom prst="roundRect">
            <a:avLst/>
          </a:prstGeom>
          <a:solidFill>
            <a:srgbClr val="DBD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Survey: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AMA Established NOD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59BB7A7-63AD-4ED0-9F3C-1BD011E0ECB2}"/>
              </a:ext>
            </a:extLst>
          </p:cNvPr>
          <p:cNvSpPr/>
          <p:nvPr/>
        </p:nvSpPr>
        <p:spPr>
          <a:xfrm>
            <a:off x="8900728" y="4727489"/>
            <a:ext cx="1630701" cy="504121"/>
          </a:xfrm>
          <a:prstGeom prst="roundRect">
            <a:avLst/>
          </a:prstGeom>
          <a:solidFill>
            <a:srgbClr val="DBD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Survey: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AMA Board Hearing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F2E0194-EE5A-4296-85E1-B53C1EB7C48B}"/>
              </a:ext>
            </a:extLst>
          </p:cNvPr>
          <p:cNvSpPr/>
          <p:nvPr/>
        </p:nvSpPr>
        <p:spPr>
          <a:xfrm>
            <a:off x="10650402" y="4727488"/>
            <a:ext cx="1497496" cy="504121"/>
          </a:xfrm>
          <a:prstGeom prst="roundRect">
            <a:avLst/>
          </a:prstGeom>
          <a:solidFill>
            <a:srgbClr val="DBDC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Survey: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AMA Board Decision</a:t>
            </a:r>
          </a:p>
        </p:txBody>
      </p:sp>
    </p:spTree>
    <p:extLst>
      <p:ext uri="{BB962C8B-B14F-4D97-AF65-F5344CB8AC3E}">
        <p14:creationId xmlns:p14="http://schemas.microsoft.com/office/powerpoint/2010/main" val="1875281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CF63D-4AC6-3FF5-BBCD-5172115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My Data Say?</a:t>
            </a:r>
          </a:p>
        </p:txBody>
      </p:sp>
      <p:pic>
        <p:nvPicPr>
          <p:cNvPr id="14" name="Content Placeholder 13" descr="Envelope outline">
            <a:extLst>
              <a:ext uri="{FF2B5EF4-FFF2-40B4-BE49-F238E27FC236}">
                <a16:creationId xmlns:a16="http://schemas.microsoft.com/office/drawing/2014/main" id="{A0951333-0F26-0CB0-DC37-16EA017FBC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7575" y="1348367"/>
            <a:ext cx="1066800" cy="1066800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8560EA-3D45-5D27-9274-7C6C589BB6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1706" y="1116788"/>
            <a:ext cx="9070694" cy="1529159"/>
          </a:xfrm>
        </p:spPr>
        <p:txBody>
          <a:bodyPr/>
          <a:lstStyle/>
          <a:p>
            <a:r>
              <a:rPr lang="en-US" dirty="0"/>
              <a:t>Notification Letters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Docketing letters – Legacy &amp; AMA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E3EE-440D-C68C-237B-1D3D3EDF1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91A205-1400-4CF2-9FDF-6485DE76D1FF}"/>
              </a:ext>
            </a:extLst>
          </p:cNvPr>
          <p:cNvSpPr txBox="1"/>
          <p:nvPr/>
        </p:nvSpPr>
        <p:spPr>
          <a:xfrm>
            <a:off x="609600" y="2325321"/>
            <a:ext cx="53259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CX Challenges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Limited opportunity for face-to-face interactions prior to hearing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Appellant has already been denied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Two legal frameworks being used simultaneously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Difficulty identifying which part of VA owns each step in the process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FE7645-E414-4689-A221-93D802DF5092}"/>
              </a:ext>
            </a:extLst>
          </p:cNvPr>
          <p:cNvSpPr txBox="1"/>
          <p:nvPr/>
        </p:nvSpPr>
        <p:spPr>
          <a:xfrm>
            <a:off x="6157335" y="2339329"/>
            <a:ext cx="55036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CX Responses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Improved external website with brochures and information on how to file an appeal, track status, and contact 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Clear communication in notification letters regarding next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Continuous improvement of written communication using CX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5A6151E-83F1-47B5-9911-6CC179887B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580478"/>
              </p:ext>
            </p:extLst>
          </p:nvPr>
        </p:nvGraphicFramePr>
        <p:xfrm>
          <a:off x="1703699" y="4212054"/>
          <a:ext cx="8175592" cy="2520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62016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8E253-18DB-824B-B1D5-6203D031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Notification Letters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23725-8329-1140-B9DB-9B0B3A7314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Clear, Accessible Communication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4963-6A84-1641-B3F0-4F2D6655D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340" y="1756774"/>
            <a:ext cx="5793955" cy="443975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Highest % of Agree/Strongly Agree</a:t>
            </a:r>
          </a:p>
          <a:p>
            <a:pPr marL="566737" indent="-342900">
              <a:buFont typeface="Arial" panose="020B0604020202020204" pitchFamily="34" charset="0"/>
              <a:buChar char="•"/>
            </a:pPr>
            <a:r>
              <a:rPr lang="en-US" sz="1400" i="1" dirty="0"/>
              <a:t>Ease/Simplicity</a:t>
            </a:r>
          </a:p>
          <a:p>
            <a:pPr marL="1031875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Legacy – I clearly understood how to file an appeal to the Board</a:t>
            </a:r>
          </a:p>
          <a:p>
            <a:pPr marL="1031875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AMA – I clearly understood how to file my Notice of Disagreement (NOD)</a:t>
            </a:r>
          </a:p>
          <a:p>
            <a:pPr lvl="2"/>
            <a:endParaRPr lang="en-US" sz="1400" dirty="0"/>
          </a:p>
          <a:p>
            <a:pPr marL="566737" indent="-342900">
              <a:buFont typeface="Arial" panose="020B0604020202020204" pitchFamily="34" charset="0"/>
              <a:buChar char="•"/>
            </a:pPr>
            <a:r>
              <a:rPr lang="en-US" sz="1400" i="1" dirty="0"/>
              <a:t>Confidence/Trust</a:t>
            </a:r>
          </a:p>
          <a:p>
            <a:pPr marL="1031875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AMA – I felt confident that I selected the best review for my situation</a:t>
            </a:r>
          </a:p>
          <a:p>
            <a:pPr lvl="1"/>
            <a:endParaRPr lang="en-US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50464A-944F-D841-ACF8-DD4DFBC6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Ease and Effectiveness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1E6FA-8780-AE4C-B5A1-24193AEB36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9242" y="1828966"/>
            <a:ext cx="5033144" cy="443975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Compliments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“The letters received are very understandable and this is good for submitting appeals!” – 65-yr-old male respondent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“[The Board’s] communication and procedures are very simple to understand.” – 66-yr-old male respondent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D60C615-32E4-5B4E-A62D-5EE53E16C460}"/>
              </a:ext>
            </a:extLst>
          </p:cNvPr>
          <p:cNvSpPr txBox="1">
            <a:spLocks/>
          </p:cNvSpPr>
          <p:nvPr/>
        </p:nvSpPr>
        <p:spPr>
          <a:xfrm>
            <a:off x="11235887" y="6357805"/>
            <a:ext cx="32652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Georgi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27D237-6C0D-5549-BE11-2040A22CBC7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C21A8DD-77EC-4FF9-81F9-22C66DD953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690528"/>
              </p:ext>
            </p:extLst>
          </p:nvPr>
        </p:nvGraphicFramePr>
        <p:xfrm>
          <a:off x="2922309" y="4084983"/>
          <a:ext cx="6759019" cy="2559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1668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1CF63D-4AC6-3FF5-BBCD-51721155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CX </a:t>
            </a:r>
            <a:r>
              <a:rPr lang="en-US" dirty="0" err="1"/>
              <a:t>TouchPoints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CE3EE-440D-C68C-237B-1D3D3EDF1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7D237-6C0D-5549-BE11-2040A22CBC7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6" name="Content Placeholder 15" descr="Online meeting outline">
            <a:extLst>
              <a:ext uri="{FF2B5EF4-FFF2-40B4-BE49-F238E27FC236}">
                <a16:creationId xmlns:a16="http://schemas.microsoft.com/office/drawing/2014/main" id="{A30F565A-A197-09AD-80A1-BEB1142A9BBD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6625" y="1651794"/>
            <a:ext cx="1028700" cy="1028700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330D5E3-1495-EF73-45FA-6002B673F4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2511706" y="1401582"/>
            <a:ext cx="9070694" cy="1529159"/>
          </a:xfrm>
        </p:spPr>
        <p:txBody>
          <a:bodyPr/>
          <a:lstStyle/>
          <a:p>
            <a:r>
              <a:rPr lang="en-US" dirty="0"/>
              <a:t>Hearings</a:t>
            </a:r>
          </a:p>
          <a:p>
            <a:r>
              <a:rPr lang="en-US" sz="2000" b="0" dirty="0">
                <a:solidFill>
                  <a:schemeClr val="tx1"/>
                </a:solidFill>
              </a:rPr>
              <a:t>Notification, support from Hearing Coordinator, experience with Veterans Law Judge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BF35A1-4C38-49CB-A870-EC0A198E6B10}"/>
              </a:ext>
            </a:extLst>
          </p:cNvPr>
          <p:cNvSpPr txBox="1"/>
          <p:nvPr/>
        </p:nvSpPr>
        <p:spPr>
          <a:xfrm>
            <a:off x="939629" y="3102127"/>
            <a:ext cx="488365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Ease &amp; Accessibility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Videoconference at a VBA Regional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In-person Travel Board at a VBA Regional Office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In-person Board of Veterans’ Appeals Central Office Hearings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Virtual Hearing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4FD94E-94E7-49D0-8E10-0873BA533907}"/>
              </a:ext>
            </a:extLst>
          </p:cNvPr>
          <p:cNvSpPr txBox="1"/>
          <p:nvPr/>
        </p:nvSpPr>
        <p:spPr>
          <a:xfrm>
            <a:off x="6069161" y="3104114"/>
            <a:ext cx="475932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Support	&amp; Connection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Hearing Coordinator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Pre-Hearing Conference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Veterans Law Judge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Representative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*RO coordinator, if at VBA Regional Office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967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wo-line Header">
  <a:themeElements>
    <a:clrScheme name="VA Print Colors">
      <a:dk1>
        <a:srgbClr val="000000"/>
      </a:dk1>
      <a:lt1>
        <a:srgbClr val="FFFFFF"/>
      </a:lt1>
      <a:dk2>
        <a:srgbClr val="003F72"/>
      </a:dk2>
      <a:lt2>
        <a:srgbClr val="EEECE1"/>
      </a:lt2>
      <a:accent1>
        <a:srgbClr val="0082BD"/>
      </a:accent1>
      <a:accent2>
        <a:srgbClr val="C6262D"/>
      </a:accent2>
      <a:accent3>
        <a:srgbClr val="762431"/>
      </a:accent3>
      <a:accent4>
        <a:srgbClr val="F2CF45"/>
      </a:accent4>
      <a:accent5>
        <a:srgbClr val="828F97"/>
      </a:accent5>
      <a:accent6>
        <a:srgbClr val="DBDCDE"/>
      </a:accent6>
      <a:hlink>
        <a:srgbClr val="0082BD"/>
      </a:hlink>
      <a:folHlink>
        <a:srgbClr val="003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XSymposium_Template_v03  -  Read-Only" id="{E6202FBC-A672-40BA-9F93-C827CD7CC33D}" vid="{FFAA3CAC-0BA9-408E-B7BF-B3B16E15D6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yVA">
    <a:dk1>
      <a:srgbClr val="000000"/>
    </a:dk1>
    <a:lt1>
      <a:sysClr val="window" lastClr="FFFFFF"/>
    </a:lt1>
    <a:dk2>
      <a:srgbClr val="003F72"/>
    </a:dk2>
    <a:lt2>
      <a:srgbClr val="EEECE1"/>
    </a:lt2>
    <a:accent1>
      <a:srgbClr val="C62630"/>
    </a:accent1>
    <a:accent2>
      <a:srgbClr val="0083BE"/>
    </a:accent2>
    <a:accent3>
      <a:srgbClr val="F3CF45"/>
    </a:accent3>
    <a:accent4>
      <a:srgbClr val="F7955B"/>
    </a:accent4>
    <a:accent5>
      <a:srgbClr val="839097"/>
    </a:accent5>
    <a:accent6>
      <a:srgbClr val="DCDDDE"/>
    </a:accent6>
    <a:hlink>
      <a:srgbClr val="C2B48F"/>
    </a:hlink>
    <a:folHlink>
      <a:srgbClr val="A3A86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30B21F1623449AA79AC99749305CA" ma:contentTypeVersion="13" ma:contentTypeDescription="Create a new document." ma:contentTypeScope="" ma:versionID="ebb9be971266029cc5831ef4c14e1cc3">
  <xsd:schema xmlns:xsd="http://www.w3.org/2001/XMLSchema" xmlns:xs="http://www.w3.org/2001/XMLSchema" xmlns:p="http://schemas.microsoft.com/office/2006/metadata/properties" xmlns:ns2="42b4bb46-5d81-43f4-8587-34a3e0e6d42d" xmlns:ns3="6a064b98-9978-4112-8952-3c59b93e1f73" targetNamespace="http://schemas.microsoft.com/office/2006/metadata/properties" ma:root="true" ma:fieldsID="c8eb516f599903b770de21aa3b6e68f1" ns2:_="" ns3:_="">
    <xsd:import namespace="42b4bb46-5d81-43f4-8587-34a3e0e6d42d"/>
    <xsd:import namespace="6a064b98-9978-4112-8952-3c59b93e1f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b4bb46-5d81-43f4-8587-34a3e0e6d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0ac6538-d41a-4f9a-bd67-5f7ae81a6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064b98-9978-4112-8952-3c59b93e1f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5183f18b-6311-4e5a-88db-0cdddec861d8}" ma:internalName="TaxCatchAll" ma:showField="CatchAllData" ma:web="6a064b98-9978-4112-8952-3c59b93e1f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b4bb46-5d81-43f4-8587-34a3e0e6d42d">
      <Terms xmlns="http://schemas.microsoft.com/office/infopath/2007/PartnerControls"/>
    </lcf76f155ced4ddcb4097134ff3c332f>
    <TaxCatchAll xmlns="6a064b98-9978-4112-8952-3c59b93e1f73" xsi:nil="true"/>
  </documentManagement>
</p:properties>
</file>

<file path=customXml/itemProps1.xml><?xml version="1.0" encoding="utf-8"?>
<ds:datastoreItem xmlns:ds="http://schemas.openxmlformats.org/officeDocument/2006/customXml" ds:itemID="{89657056-4CC1-4109-86AF-C5A6CAE91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b4bb46-5d81-43f4-8587-34a3e0e6d42d"/>
    <ds:schemaRef ds:uri="6a064b98-9978-4112-8952-3c59b93e1f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700C65-3FD1-446C-A76A-F52E83C82F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738313-728B-486C-8F13-FDDAA9D511B6}">
  <ds:schemaRefs>
    <ds:schemaRef ds:uri="56245d2f-0389-484d-8b25-63ef91afc411"/>
    <ds:schemaRef ds:uri="77dce447-0566-47ff-8c07-c9b85fda5322"/>
    <ds:schemaRef ds:uri="8cfa96f4-b5f8-4a1a-9ec4-d0be118ee09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42b4bb46-5d81-43f4-8587-34a3e0e6d42d"/>
    <ds:schemaRef ds:uri="6a064b98-9978-4112-8952-3c59b93e1f7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CXSymposium_Template_Final</Template>
  <TotalTime>2026</TotalTime>
  <Words>1388</Words>
  <Application>Microsoft Office PowerPoint</Application>
  <PresentationFormat>Widescreen</PresentationFormat>
  <Paragraphs>247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Georgia</vt:lpstr>
      <vt:lpstr>Two-line Header</vt:lpstr>
      <vt:lpstr>My Data Says What?  Board of Veterans’ Appeals</vt:lpstr>
      <vt:lpstr>Overview of the Board</vt:lpstr>
      <vt:lpstr>Overview of the Board</vt:lpstr>
      <vt:lpstr>VetSignals Surveys</vt:lpstr>
      <vt:lpstr>The Appellate Process - Legacy</vt:lpstr>
      <vt:lpstr>The Appellate Process – Appeals Modernization Act</vt:lpstr>
      <vt:lpstr>What Does My Data Say?</vt:lpstr>
      <vt:lpstr>Notification Letters</vt:lpstr>
      <vt:lpstr>Key CX TouchPoints</vt:lpstr>
      <vt:lpstr>Key CX Touchpoints</vt:lpstr>
      <vt:lpstr>Key CX TouchPoints</vt:lpstr>
      <vt:lpstr>Key CX TouchPoints</vt:lpstr>
      <vt:lpstr>Relationship Between Hearings &amp; Trust Scores</vt:lpstr>
      <vt:lpstr>Hearings &amp; Service Recovery</vt:lpstr>
      <vt:lpstr>Key CX TouchPoints</vt:lpstr>
      <vt:lpstr>Key CX TouchPoints</vt:lpstr>
      <vt:lpstr>Decisions</vt:lpstr>
      <vt:lpstr>VSignals Board Priority Topics Overview</vt:lpstr>
      <vt:lpstr>Board Results by Demographic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Enter Document Subject</dc:subject>
  <dc:creator>Caylor, Marissa L. (she/her/hers)</dc:creator>
  <cp:keywords>Enter document keywords</cp:keywords>
  <dc:description/>
  <cp:lastModifiedBy>FRIDDLE, JOSEPH (VEO)</cp:lastModifiedBy>
  <cp:revision>33</cp:revision>
  <cp:lastPrinted>2011-05-13T15:25:22Z</cp:lastPrinted>
  <dcterms:created xsi:type="dcterms:W3CDTF">2022-07-24T22:43:40Z</dcterms:created>
  <dcterms:modified xsi:type="dcterms:W3CDTF">2022-09-01T16:32:34Z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reviewed">
    <vt:lpwstr>yyyymmdd</vt:lpwstr>
  </property>
  <property fmtid="{D5CDD505-2E9C-101B-9397-08002B2CF9AE}" pid="3" name="Datecreated">
    <vt:lpwstr>yyyymmdd</vt:lpwstr>
  </property>
  <property fmtid="{D5CDD505-2E9C-101B-9397-08002B2CF9AE}" pid="4" name="Type">
    <vt:lpwstr>General Information</vt:lpwstr>
  </property>
  <property fmtid="{D5CDD505-2E9C-101B-9397-08002B2CF9AE}" pid="5" name="Language">
    <vt:lpwstr>En</vt:lpwstr>
  </property>
  <property fmtid="{D5CDD505-2E9C-101B-9397-08002B2CF9AE}" pid="6" name="Description">
    <vt:lpwstr>This document contains information on how to use the OIT PowerPoint Template.</vt:lpwstr>
  </property>
  <property fmtid="{D5CDD505-2E9C-101B-9397-08002B2CF9AE}" pid="7" name="Creator">
    <vt:lpwstr>U.S. Department of Veterans Affairs</vt:lpwstr>
  </property>
  <property fmtid="{D5CDD505-2E9C-101B-9397-08002B2CF9AE}" pid="8" name="ContentTypeId">
    <vt:lpwstr>0x010100A9E30B21F1623449AA79AC99749305CA</vt:lpwstr>
  </property>
</Properties>
</file>