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omments/comment1.xml" ContentType="application/vnd.openxmlformats-officedocument.presentationml.comments+xml"/>
  <Override PartName="/ppt/notesSlides/notesSlide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omments/comment2.xml" ContentType="application/vnd.openxmlformats-officedocument.presentationml.comment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omments/comment3.xml" ContentType="application/vnd.openxmlformats-officedocument.presentationml.comment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70" r:id="rId4"/>
  </p:sldMasterIdLst>
  <p:notesMasterIdLst>
    <p:notesMasterId r:id="rId37"/>
  </p:notesMasterIdLst>
  <p:handoutMasterIdLst>
    <p:handoutMasterId r:id="rId38"/>
  </p:handoutMasterIdLst>
  <p:sldIdLst>
    <p:sldId id="256" r:id="rId5"/>
    <p:sldId id="277" r:id="rId6"/>
    <p:sldId id="270" r:id="rId7"/>
    <p:sldId id="285" r:id="rId8"/>
    <p:sldId id="286" r:id="rId9"/>
    <p:sldId id="358" r:id="rId10"/>
    <p:sldId id="258" r:id="rId11"/>
    <p:sldId id="260" r:id="rId12"/>
    <p:sldId id="359" r:id="rId13"/>
    <p:sldId id="360" r:id="rId14"/>
    <p:sldId id="368" r:id="rId15"/>
    <p:sldId id="288" r:id="rId16"/>
    <p:sldId id="289" r:id="rId17"/>
    <p:sldId id="290" r:id="rId18"/>
    <p:sldId id="291" r:id="rId19"/>
    <p:sldId id="257" r:id="rId20"/>
    <p:sldId id="272" r:id="rId21"/>
    <p:sldId id="361" r:id="rId22"/>
    <p:sldId id="362" r:id="rId23"/>
    <p:sldId id="363" r:id="rId24"/>
    <p:sldId id="279" r:id="rId25"/>
    <p:sldId id="280" r:id="rId26"/>
    <p:sldId id="284" r:id="rId27"/>
    <p:sldId id="364" r:id="rId28"/>
    <p:sldId id="365" r:id="rId29"/>
    <p:sldId id="366" r:id="rId30"/>
    <p:sldId id="367" r:id="rId31"/>
    <p:sldId id="264" r:id="rId32"/>
    <p:sldId id="2147471827" r:id="rId33"/>
    <p:sldId id="2147471828" r:id="rId34"/>
    <p:sldId id="2147471829" r:id="rId35"/>
    <p:sldId id="2147471830" r:id="rId36"/>
  </p:sldIdLst>
  <p:sldSz cx="9144000" cy="5715000" type="screen16x10"/>
  <p:notesSz cx="7010400" cy="92964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80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partment of Veterans Affairs" initials="DoVA" lastIdx="6" clrIdx="0"/>
  <p:cmAuthor id="1" name="Department of Veterans Affairs" initials="" lastIdx="0" clrIdx="1"/>
  <p:cmAuthor id="2" name="Johnson, Dawn R., VBAVACO" initials="JDRV" lastIdx="5" clrIdx="2">
    <p:extLst>
      <p:ext uri="{19B8F6BF-5375-455C-9EA6-DF929625EA0E}">
        <p15:presenceInfo xmlns:p15="http://schemas.microsoft.com/office/powerpoint/2012/main" userId="S::Dawn.Johnson7@va.gov::3600d549-b29d-4e00-b7cd-9530273275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0082BE"/>
    <a:srgbClr val="003F72"/>
    <a:srgbClr val="C62630"/>
    <a:srgbClr val="99CCFF"/>
    <a:srgbClr val="C00000"/>
    <a:srgbClr val="002F56"/>
    <a:srgbClr val="64707D"/>
    <a:srgbClr val="4F718A"/>
    <a:srgbClr val="003D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B1032C-EA38-4F05-BA0D-38AFFFC7BED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13"/>
    <p:restoredTop sz="86518" autoAdjust="0"/>
  </p:normalViewPr>
  <p:slideViewPr>
    <p:cSldViewPr snapToGrid="0">
      <p:cViewPr varScale="1">
        <p:scale>
          <a:sx n="65" d="100"/>
          <a:sy n="65" d="100"/>
        </p:scale>
        <p:origin x="1328" y="52"/>
      </p:cViewPr>
      <p:guideLst>
        <p:guide orient="horz" pos="2160"/>
        <p:guide pos="2880"/>
        <p:guide orient="horz" pos="180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Chart%20in%20Microsoft%20PowerPoint"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Chart%20in%20Microsoft%20PowerPoint"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2454586158372778E-2"/>
          <c:y val="4.229437433639642E-2"/>
          <c:w val="0.92871294897698964"/>
          <c:h val="0.77383413280236524"/>
        </c:manualLayout>
      </c:layout>
      <c:lineChart>
        <c:grouping val="standard"/>
        <c:varyColors val="0"/>
        <c:ser>
          <c:idx val="0"/>
          <c:order val="0"/>
          <c:tx>
            <c:strRef>
              <c:f>'[Chart in Microsoft PowerPoint]VBA CC'!$A$2</c:f>
              <c:strCache>
                <c:ptCount val="1"/>
                <c:pt idx="0">
                  <c:v>VBA Contact Center Trust</c:v>
                </c:pt>
              </c:strCache>
            </c:strRef>
          </c:tx>
          <c:spPr>
            <a:ln w="50800" cap="rnd" cmpd="dbl">
              <a:solidFill>
                <a:srgbClr val="002060"/>
              </a:solidFill>
              <a:round/>
            </a:ln>
            <a:effectLst/>
          </c:spPr>
          <c:marker>
            <c:symbol val="diamond"/>
            <c:size val="7"/>
            <c:spPr>
              <a:solidFill>
                <a:srgbClr val="002060"/>
              </a:solidFill>
              <a:ln w="9525">
                <a:solidFill>
                  <a:srgbClr val="002060"/>
                </a:solidFill>
              </a:ln>
              <a:effectLst/>
            </c:spPr>
          </c:marker>
          <c:dLbls>
            <c:dLbl>
              <c:idx val="0"/>
              <c:layout>
                <c:manualLayout>
                  <c:x val="-3.4642388451443566E-2"/>
                  <c:y val="4.47829177602798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481-8D42-AA92-19602DBC495B}"/>
                </c:ext>
              </c:extLst>
            </c:dLbl>
            <c:dLbl>
              <c:idx val="3"/>
              <c:layout>
                <c:manualLayout>
                  <c:x val="-3.7420166229221348E-2"/>
                  <c:y val="-5.59115266841645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481-8D42-AA92-19602DBC495B}"/>
                </c:ext>
              </c:extLst>
            </c:dLbl>
            <c:dLbl>
              <c:idx val="5"/>
              <c:layout>
                <c:manualLayout>
                  <c:x val="-3.4642388451443566E-2"/>
                  <c:y val="-4.89670822397200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481-8D42-AA92-19602DBC495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PowerPoint]VBA CC'!$B$1:$P$1</c:f>
              <c:strCache>
                <c:ptCount val="15"/>
                <c:pt idx="0">
                  <c:v>FY2019 Q1</c:v>
                </c:pt>
                <c:pt idx="1">
                  <c:v>FY2019 Q2</c:v>
                </c:pt>
                <c:pt idx="2">
                  <c:v>FY2019 Q3</c:v>
                </c:pt>
                <c:pt idx="3">
                  <c:v>FY2019 Q4</c:v>
                </c:pt>
                <c:pt idx="4">
                  <c:v>FY2020 Q1</c:v>
                </c:pt>
                <c:pt idx="5">
                  <c:v>FY2020 Q2</c:v>
                </c:pt>
                <c:pt idx="6">
                  <c:v>FY2020 Q3</c:v>
                </c:pt>
                <c:pt idx="7">
                  <c:v>FY2020 Q4</c:v>
                </c:pt>
                <c:pt idx="8">
                  <c:v>FY2021 Q1</c:v>
                </c:pt>
                <c:pt idx="9">
                  <c:v>FY2021 Q2</c:v>
                </c:pt>
                <c:pt idx="10">
                  <c:v>FY2021 Q3</c:v>
                </c:pt>
                <c:pt idx="11">
                  <c:v>FY2021 Q4</c:v>
                </c:pt>
                <c:pt idx="12">
                  <c:v>FY2022 Q1</c:v>
                </c:pt>
                <c:pt idx="13">
                  <c:v>FY2022 Q2</c:v>
                </c:pt>
                <c:pt idx="14">
                  <c:v>FY2022 Q3</c:v>
                </c:pt>
              </c:strCache>
            </c:strRef>
          </c:cat>
          <c:val>
            <c:numRef>
              <c:f>'[Chart in Microsoft PowerPoint]VBA CC'!$B$2:$P$2</c:f>
              <c:numCache>
                <c:formatCode>0.0%</c:formatCode>
                <c:ptCount val="15"/>
                <c:pt idx="0">
                  <c:v>0.629</c:v>
                </c:pt>
                <c:pt idx="1">
                  <c:v>0.65500000000000003</c:v>
                </c:pt>
                <c:pt idx="2">
                  <c:v>0.65600000000000003</c:v>
                </c:pt>
                <c:pt idx="3">
                  <c:v>0.64100000000000001</c:v>
                </c:pt>
                <c:pt idx="4">
                  <c:v>0.67400000000000004</c:v>
                </c:pt>
                <c:pt idx="5">
                  <c:v>0.68400000000000005</c:v>
                </c:pt>
                <c:pt idx="6">
                  <c:v>0.70899999999999996</c:v>
                </c:pt>
                <c:pt idx="7">
                  <c:v>0.70599999999999996</c:v>
                </c:pt>
                <c:pt idx="8">
                  <c:v>0.69699999999999995</c:v>
                </c:pt>
                <c:pt idx="9">
                  <c:v>0.71599999999999997</c:v>
                </c:pt>
                <c:pt idx="10">
                  <c:v>0.70699999999999996</c:v>
                </c:pt>
                <c:pt idx="11">
                  <c:v>0.72</c:v>
                </c:pt>
                <c:pt idx="12">
                  <c:v>0.70099999999999996</c:v>
                </c:pt>
                <c:pt idx="13">
                  <c:v>0.70599999999999996</c:v>
                </c:pt>
                <c:pt idx="14">
                  <c:v>0.68500000000000005</c:v>
                </c:pt>
              </c:numCache>
            </c:numRef>
          </c:val>
          <c:smooth val="0"/>
          <c:extLst>
            <c:ext xmlns:c16="http://schemas.microsoft.com/office/drawing/2014/chart" uri="{C3380CC4-5D6E-409C-BE32-E72D297353CC}">
              <c16:uniqueId val="{00000003-8481-8D42-AA92-19602DBC495B}"/>
            </c:ext>
          </c:extLst>
        </c:ser>
        <c:dLbls>
          <c:showLegendKey val="0"/>
          <c:showVal val="0"/>
          <c:showCatName val="0"/>
          <c:showSerName val="0"/>
          <c:showPercent val="0"/>
          <c:showBubbleSize val="0"/>
        </c:dLbls>
        <c:marker val="1"/>
        <c:smooth val="0"/>
        <c:axId val="508081136"/>
        <c:axId val="508069000"/>
      </c:lineChart>
      <c:catAx>
        <c:axId val="508081136"/>
        <c:scaling>
          <c:orientation val="minMax"/>
        </c:scaling>
        <c:delete val="0"/>
        <c:axPos val="b"/>
        <c:majorGridlines>
          <c:spPr>
            <a:ln w="3175" cap="flat" cmpd="sng" algn="ctr">
              <a:solidFill>
                <a:srgbClr val="000000">
                  <a:lumMod val="50000"/>
                  <a:lumOff val="50000"/>
                </a:srgbClr>
              </a:solidFill>
              <a:round/>
            </a:ln>
            <a:effectLst/>
          </c:spPr>
        </c:majorGridlines>
        <c:numFmt formatCode="General" sourceLinked="1"/>
        <c:majorTickMark val="out"/>
        <c:minorTickMark val="none"/>
        <c:tickLblPos val="nextTo"/>
        <c:spPr>
          <a:noFill/>
          <a:ln w="9525" cap="flat" cmpd="sng" algn="ctr">
            <a:solidFill>
              <a:srgbClr val="000000">
                <a:lumMod val="50000"/>
                <a:lumOff val="50000"/>
              </a:srgb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508069000"/>
        <c:crossesAt val="0"/>
        <c:auto val="1"/>
        <c:lblAlgn val="ctr"/>
        <c:lblOffset val="100"/>
        <c:noMultiLvlLbl val="0"/>
      </c:catAx>
      <c:valAx>
        <c:axId val="508069000"/>
        <c:scaling>
          <c:orientation val="minMax"/>
          <c:min val="0.60000000000000009"/>
        </c:scaling>
        <c:delete val="0"/>
        <c:axPos val="l"/>
        <c:numFmt formatCode="0%" sourceLinked="0"/>
        <c:majorTickMark val="out"/>
        <c:minorTickMark val="none"/>
        <c:tickLblPos val="nextTo"/>
        <c:spPr>
          <a:noFill/>
          <a:ln>
            <a:solidFill>
              <a:srgbClr val="000000">
                <a:lumMod val="50000"/>
                <a:lumOff val="50000"/>
              </a:srgbClr>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508081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3491910917808867E-2"/>
          <c:y val="3.8706971973330923E-2"/>
          <c:w val="0.92871294897698964"/>
          <c:h val="0.77383413280236524"/>
        </c:manualLayout>
      </c:layout>
      <c:lineChart>
        <c:grouping val="standard"/>
        <c:varyColors val="0"/>
        <c:ser>
          <c:idx val="0"/>
          <c:order val="0"/>
          <c:tx>
            <c:strRef>
              <c:f>'[Chart in Microsoft PowerPoint]AMO'!$A$2</c:f>
              <c:strCache>
                <c:ptCount val="1"/>
                <c:pt idx="0">
                  <c:v>Appeals Modernization Trust</c:v>
                </c:pt>
              </c:strCache>
            </c:strRef>
          </c:tx>
          <c:spPr>
            <a:ln w="50800" cap="rnd" cmpd="dbl">
              <a:solidFill>
                <a:srgbClr val="002060"/>
              </a:solidFill>
              <a:round/>
            </a:ln>
            <a:effectLst/>
          </c:spPr>
          <c:marker>
            <c:symbol val="diamond"/>
            <c:size val="7"/>
            <c:spPr>
              <a:solidFill>
                <a:srgbClr val="002060"/>
              </a:solidFill>
              <a:ln w="9525">
                <a:solidFill>
                  <a:srgbClr val="002060"/>
                </a:solidFill>
              </a:ln>
              <a:effectLst/>
            </c:spPr>
          </c:marker>
          <c:dLbls>
            <c:dLbl>
              <c:idx val="7"/>
              <c:tx>
                <c:rich>
                  <a:bodyPr/>
                  <a:lstStyle/>
                  <a:p>
                    <a:r>
                      <a:rPr lang="en-US" dirty="0"/>
                      <a:t>48.5%</a:t>
                    </a:r>
                  </a:p>
                </c:rich>
              </c:tx>
              <c:dLblPos val="t"/>
              <c:showLegendKey val="0"/>
              <c:showVal val="1"/>
              <c:showCatName val="0"/>
              <c:showSerName val="0"/>
              <c:showPercent val="0"/>
              <c:showBubbleSize val="0"/>
              <c:extLst>
                <c:ext xmlns:c15="http://schemas.microsoft.com/office/drawing/2012/chart" uri="{CE6537A1-D6FC-4f65-9D91-7224C49458BB}">
                  <c15:layout>
                    <c:manualLayout>
                      <c:w val="4.9937554680664915E-2"/>
                      <c:h val="5.4596191634034973E-2"/>
                    </c:manualLayout>
                  </c15:layout>
                  <c15:showDataLabelsRange val="0"/>
                </c:ext>
                <c:ext xmlns:c16="http://schemas.microsoft.com/office/drawing/2014/chart" uri="{C3380CC4-5D6E-409C-BE32-E72D297353CC}">
                  <c16:uniqueId val="{00000000-D926-D040-A480-1121CF77C1C9}"/>
                </c:ext>
              </c:extLst>
            </c:dLbl>
            <c:dLbl>
              <c:idx val="8"/>
              <c:tx>
                <c:rich>
                  <a:bodyPr/>
                  <a:lstStyle/>
                  <a:p>
                    <a:r>
                      <a:rPr lang="en-US"/>
                      <a:t>48.7%</a:t>
                    </a:r>
                    <a:endParaRPr lang="en-US" dirty="0"/>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926-D040-A480-1121CF77C1C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PowerPoint]AMO'!$B$1:$J$1</c:f>
              <c:strCache>
                <c:ptCount val="9"/>
                <c:pt idx="0">
                  <c:v>FY2020Q3</c:v>
                </c:pt>
                <c:pt idx="1">
                  <c:v>FY2020 Q4</c:v>
                </c:pt>
                <c:pt idx="2">
                  <c:v>FY2021 Q1</c:v>
                </c:pt>
                <c:pt idx="3">
                  <c:v>FY2021 Q2</c:v>
                </c:pt>
                <c:pt idx="4">
                  <c:v>FY2021 Q3</c:v>
                </c:pt>
                <c:pt idx="5">
                  <c:v>FY2021 Q4</c:v>
                </c:pt>
                <c:pt idx="6">
                  <c:v>FY2022 Q1</c:v>
                </c:pt>
                <c:pt idx="7">
                  <c:v>FY2022 Q2</c:v>
                </c:pt>
                <c:pt idx="8">
                  <c:v>FY2022 Q3</c:v>
                </c:pt>
              </c:strCache>
            </c:strRef>
          </c:cat>
          <c:val>
            <c:numRef>
              <c:f>'[Chart in Microsoft PowerPoint]AMO'!$B$2:$J$2</c:f>
              <c:numCache>
                <c:formatCode>0.0%</c:formatCode>
                <c:ptCount val="9"/>
                <c:pt idx="0">
                  <c:v>0.48199999999999998</c:v>
                </c:pt>
                <c:pt idx="1">
                  <c:v>0.48699999999999999</c:v>
                </c:pt>
                <c:pt idx="2">
                  <c:v>0.49299999999999999</c:v>
                </c:pt>
                <c:pt idx="3">
                  <c:v>0.505</c:v>
                </c:pt>
                <c:pt idx="4">
                  <c:v>0.49299999999999999</c:v>
                </c:pt>
                <c:pt idx="5">
                  <c:v>0.48899999999999999</c:v>
                </c:pt>
                <c:pt idx="6">
                  <c:v>0.49199999999999999</c:v>
                </c:pt>
                <c:pt idx="7" formatCode="0.00%">
                  <c:v>0.48499999999999999</c:v>
                </c:pt>
                <c:pt idx="8" formatCode="0.00%">
                  <c:v>0.48699999999999999</c:v>
                </c:pt>
              </c:numCache>
            </c:numRef>
          </c:val>
          <c:smooth val="0"/>
          <c:extLst>
            <c:ext xmlns:c16="http://schemas.microsoft.com/office/drawing/2014/chart" uri="{C3380CC4-5D6E-409C-BE32-E72D297353CC}">
              <c16:uniqueId val="{00000002-D926-D040-A480-1121CF77C1C9}"/>
            </c:ext>
          </c:extLst>
        </c:ser>
        <c:dLbls>
          <c:showLegendKey val="0"/>
          <c:showVal val="0"/>
          <c:showCatName val="0"/>
          <c:showSerName val="0"/>
          <c:showPercent val="0"/>
          <c:showBubbleSize val="0"/>
        </c:dLbls>
        <c:marker val="1"/>
        <c:smooth val="0"/>
        <c:axId val="508081136"/>
        <c:axId val="508069000"/>
      </c:lineChart>
      <c:catAx>
        <c:axId val="508081136"/>
        <c:scaling>
          <c:orientation val="minMax"/>
        </c:scaling>
        <c:delete val="0"/>
        <c:axPos val="b"/>
        <c:majorGridlines>
          <c:spPr>
            <a:ln w="3175" cap="flat" cmpd="sng" algn="ctr">
              <a:solidFill>
                <a:srgbClr val="000000">
                  <a:lumMod val="50000"/>
                  <a:lumOff val="50000"/>
                </a:srgbClr>
              </a:solidFill>
              <a:round/>
            </a:ln>
            <a:effectLst/>
          </c:spPr>
        </c:majorGridlines>
        <c:numFmt formatCode="General" sourceLinked="1"/>
        <c:majorTickMark val="out"/>
        <c:minorTickMark val="none"/>
        <c:tickLblPos val="nextTo"/>
        <c:spPr>
          <a:noFill/>
          <a:ln w="9525" cap="flat" cmpd="sng" algn="ctr">
            <a:solidFill>
              <a:srgbClr val="000000">
                <a:lumMod val="50000"/>
                <a:lumOff val="50000"/>
              </a:srgb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508069000"/>
        <c:crossesAt val="0"/>
        <c:auto val="1"/>
        <c:lblAlgn val="ctr"/>
        <c:lblOffset val="100"/>
        <c:noMultiLvlLbl val="0"/>
      </c:catAx>
      <c:valAx>
        <c:axId val="508069000"/>
        <c:scaling>
          <c:orientation val="minMax"/>
          <c:max val="0.51"/>
          <c:min val="0.47000000000000003"/>
        </c:scaling>
        <c:delete val="0"/>
        <c:axPos val="l"/>
        <c:numFmt formatCode="0%" sourceLinked="0"/>
        <c:majorTickMark val="out"/>
        <c:minorTickMark val="none"/>
        <c:tickLblPos val="nextTo"/>
        <c:spPr>
          <a:noFill/>
          <a:ln>
            <a:solidFill>
              <a:srgbClr val="000000">
                <a:lumMod val="50000"/>
                <a:lumOff val="50000"/>
              </a:srgbClr>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508081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3491910917808867E-2"/>
          <c:y val="3.8706971973330923E-2"/>
          <c:w val="0.92871294897698964"/>
          <c:h val="0.77383413280236524"/>
        </c:manualLayout>
      </c:layout>
      <c:lineChart>
        <c:grouping val="standard"/>
        <c:varyColors val="0"/>
        <c:ser>
          <c:idx val="0"/>
          <c:order val="0"/>
          <c:tx>
            <c:strRef>
              <c:f>'VBA CC'!$A$2</c:f>
              <c:strCache>
                <c:ptCount val="1"/>
                <c:pt idx="0">
                  <c:v>VBA Education Services Trust</c:v>
                </c:pt>
              </c:strCache>
            </c:strRef>
          </c:tx>
          <c:spPr>
            <a:ln w="50800" cap="rnd" cmpd="dbl">
              <a:solidFill>
                <a:srgbClr val="002060"/>
              </a:solidFill>
              <a:round/>
            </a:ln>
            <a:effectLst/>
          </c:spPr>
          <c:marker>
            <c:symbol val="diamond"/>
            <c:size val="7"/>
            <c:spPr>
              <a:solidFill>
                <a:srgbClr val="002060"/>
              </a:solidFill>
              <a:ln w="9525">
                <a:solidFill>
                  <a:srgbClr val="002060"/>
                </a:solidFill>
              </a:ln>
              <a:effectLst/>
            </c:spPr>
          </c:marker>
          <c:dLbls>
            <c:dLbl>
              <c:idx val="4"/>
              <c:layout>
                <c:manualLayout>
                  <c:x val="-2.353127734033246E-2"/>
                  <c:y val="-4.89670822397200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46B-5F4A-98FD-DAECC84296E6}"/>
                </c:ext>
              </c:extLst>
            </c:dLbl>
            <c:dLbl>
              <c:idx val="5"/>
              <c:layout>
                <c:manualLayout>
                  <c:x val="-2.2142388451443569E-2"/>
                  <c:y val="-4.89670822397200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46B-5F4A-98FD-DAECC84296E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'VBA CC'!$B$1:$J$1</c:f>
              <c:strCache>
                <c:ptCount val="9"/>
                <c:pt idx="0">
                  <c:v>FY2020 Q4</c:v>
                </c:pt>
                <c:pt idx="1">
                  <c:v>FY2021 Q1</c:v>
                </c:pt>
                <c:pt idx="2">
                  <c:v>FY2021 Q2</c:v>
                </c:pt>
                <c:pt idx="3">
                  <c:v>FY2021 Q3</c:v>
                </c:pt>
                <c:pt idx="4">
                  <c:v>FY2021 Q4</c:v>
                </c:pt>
                <c:pt idx="5">
                  <c:v>FY2022 Q1</c:v>
                </c:pt>
                <c:pt idx="6">
                  <c:v>FY2022 Q2</c:v>
                </c:pt>
                <c:pt idx="7">
                  <c:v>FY2022 Q3</c:v>
                </c:pt>
                <c:pt idx="8">
                  <c:v>FY2022 Q4</c:v>
                </c:pt>
              </c:strCache>
            </c:strRef>
          </c:cat>
          <c:val>
            <c:numRef>
              <c:f>'VBA CC'!$B$2:$J$2</c:f>
              <c:numCache>
                <c:formatCode>0.0%</c:formatCode>
                <c:ptCount val="9"/>
                <c:pt idx="0">
                  <c:v>0.76071736464194173</c:v>
                </c:pt>
                <c:pt idx="1">
                  <c:v>0.76007531310127729</c:v>
                </c:pt>
                <c:pt idx="2">
                  <c:v>0.77291603329707403</c:v>
                </c:pt>
                <c:pt idx="3">
                  <c:v>0.78944843849304913</c:v>
                </c:pt>
                <c:pt idx="4">
                  <c:v>0.75073824964808011</c:v>
                </c:pt>
                <c:pt idx="5">
                  <c:v>0.71812904014114443</c:v>
                </c:pt>
                <c:pt idx="6">
                  <c:v>0.73068856463617982</c:v>
                </c:pt>
                <c:pt idx="7">
                  <c:v>0.75078703625121268</c:v>
                </c:pt>
                <c:pt idx="8">
                  <c:v>0.73468337064145728</c:v>
                </c:pt>
              </c:numCache>
            </c:numRef>
          </c:val>
          <c:smooth val="0"/>
          <c:extLst>
            <c:ext xmlns:c16="http://schemas.microsoft.com/office/drawing/2014/chart" uri="{C3380CC4-5D6E-409C-BE32-E72D297353CC}">
              <c16:uniqueId val="{00000002-E46B-5F4A-98FD-DAECC84296E6}"/>
            </c:ext>
          </c:extLst>
        </c:ser>
        <c:dLbls>
          <c:showLegendKey val="0"/>
          <c:showVal val="0"/>
          <c:showCatName val="0"/>
          <c:showSerName val="0"/>
          <c:showPercent val="0"/>
          <c:showBubbleSize val="0"/>
        </c:dLbls>
        <c:marker val="1"/>
        <c:smooth val="0"/>
        <c:axId val="508081136"/>
        <c:axId val="508069000"/>
      </c:lineChart>
      <c:catAx>
        <c:axId val="508081136"/>
        <c:scaling>
          <c:orientation val="minMax"/>
        </c:scaling>
        <c:delete val="0"/>
        <c:axPos val="b"/>
        <c:majorGridlines>
          <c:spPr>
            <a:ln w="3175" cap="flat" cmpd="sng" algn="ctr">
              <a:solidFill>
                <a:srgbClr val="000000">
                  <a:lumMod val="50000"/>
                  <a:lumOff val="50000"/>
                </a:srgbClr>
              </a:solidFill>
              <a:round/>
            </a:ln>
            <a:effectLst/>
          </c:spPr>
        </c:majorGridlines>
        <c:numFmt formatCode="General" sourceLinked="1"/>
        <c:majorTickMark val="out"/>
        <c:minorTickMark val="none"/>
        <c:tickLblPos val="nextTo"/>
        <c:spPr>
          <a:noFill/>
          <a:ln w="9525" cap="flat" cmpd="sng" algn="ctr">
            <a:solidFill>
              <a:srgbClr val="000000">
                <a:lumMod val="50000"/>
                <a:lumOff val="50000"/>
              </a:srgb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508069000"/>
        <c:crossesAt val="0"/>
        <c:auto val="1"/>
        <c:lblAlgn val="ctr"/>
        <c:lblOffset val="100"/>
        <c:noMultiLvlLbl val="0"/>
      </c:catAx>
      <c:valAx>
        <c:axId val="508069000"/>
        <c:scaling>
          <c:orientation val="minMax"/>
          <c:min val="0.70000000000000007"/>
        </c:scaling>
        <c:delete val="0"/>
        <c:axPos val="l"/>
        <c:numFmt formatCode="0%" sourceLinked="0"/>
        <c:majorTickMark val="out"/>
        <c:minorTickMark val="none"/>
        <c:tickLblPos val="nextTo"/>
        <c:spPr>
          <a:noFill/>
          <a:ln>
            <a:solidFill>
              <a:srgbClr val="000000">
                <a:lumMod val="50000"/>
                <a:lumOff val="50000"/>
              </a:srgbClr>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508081136"/>
        <c:crosses val="autoZero"/>
        <c:crossBetween val="between"/>
        <c:majorUnit val="2.0000000000000004E-2"/>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3491910917808867E-2"/>
          <c:y val="3.8706971973330923E-2"/>
          <c:w val="0.92871294897698964"/>
          <c:h val="0.77383413280236524"/>
        </c:manualLayout>
      </c:layout>
      <c:lineChart>
        <c:grouping val="standard"/>
        <c:varyColors val="0"/>
        <c:ser>
          <c:idx val="0"/>
          <c:order val="0"/>
          <c:tx>
            <c:strRef>
              <c:f>'VBA CC'!$A$2</c:f>
              <c:strCache>
                <c:ptCount val="1"/>
                <c:pt idx="0">
                  <c:v>VBA Insurance Service End Products Trust</c:v>
                </c:pt>
              </c:strCache>
            </c:strRef>
          </c:tx>
          <c:spPr>
            <a:ln w="50800" cap="rnd" cmpd="dbl">
              <a:solidFill>
                <a:srgbClr val="002060"/>
              </a:solidFill>
              <a:round/>
            </a:ln>
            <a:effectLst/>
          </c:spPr>
          <c:marker>
            <c:symbol val="diamond"/>
            <c:size val="7"/>
            <c:spPr>
              <a:solidFill>
                <a:srgbClr val="002060"/>
              </a:solidFill>
              <a:ln w="9525">
                <a:solidFill>
                  <a:srgbClr val="002060"/>
                </a:solidFill>
              </a:ln>
              <a:effectLst/>
            </c:spPr>
          </c:marker>
          <c:dLbls>
            <c:dLbl>
              <c:idx val="0"/>
              <c:layout>
                <c:manualLayout>
                  <c:x val="-3.4642388451443566E-2"/>
                  <c:y val="4.47829177602798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9E9-9041-B558-95120511686F}"/>
                </c:ext>
              </c:extLst>
            </c:dLbl>
            <c:dLbl>
              <c:idx val="3"/>
              <c:layout>
                <c:manualLayout>
                  <c:x val="-3.7420166229221348E-2"/>
                  <c:y val="-5.59115266841645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9E9-9041-B558-95120511686F}"/>
                </c:ext>
              </c:extLst>
            </c:dLbl>
            <c:dLbl>
              <c:idx val="5"/>
              <c:layout>
                <c:manualLayout>
                  <c:x val="-3.4642388451443566E-2"/>
                  <c:y val="-4.89670822397200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9E9-9041-B558-95120511686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'VBA CC'!$B$1:$I$1</c:f>
              <c:numCache>
                <c:formatCode>d\-mmm</c:formatCode>
                <c:ptCount val="8"/>
                <c:pt idx="0" formatCode="mmm\-yy">
                  <c:v>44531</c:v>
                </c:pt>
                <c:pt idx="1">
                  <c:v>44583</c:v>
                </c:pt>
                <c:pt idx="2">
                  <c:v>44614</c:v>
                </c:pt>
                <c:pt idx="3">
                  <c:v>44642</c:v>
                </c:pt>
                <c:pt idx="4">
                  <c:v>44673</c:v>
                </c:pt>
                <c:pt idx="5">
                  <c:v>44703</c:v>
                </c:pt>
                <c:pt idx="6">
                  <c:v>44734</c:v>
                </c:pt>
                <c:pt idx="7">
                  <c:v>44764</c:v>
                </c:pt>
              </c:numCache>
            </c:numRef>
          </c:cat>
          <c:val>
            <c:numRef>
              <c:f>'VBA CC'!$B$2:$I$2</c:f>
              <c:numCache>
                <c:formatCode>0.0%</c:formatCode>
                <c:ptCount val="8"/>
                <c:pt idx="0">
                  <c:v>0.82399999999999995</c:v>
                </c:pt>
                <c:pt idx="1">
                  <c:v>0.85599999999999998</c:v>
                </c:pt>
                <c:pt idx="2">
                  <c:v>0.84799999999999998</c:v>
                </c:pt>
                <c:pt idx="3">
                  <c:v>0.86599999999999999</c:v>
                </c:pt>
                <c:pt idx="4">
                  <c:v>0.85499999999999998</c:v>
                </c:pt>
                <c:pt idx="5">
                  <c:v>0.84099999999999997</c:v>
                </c:pt>
                <c:pt idx="6">
                  <c:v>0.84099999999999997</c:v>
                </c:pt>
                <c:pt idx="7">
                  <c:v>0.85799999999999998</c:v>
                </c:pt>
              </c:numCache>
            </c:numRef>
          </c:val>
          <c:smooth val="0"/>
          <c:extLst>
            <c:ext xmlns:c16="http://schemas.microsoft.com/office/drawing/2014/chart" uri="{C3380CC4-5D6E-409C-BE32-E72D297353CC}">
              <c16:uniqueId val="{00000003-A9E9-9041-B558-95120511686F}"/>
            </c:ext>
          </c:extLst>
        </c:ser>
        <c:dLbls>
          <c:showLegendKey val="0"/>
          <c:showVal val="0"/>
          <c:showCatName val="0"/>
          <c:showSerName val="0"/>
          <c:showPercent val="0"/>
          <c:showBubbleSize val="0"/>
        </c:dLbls>
        <c:marker val="1"/>
        <c:smooth val="0"/>
        <c:axId val="508081136"/>
        <c:axId val="508069000"/>
      </c:lineChart>
      <c:dateAx>
        <c:axId val="508081136"/>
        <c:scaling>
          <c:orientation val="minMax"/>
        </c:scaling>
        <c:delete val="0"/>
        <c:axPos val="b"/>
        <c:majorGridlines>
          <c:spPr>
            <a:ln w="3175" cap="flat" cmpd="sng" algn="ctr">
              <a:solidFill>
                <a:srgbClr val="000000">
                  <a:lumMod val="50000"/>
                  <a:lumOff val="50000"/>
                </a:srgbClr>
              </a:solidFill>
              <a:round/>
            </a:ln>
            <a:effectLst/>
          </c:spPr>
        </c:majorGridlines>
        <c:numFmt formatCode="mmm\-yy" sourceLinked="1"/>
        <c:majorTickMark val="out"/>
        <c:minorTickMark val="none"/>
        <c:tickLblPos val="nextTo"/>
        <c:spPr>
          <a:noFill/>
          <a:ln w="9525" cap="flat" cmpd="sng" algn="ctr">
            <a:solidFill>
              <a:srgbClr val="000000">
                <a:lumMod val="50000"/>
                <a:lumOff val="50000"/>
              </a:srgb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508069000"/>
        <c:crossesAt val="0"/>
        <c:auto val="1"/>
        <c:lblOffset val="100"/>
        <c:baseTimeUnit val="months"/>
      </c:dateAx>
      <c:valAx>
        <c:axId val="508069000"/>
        <c:scaling>
          <c:orientation val="minMax"/>
        </c:scaling>
        <c:delete val="0"/>
        <c:axPos val="l"/>
        <c:numFmt formatCode="0%" sourceLinked="0"/>
        <c:majorTickMark val="out"/>
        <c:minorTickMark val="none"/>
        <c:tickLblPos val="nextTo"/>
        <c:spPr>
          <a:noFill/>
          <a:ln>
            <a:solidFill>
              <a:srgbClr val="000000">
                <a:lumMod val="50000"/>
                <a:lumOff val="50000"/>
              </a:srgbClr>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508081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22-07-26T08:49:20.901" idx="3">
    <p:pos x="10" y="10"/>
    <p:text>I would recommend running the data from July 2020 through July 31, 2022</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2-07-26T08:50:33.922" idx="4">
    <p:pos x="10" y="10"/>
    <p:text>I would recommend running the data from July 2020 through July 31, 2022</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2-07-26T08:51:04.452" idx="5">
    <p:pos x="10" y="10"/>
    <p:text>I would recommend running the data from December 2021 through July 31, 2022</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BACBC94-ED5A-4167-A18A-AC4F25ED66D4}" type="datetimeFigureOut">
              <a:rPr lang="en-US" smtClean="0"/>
              <a:t>09/01/2022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B1AE1E3-F2F8-47FD-A4F8-C33348A375A7}" type="slidenum">
              <a:rPr lang="en-US" smtClean="0"/>
              <a:t>‹#›</a:t>
            </a:fld>
            <a:endParaRPr lang="en-US"/>
          </a:p>
        </p:txBody>
      </p:sp>
    </p:spTree>
    <p:extLst>
      <p:ext uri="{BB962C8B-B14F-4D97-AF65-F5344CB8AC3E}">
        <p14:creationId xmlns:p14="http://schemas.microsoft.com/office/powerpoint/2010/main" val="858329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DE499EE-2D9F-4E82-8CEA-F4B67D4E6FEC}" type="datetimeFigureOut">
              <a:rPr lang="en-US" smtClean="0"/>
              <a:t>09/01/2022</a:t>
            </a:fld>
            <a:endParaRPr lang="en-US"/>
          </a:p>
        </p:txBody>
      </p:sp>
      <p:sp>
        <p:nvSpPr>
          <p:cNvPr id="4" name="Slide Image Placeholder 3"/>
          <p:cNvSpPr>
            <a:spLocks noGrp="1" noRot="1" noChangeAspect="1"/>
          </p:cNvSpPr>
          <p:nvPr>
            <p:ph type="sldImg" idx="2"/>
          </p:nvPr>
        </p:nvSpPr>
        <p:spPr>
          <a:xfrm>
            <a:off x="717550" y="696913"/>
            <a:ext cx="55753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A6F7D25-770E-4F77-8331-8C84F68246BD}" type="slidenum">
              <a:rPr lang="en-US" smtClean="0"/>
              <a:t>‹#›</a:t>
            </a:fld>
            <a:endParaRPr lang="en-US"/>
          </a:p>
        </p:txBody>
      </p:sp>
    </p:spTree>
    <p:extLst>
      <p:ext uri="{BB962C8B-B14F-4D97-AF65-F5344CB8AC3E}">
        <p14:creationId xmlns:p14="http://schemas.microsoft.com/office/powerpoint/2010/main" val="2650469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6F7D25-770E-4F77-8331-8C84F68246BD}" type="slidenum">
              <a:rPr lang="en-US" smtClean="0"/>
              <a:t>11</a:t>
            </a:fld>
            <a:endParaRPr lang="en-US"/>
          </a:p>
        </p:txBody>
      </p:sp>
    </p:spTree>
    <p:extLst>
      <p:ext uri="{BB962C8B-B14F-4D97-AF65-F5344CB8AC3E}">
        <p14:creationId xmlns:p14="http://schemas.microsoft.com/office/powerpoint/2010/main" val="3952710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trust scores for AMA have been below the other designated services. The Office of Administrative Review (OAR) conducts trend analysis on their data and have found a correlation between Veteran satisfaction and the decision review outcome. There is data that shows if the outcome is favorable, the score from the Veteran is higher. </a:t>
            </a:r>
          </a:p>
        </p:txBody>
      </p:sp>
      <p:sp>
        <p:nvSpPr>
          <p:cNvPr id="4" name="Slide Number Placeholder 3"/>
          <p:cNvSpPr>
            <a:spLocks noGrp="1"/>
          </p:cNvSpPr>
          <p:nvPr>
            <p:ph type="sldNum" sz="quarter" idx="5"/>
          </p:nvPr>
        </p:nvSpPr>
        <p:spPr/>
        <p:txBody>
          <a:bodyPr/>
          <a:lstStyle/>
          <a:p>
            <a:fld id="{DA6F7D25-770E-4F77-8331-8C84F68246BD}" type="slidenum">
              <a:rPr lang="en-US" smtClean="0"/>
              <a:t>28</a:t>
            </a:fld>
            <a:endParaRPr lang="en-US"/>
          </a:p>
        </p:txBody>
      </p:sp>
    </p:spTree>
    <p:extLst>
      <p:ext uri="{BB962C8B-B14F-4D97-AF65-F5344CB8AC3E}">
        <p14:creationId xmlns:p14="http://schemas.microsoft.com/office/powerpoint/2010/main" val="8834036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 Slide with Preselected Photo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F510454-734A-9144-8FE7-F44AFE841B28}"/>
              </a:ext>
            </a:extLst>
          </p:cNvPr>
          <p:cNvSpPr/>
          <p:nvPr/>
        </p:nvSpPr>
        <p:spPr>
          <a:xfrm>
            <a:off x="228600" y="220980"/>
            <a:ext cx="8686800" cy="530352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D544400C-694E-6A48-A7A0-4E8A9B883BD6}"/>
              </a:ext>
            </a:extLst>
          </p:cNvPr>
          <p:cNvSpPr/>
          <p:nvPr/>
        </p:nvSpPr>
        <p:spPr>
          <a:xfrm>
            <a:off x="1" y="1027451"/>
            <a:ext cx="3545174" cy="25648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 name="TextBox 13">
            <a:extLst>
              <a:ext uri="{FF2B5EF4-FFF2-40B4-BE49-F238E27FC236}">
                <a16:creationId xmlns:a16="http://schemas.microsoft.com/office/drawing/2014/main" id="{197D94AB-6BF0-4D49-8303-7D66DE57A197}"/>
              </a:ext>
            </a:extLst>
          </p:cNvPr>
          <p:cNvSpPr txBox="1"/>
          <p:nvPr/>
        </p:nvSpPr>
        <p:spPr>
          <a:xfrm>
            <a:off x="4287803" y="710421"/>
            <a:ext cx="4151923" cy="207749"/>
          </a:xfrm>
          <a:prstGeom prst="rect">
            <a:avLst/>
          </a:prstGeom>
          <a:noFill/>
        </p:spPr>
        <p:txBody>
          <a:bodyPr wrap="square" lIns="0" rtlCol="0">
            <a:spAutoFit/>
          </a:bodyPr>
          <a:lstStyle/>
          <a:p>
            <a:pPr algn="r"/>
            <a:fld id="{51118A9C-9ABD-A84C-846F-CC0713849565}" type="datetime4">
              <a:rPr lang="en-US" sz="750" b="0" smtClean="0">
                <a:solidFill>
                  <a:schemeClr val="bg1"/>
                </a:solidFill>
              </a:rPr>
              <a:pPr algn="r"/>
              <a:t>September 1, 2022</a:t>
            </a:fld>
            <a:endParaRPr lang="en-US" sz="750" b="0" dirty="0">
              <a:solidFill>
                <a:schemeClr val="bg1"/>
              </a:solidFill>
            </a:endParaRPr>
          </a:p>
        </p:txBody>
      </p:sp>
      <p:sp>
        <p:nvSpPr>
          <p:cNvPr id="16" name="Text Placeholder 8">
            <a:extLst>
              <a:ext uri="{FF2B5EF4-FFF2-40B4-BE49-F238E27FC236}">
                <a16:creationId xmlns:a16="http://schemas.microsoft.com/office/drawing/2014/main" id="{A8D06877-E96A-C446-9E3A-3A13B024A710}"/>
              </a:ext>
            </a:extLst>
          </p:cNvPr>
          <p:cNvSpPr>
            <a:spLocks noGrp="1"/>
          </p:cNvSpPr>
          <p:nvPr>
            <p:ph type="body" sz="quarter" idx="11" hasCustomPrompt="1"/>
          </p:nvPr>
        </p:nvSpPr>
        <p:spPr>
          <a:xfrm>
            <a:off x="799099" y="3188933"/>
            <a:ext cx="4240492" cy="423838"/>
          </a:xfrm>
        </p:spPr>
        <p:txBody>
          <a:bodyPr lIns="0">
            <a:noAutofit/>
          </a:bodyPr>
          <a:lstStyle>
            <a:lvl1pPr marL="0" indent="0">
              <a:buNone/>
              <a:defRPr sz="1500" i="1">
                <a:solidFill>
                  <a:schemeClr val="accent4"/>
                </a:solidFill>
                <a:latin typeface="+mn-lt"/>
              </a:defRPr>
            </a:lvl1pPr>
          </a:lstStyle>
          <a:p>
            <a:pPr lvl="0"/>
            <a:r>
              <a:rPr lang="en-US" dirty="0"/>
              <a:t>Click to edit Subtitle</a:t>
            </a:r>
          </a:p>
        </p:txBody>
      </p:sp>
      <p:pic>
        <p:nvPicPr>
          <p:cNvPr id="17" name="Picture 16">
            <a:extLst>
              <a:ext uri="{FF2B5EF4-FFF2-40B4-BE49-F238E27FC236}">
                <a16:creationId xmlns:a16="http://schemas.microsoft.com/office/drawing/2014/main" id="{AD2CBED1-ECA4-7E4F-8E48-47A526A4288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9099" y="4670227"/>
            <a:ext cx="2143125" cy="529167"/>
          </a:xfrm>
          <a:prstGeom prst="rect">
            <a:avLst/>
          </a:prstGeom>
        </p:spPr>
      </p:pic>
      <p:pic>
        <p:nvPicPr>
          <p:cNvPr id="18" name="Picture 17">
            <a:extLst>
              <a:ext uri="{FF2B5EF4-FFF2-40B4-BE49-F238E27FC236}">
                <a16:creationId xmlns:a16="http://schemas.microsoft.com/office/drawing/2014/main" id="{9E8D2926-A8FD-F2BD-BACD-5E35EAD276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80751" y="4621550"/>
            <a:ext cx="1958975" cy="634853"/>
          </a:xfrm>
          <a:prstGeom prst="rect">
            <a:avLst/>
          </a:prstGeom>
        </p:spPr>
      </p:pic>
      <p:sp>
        <p:nvSpPr>
          <p:cNvPr id="2" name="Title 1">
            <a:extLst>
              <a:ext uri="{FF2B5EF4-FFF2-40B4-BE49-F238E27FC236}">
                <a16:creationId xmlns:a16="http://schemas.microsoft.com/office/drawing/2014/main" id="{4641D38B-4DFB-AA17-A138-06691CDF7F97}"/>
              </a:ext>
            </a:extLst>
          </p:cNvPr>
          <p:cNvSpPr>
            <a:spLocks noGrp="1"/>
          </p:cNvSpPr>
          <p:nvPr>
            <p:ph type="title"/>
          </p:nvPr>
        </p:nvSpPr>
        <p:spPr>
          <a:xfrm>
            <a:off x="799100" y="1524137"/>
            <a:ext cx="4240492" cy="1527490"/>
          </a:xfrm>
          <a:prstGeom prst="rect">
            <a:avLst/>
          </a:prstGeom>
        </p:spPr>
        <p:txBody>
          <a:bodyPr lIns="0" anchor="b"/>
          <a:lstStyle>
            <a:lvl1pPr>
              <a:defRPr sz="2400">
                <a:solidFill>
                  <a:schemeClr val="bg1"/>
                </a:solidFill>
                <a:latin typeface="+mj-lt"/>
              </a:defRPr>
            </a:lvl1pPr>
          </a:lstStyle>
          <a:p>
            <a:r>
              <a:rPr lang="en-US"/>
              <a:t>Click to edit Master title style</a:t>
            </a:r>
            <a:endParaRPr lang="en-US" dirty="0"/>
          </a:p>
        </p:txBody>
      </p:sp>
      <p:pic>
        <p:nvPicPr>
          <p:cNvPr id="4" name="Picture 3" descr="A gavel and a flag&#10;&#10;Description automatically generated with medium confidence">
            <a:extLst>
              <a:ext uri="{FF2B5EF4-FFF2-40B4-BE49-F238E27FC236}">
                <a16:creationId xmlns:a16="http://schemas.microsoft.com/office/drawing/2014/main" id="{01682A27-8768-BABE-805B-9564D5774148}"/>
              </a:ext>
            </a:extLst>
          </p:cNvPr>
          <p:cNvPicPr>
            <a:picLocks/>
          </p:cNvPicPr>
          <p:nvPr/>
        </p:nvPicPr>
        <p:blipFill rotWithShape="1">
          <a:blip r:embed="rId4"/>
          <a:srcRect l="1008" t="500" r="27531" b="1225"/>
          <a:stretch/>
        </p:blipFill>
        <p:spPr>
          <a:xfrm>
            <a:off x="5261881" y="2781841"/>
            <a:ext cx="1505067" cy="1527490"/>
          </a:xfrm>
          <a:prstGeom prst="rect">
            <a:avLst/>
          </a:prstGeom>
        </p:spPr>
      </p:pic>
      <p:pic>
        <p:nvPicPr>
          <p:cNvPr id="15" name="Picture 14">
            <a:extLst>
              <a:ext uri="{FF2B5EF4-FFF2-40B4-BE49-F238E27FC236}">
                <a16:creationId xmlns:a16="http://schemas.microsoft.com/office/drawing/2014/main" id="{D22C796B-4957-B5FB-2B8B-EEE63089AF3D}"/>
              </a:ext>
            </a:extLst>
          </p:cNvPr>
          <p:cNvPicPr>
            <a:picLocks noChangeAspect="1"/>
          </p:cNvPicPr>
          <p:nvPr/>
        </p:nvPicPr>
        <p:blipFill rotWithShape="1">
          <a:blip r:embed="rId5"/>
          <a:srcRect l="29524" t="3034" r="24826" b="3034"/>
          <a:stretch/>
        </p:blipFill>
        <p:spPr>
          <a:xfrm>
            <a:off x="5268192" y="1097713"/>
            <a:ext cx="1505067" cy="1527490"/>
          </a:xfrm>
          <a:prstGeom prst="rect">
            <a:avLst/>
          </a:prstGeom>
        </p:spPr>
      </p:pic>
      <p:pic>
        <p:nvPicPr>
          <p:cNvPr id="19" name="Picture 18">
            <a:extLst>
              <a:ext uri="{FF2B5EF4-FFF2-40B4-BE49-F238E27FC236}">
                <a16:creationId xmlns:a16="http://schemas.microsoft.com/office/drawing/2014/main" id="{5127BEF8-FE1D-4C0C-C3A2-B0F6AFFF8384}"/>
              </a:ext>
            </a:extLst>
          </p:cNvPr>
          <p:cNvPicPr>
            <a:picLocks noChangeAspect="1"/>
          </p:cNvPicPr>
          <p:nvPr/>
        </p:nvPicPr>
        <p:blipFill rotWithShape="1">
          <a:blip r:embed="rId6"/>
          <a:srcRect l="27314" t="3034" r="25261" b="3034"/>
          <a:stretch/>
        </p:blipFill>
        <p:spPr>
          <a:xfrm>
            <a:off x="6934658" y="2781841"/>
            <a:ext cx="1505067" cy="1527490"/>
          </a:xfrm>
          <a:prstGeom prst="rect">
            <a:avLst/>
          </a:prstGeom>
        </p:spPr>
      </p:pic>
      <p:pic>
        <p:nvPicPr>
          <p:cNvPr id="23" name="Picture 22">
            <a:extLst>
              <a:ext uri="{FF2B5EF4-FFF2-40B4-BE49-F238E27FC236}">
                <a16:creationId xmlns:a16="http://schemas.microsoft.com/office/drawing/2014/main" id="{F438F4F1-D827-BE55-A67D-9DE6CD0C0CE7}"/>
              </a:ext>
            </a:extLst>
          </p:cNvPr>
          <p:cNvPicPr>
            <a:picLocks noChangeAspect="1"/>
          </p:cNvPicPr>
          <p:nvPr/>
        </p:nvPicPr>
        <p:blipFill rotWithShape="1">
          <a:blip r:embed="rId7"/>
          <a:srcRect l="24900" r="24900"/>
          <a:stretch/>
        </p:blipFill>
        <p:spPr>
          <a:xfrm>
            <a:off x="6932409" y="1097713"/>
            <a:ext cx="1505067" cy="1527490"/>
          </a:xfrm>
          <a:prstGeom prst="rect">
            <a:avLst/>
          </a:prstGeom>
        </p:spPr>
      </p:pic>
    </p:spTree>
    <p:extLst>
      <p:ext uri="{BB962C8B-B14F-4D97-AF65-F5344CB8AC3E}">
        <p14:creationId xmlns:p14="http://schemas.microsoft.com/office/powerpoint/2010/main" val="4031363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1F87CB9F-1FBC-5B4B-8C1E-BC250F792A5D}"/>
              </a:ext>
            </a:extLst>
          </p:cNvPr>
          <p:cNvSpPr>
            <a:spLocks noGrp="1"/>
          </p:cNvSpPr>
          <p:nvPr>
            <p:ph type="sldNum" sz="quarter" idx="10"/>
          </p:nvPr>
        </p:nvSpPr>
        <p:spPr>
          <a:xfrm>
            <a:off x="8426916" y="5298171"/>
            <a:ext cx="244895" cy="304271"/>
          </a:xfrm>
          <a:prstGeom prst="rect">
            <a:avLst/>
          </a:prstGeom>
        </p:spPr>
        <p:txBody>
          <a:bodyPr vert="horz" lIns="0" tIns="0" rIns="0" bIns="0" rtlCol="0" anchor="ctr"/>
          <a:lstStyle>
            <a:lvl1pPr algn="r">
              <a:defRPr sz="750">
                <a:solidFill>
                  <a:schemeClr val="tx1"/>
                </a:solidFill>
                <a:latin typeface="+mj-lt"/>
                <a:cs typeface="Georgia"/>
              </a:defRPr>
            </a:lvl1pPr>
          </a:lstStyle>
          <a:p>
            <a:pPr defTabSz="457200"/>
            <a:fld id="{D983F1FA-211D-3044-9E35-958DFBC26156}" type="slidenum">
              <a:rPr lang="en-US" smtClean="0"/>
              <a:pPr defTabSz="457200"/>
              <a:t>‹#›</a:t>
            </a:fld>
            <a:endParaRPr lang="en-US"/>
          </a:p>
        </p:txBody>
      </p:sp>
    </p:spTree>
    <p:extLst>
      <p:ext uri="{BB962C8B-B14F-4D97-AF65-F5344CB8AC3E}">
        <p14:creationId xmlns:p14="http://schemas.microsoft.com/office/powerpoint/2010/main" val="3289798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964872"/>
            <a:ext cx="5111750" cy="4250595"/>
          </a:xfrm>
        </p:spPr>
        <p:txBody>
          <a:bodyPr>
            <a:noAutofit/>
          </a:bodyPr>
          <a:lstStyle>
            <a:lvl1pPr>
              <a:defRPr sz="1350"/>
            </a:lvl1pPr>
            <a:lvl2pPr>
              <a:defRPr sz="1350"/>
            </a:lvl2pPr>
            <a:lvl3pPr>
              <a:defRPr sz="1350"/>
            </a:lvl3pPr>
            <a:lvl4pPr>
              <a:defRPr sz="1200"/>
            </a:lvl4pPr>
            <a:lvl5pPr>
              <a:defRPr sz="12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457201" y="964873"/>
            <a:ext cx="3008313" cy="4250594"/>
          </a:xfrm>
          <a:solidFill>
            <a:srgbClr val="FFFFFF"/>
          </a:solidFill>
          <a:ln>
            <a:solidFill>
              <a:srgbClr val="BFBFBF"/>
            </a:solidFill>
          </a:ln>
        </p:spPr>
        <p:txBody>
          <a:bodyPr>
            <a:noAutofit/>
          </a:bodyPr>
          <a:lstStyle>
            <a:lvl1pPr marL="0" indent="0">
              <a:buNone/>
              <a:defRPr sz="1200">
                <a:latin typeface="+mn-lt"/>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Title 5"/>
          <p:cNvSpPr>
            <a:spLocks noGrp="1"/>
          </p:cNvSpPr>
          <p:nvPr>
            <p:ph type="title"/>
          </p:nvPr>
        </p:nvSpPr>
        <p:spPr>
          <a:xfrm>
            <a:off x="457200" y="111186"/>
            <a:ext cx="8229600" cy="675554"/>
          </a:xfrm>
          <a:prstGeom prst="rect">
            <a:avLst/>
          </a:prstGeom>
        </p:spPr>
        <p:txBody>
          <a:bodyPr anchor="b" anchorCtr="0">
            <a:noAutofit/>
          </a:bodyPr>
          <a:lstStyle>
            <a:lvl1pPr>
              <a:defRPr>
                <a:solidFill>
                  <a:schemeClr val="bg1"/>
                </a:solidFill>
                <a:latin typeface="+mj-lt"/>
              </a:defRPr>
            </a:lvl1pPr>
          </a:lstStyle>
          <a:p>
            <a:r>
              <a:rPr lang="en-US"/>
              <a:t>Click to edit Master title style</a:t>
            </a:r>
            <a:endParaRPr lang="en-US" dirty="0"/>
          </a:p>
        </p:txBody>
      </p:sp>
      <p:sp>
        <p:nvSpPr>
          <p:cNvPr id="8" name="Slide Number Placeholder 5">
            <a:extLst>
              <a:ext uri="{FF2B5EF4-FFF2-40B4-BE49-F238E27FC236}">
                <a16:creationId xmlns:a16="http://schemas.microsoft.com/office/drawing/2014/main" id="{463FD921-9763-6546-9789-CEC6A46C633A}"/>
              </a:ext>
            </a:extLst>
          </p:cNvPr>
          <p:cNvSpPr>
            <a:spLocks noGrp="1"/>
          </p:cNvSpPr>
          <p:nvPr>
            <p:ph type="sldNum" sz="quarter" idx="10"/>
          </p:nvPr>
        </p:nvSpPr>
        <p:spPr>
          <a:xfrm>
            <a:off x="8426916" y="5298171"/>
            <a:ext cx="244895" cy="304271"/>
          </a:xfrm>
          <a:prstGeom prst="rect">
            <a:avLst/>
          </a:prstGeom>
        </p:spPr>
        <p:txBody>
          <a:bodyPr vert="horz" lIns="0" tIns="0" rIns="0" bIns="0" rtlCol="0" anchor="ctr"/>
          <a:lstStyle>
            <a:lvl1pPr algn="r">
              <a:defRPr sz="750">
                <a:solidFill>
                  <a:schemeClr val="tx1"/>
                </a:solidFill>
                <a:latin typeface="+mj-lt"/>
                <a:cs typeface="Georgia"/>
              </a:defRPr>
            </a:lvl1pPr>
          </a:lstStyle>
          <a:p>
            <a:pPr defTabSz="457200"/>
            <a:fld id="{D983F1FA-211D-3044-9E35-958DFBC26156}" type="slidenum">
              <a:rPr lang="en-US" smtClean="0"/>
              <a:pPr defTabSz="457200"/>
              <a:t>‹#›</a:t>
            </a:fld>
            <a:endParaRPr lang="en-US" dirty="0"/>
          </a:p>
        </p:txBody>
      </p:sp>
    </p:spTree>
    <p:extLst>
      <p:ext uri="{BB962C8B-B14F-4D97-AF65-F5344CB8AC3E}">
        <p14:creationId xmlns:p14="http://schemas.microsoft.com/office/powerpoint/2010/main" val="2426316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080542"/>
            <a:ext cx="5486400" cy="318267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792288" y="4252082"/>
            <a:ext cx="5486400" cy="511307"/>
          </a:xfrm>
        </p:spPr>
        <p:txBody>
          <a:bodyPr>
            <a:no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itle 4"/>
          <p:cNvSpPr>
            <a:spLocks noGrp="1"/>
          </p:cNvSpPr>
          <p:nvPr>
            <p:ph type="title"/>
          </p:nvPr>
        </p:nvSpPr>
        <p:spPr>
          <a:xfrm>
            <a:off x="450668" y="111186"/>
            <a:ext cx="8229600" cy="675554"/>
          </a:xfrm>
          <a:prstGeom prst="rect">
            <a:avLst/>
          </a:prstGeom>
        </p:spPr>
        <p:txBody>
          <a:bodyPr anchor="b" anchorCtr="0"/>
          <a:lstStyle>
            <a:lvl1pPr>
              <a:defRPr>
                <a:solidFill>
                  <a:schemeClr val="bg1"/>
                </a:solidFill>
                <a:latin typeface="+mj-lt"/>
              </a:defRPr>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B51EF3CB-3B26-1747-A0CC-69379BE87D00}"/>
              </a:ext>
            </a:extLst>
          </p:cNvPr>
          <p:cNvSpPr txBox="1">
            <a:spLocks/>
          </p:cNvSpPr>
          <p:nvPr/>
        </p:nvSpPr>
        <p:spPr>
          <a:xfrm>
            <a:off x="8426916" y="5298171"/>
            <a:ext cx="244895" cy="304271"/>
          </a:xfrm>
          <a:prstGeom prst="rect">
            <a:avLst/>
          </a:prstGeom>
        </p:spPr>
        <p:txBody>
          <a:bodyPr vert="horz" lIns="0" tIns="0" rIns="0" bIns="0" rtlCol="0" anchor="ctr"/>
          <a:lstStyle>
            <a:defPPr>
              <a:defRPr lang="en-US"/>
            </a:defPPr>
            <a:lvl1pPr marL="0" algn="r" defTabSz="457200" rtl="0" eaLnBrk="1" latinLnBrk="0" hangingPunct="1">
              <a:defRPr sz="1000" kern="1200">
                <a:solidFill>
                  <a:schemeClr val="tx1">
                    <a:tint val="75000"/>
                  </a:schemeClr>
                </a:solidFill>
                <a:latin typeface="+mj-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27D237-6C0D-5549-BE11-2040A22CBC71}" type="slidenum">
              <a:rPr lang="en-US" sz="750" smtClean="0"/>
              <a:pPr/>
              <a:t>‹#›</a:t>
            </a:fld>
            <a:endParaRPr lang="en-US" sz="750" dirty="0"/>
          </a:p>
        </p:txBody>
      </p:sp>
    </p:spTree>
    <p:extLst>
      <p:ext uri="{BB962C8B-B14F-4D97-AF65-F5344CB8AC3E}">
        <p14:creationId xmlns:p14="http://schemas.microsoft.com/office/powerpoint/2010/main" val="3445323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49705" y="111186"/>
            <a:ext cx="8229600" cy="675554"/>
          </a:xfrm>
          <a:prstGeom prst="rect">
            <a:avLst/>
          </a:prstGeom>
        </p:spPr>
        <p:txBody>
          <a:bodyPr anchor="b" anchorCtr="0"/>
          <a:lstStyle>
            <a:lvl1pPr>
              <a:defRPr>
                <a:solidFill>
                  <a:schemeClr val="bg1"/>
                </a:solidFill>
                <a:latin typeface="+mj-lt"/>
              </a:defRPr>
            </a:lvl1pPr>
          </a:lstStyle>
          <a:p>
            <a:r>
              <a:rPr lang="en-US"/>
              <a:t>Click to edit Master title style</a:t>
            </a:r>
            <a:endParaRPr lang="en-US" dirty="0"/>
          </a:p>
        </p:txBody>
      </p:sp>
      <p:sp>
        <p:nvSpPr>
          <p:cNvPr id="7" name="Slide Number Placeholder 5">
            <a:extLst>
              <a:ext uri="{FF2B5EF4-FFF2-40B4-BE49-F238E27FC236}">
                <a16:creationId xmlns:a16="http://schemas.microsoft.com/office/drawing/2014/main" id="{116954C1-40E7-ED47-80B6-7DF5E34F1169}"/>
              </a:ext>
            </a:extLst>
          </p:cNvPr>
          <p:cNvSpPr>
            <a:spLocks noGrp="1"/>
          </p:cNvSpPr>
          <p:nvPr>
            <p:ph type="sldNum" sz="quarter" idx="10"/>
          </p:nvPr>
        </p:nvSpPr>
        <p:spPr>
          <a:xfrm>
            <a:off x="8426916" y="5298171"/>
            <a:ext cx="244895" cy="304271"/>
          </a:xfrm>
          <a:prstGeom prst="rect">
            <a:avLst/>
          </a:prstGeom>
        </p:spPr>
        <p:txBody>
          <a:bodyPr vert="horz" lIns="0" tIns="0" rIns="0" bIns="0" rtlCol="0" anchor="ctr"/>
          <a:lstStyle>
            <a:lvl1pPr algn="r">
              <a:defRPr sz="750">
                <a:solidFill>
                  <a:schemeClr val="tx1"/>
                </a:solidFill>
                <a:latin typeface="+mj-lt"/>
                <a:cs typeface="Georgia"/>
              </a:defRPr>
            </a:lvl1pPr>
          </a:lstStyle>
          <a:p>
            <a:pPr defTabSz="457200"/>
            <a:fld id="{D983F1FA-211D-3044-9E35-958DFBC26156}" type="slidenum">
              <a:rPr lang="en-US" smtClean="0"/>
              <a:pPr defTabSz="457200"/>
              <a:t>‹#›</a:t>
            </a:fld>
            <a:endParaRPr lang="en-US" dirty="0"/>
          </a:p>
        </p:txBody>
      </p:sp>
    </p:spTree>
    <p:extLst>
      <p:ext uri="{BB962C8B-B14F-4D97-AF65-F5344CB8AC3E}">
        <p14:creationId xmlns:p14="http://schemas.microsoft.com/office/powerpoint/2010/main" val="14327653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26906" y="999406"/>
            <a:ext cx="5044904" cy="4053528"/>
          </a:xfrm>
        </p:spPr>
        <p:txBody>
          <a:bodyPr>
            <a:noAutofit/>
          </a:bodyPr>
          <a:lstStyle>
            <a:lvl1pPr>
              <a:defRPr sz="1350"/>
            </a:lvl1pPr>
            <a:lvl2pPr>
              <a:defRPr sz="1350"/>
            </a:lvl2pPr>
            <a:lvl3pPr>
              <a:defRPr sz="1350"/>
            </a:lvl3pPr>
            <a:lvl4pPr>
              <a:defRPr sz="1200"/>
            </a:lvl4pPr>
            <a:lvl5pPr>
              <a:defRPr sz="12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449096" y="999408"/>
            <a:ext cx="3008313" cy="4053528"/>
          </a:xfrm>
          <a:solidFill>
            <a:srgbClr val="FFFFFF"/>
          </a:solidFill>
          <a:ln>
            <a:solidFill>
              <a:srgbClr val="BFBFBF"/>
            </a:solidFill>
          </a:ln>
        </p:spPr>
        <p:txBody>
          <a:bodyPr>
            <a:no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Title 5"/>
          <p:cNvSpPr>
            <a:spLocks noGrp="1"/>
          </p:cNvSpPr>
          <p:nvPr>
            <p:ph type="title"/>
          </p:nvPr>
        </p:nvSpPr>
        <p:spPr>
          <a:xfrm>
            <a:off x="449096" y="111186"/>
            <a:ext cx="8229600" cy="675554"/>
          </a:xfrm>
          <a:prstGeom prst="rect">
            <a:avLst/>
          </a:prstGeom>
        </p:spPr>
        <p:txBody>
          <a:bodyPr anchor="b" anchorCtr="0"/>
          <a:lstStyle>
            <a:lvl1pPr>
              <a:defRPr>
                <a:solidFill>
                  <a:schemeClr val="bg1"/>
                </a:solidFill>
                <a:latin typeface="+mj-lt"/>
              </a:defRPr>
            </a:lvl1pPr>
          </a:lstStyle>
          <a:p>
            <a:r>
              <a:rPr lang="en-US"/>
              <a:t>Click to edit Master title style</a:t>
            </a:r>
            <a:endParaRPr lang="en-US" dirty="0"/>
          </a:p>
        </p:txBody>
      </p:sp>
      <p:sp>
        <p:nvSpPr>
          <p:cNvPr id="7" name="Slide Number Placeholder 5">
            <a:extLst>
              <a:ext uri="{FF2B5EF4-FFF2-40B4-BE49-F238E27FC236}">
                <a16:creationId xmlns:a16="http://schemas.microsoft.com/office/drawing/2014/main" id="{01A2AE48-3F98-7541-9391-83F1B4FDA54D}"/>
              </a:ext>
            </a:extLst>
          </p:cNvPr>
          <p:cNvSpPr>
            <a:spLocks noGrp="1"/>
          </p:cNvSpPr>
          <p:nvPr>
            <p:ph type="sldNum" sz="quarter" idx="10"/>
          </p:nvPr>
        </p:nvSpPr>
        <p:spPr>
          <a:xfrm>
            <a:off x="8426916" y="5298171"/>
            <a:ext cx="244895" cy="304271"/>
          </a:xfrm>
          <a:prstGeom prst="rect">
            <a:avLst/>
          </a:prstGeom>
        </p:spPr>
        <p:txBody>
          <a:bodyPr vert="horz" lIns="0" tIns="0" rIns="0" bIns="0" rtlCol="0" anchor="ctr"/>
          <a:lstStyle>
            <a:lvl1pPr algn="r">
              <a:defRPr sz="750">
                <a:solidFill>
                  <a:schemeClr val="tx1"/>
                </a:solidFill>
                <a:latin typeface="+mj-lt"/>
                <a:cs typeface="Georgia"/>
              </a:defRPr>
            </a:lvl1pPr>
          </a:lstStyle>
          <a:p>
            <a:pPr defTabSz="457200"/>
            <a:fld id="{D983F1FA-211D-3044-9E35-958DFBC26156}" type="slidenum">
              <a:rPr lang="en-US" smtClean="0"/>
              <a:pPr defTabSz="457200"/>
              <a:t>‹#›</a:t>
            </a:fld>
            <a:endParaRPr lang="en-US" dirty="0"/>
          </a:p>
        </p:txBody>
      </p:sp>
    </p:spTree>
    <p:extLst>
      <p:ext uri="{BB962C8B-B14F-4D97-AF65-F5344CB8AC3E}">
        <p14:creationId xmlns:p14="http://schemas.microsoft.com/office/powerpoint/2010/main" val="4051264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828800" y="999345"/>
            <a:ext cx="5486400" cy="3335312"/>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828800" y="4389037"/>
            <a:ext cx="5486400" cy="511307"/>
          </a:xfrm>
        </p:spPr>
        <p:txBody>
          <a:bodyPr>
            <a:no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itle 4"/>
          <p:cNvSpPr>
            <a:spLocks noGrp="1"/>
          </p:cNvSpPr>
          <p:nvPr>
            <p:ph type="title"/>
          </p:nvPr>
        </p:nvSpPr>
        <p:spPr>
          <a:xfrm>
            <a:off x="448742" y="111186"/>
            <a:ext cx="8229600" cy="675554"/>
          </a:xfrm>
          <a:prstGeom prst="rect">
            <a:avLst/>
          </a:prstGeom>
        </p:spPr>
        <p:txBody>
          <a:bodyPr anchor="b" anchorCtr="0"/>
          <a:lstStyle>
            <a:lvl1pPr>
              <a:defRPr>
                <a:solidFill>
                  <a:schemeClr val="bg1"/>
                </a:solidFill>
                <a:latin typeface="+mj-lt"/>
              </a:defRPr>
            </a:lvl1pPr>
          </a:lstStyle>
          <a:p>
            <a:r>
              <a:rPr lang="en-US"/>
              <a:t>Click to edit Master title style</a:t>
            </a:r>
            <a:endParaRPr lang="en-US" dirty="0"/>
          </a:p>
        </p:txBody>
      </p:sp>
      <p:sp>
        <p:nvSpPr>
          <p:cNvPr id="7" name="Slide Number Placeholder 5">
            <a:extLst>
              <a:ext uri="{FF2B5EF4-FFF2-40B4-BE49-F238E27FC236}">
                <a16:creationId xmlns:a16="http://schemas.microsoft.com/office/drawing/2014/main" id="{C4CEE060-238D-CC42-AA97-6D32E3E72440}"/>
              </a:ext>
            </a:extLst>
          </p:cNvPr>
          <p:cNvSpPr>
            <a:spLocks noGrp="1"/>
          </p:cNvSpPr>
          <p:nvPr>
            <p:ph type="sldNum" sz="quarter" idx="10"/>
          </p:nvPr>
        </p:nvSpPr>
        <p:spPr>
          <a:xfrm>
            <a:off x="8426916" y="5298171"/>
            <a:ext cx="244895" cy="304271"/>
          </a:xfrm>
          <a:prstGeom prst="rect">
            <a:avLst/>
          </a:prstGeom>
        </p:spPr>
        <p:txBody>
          <a:bodyPr vert="horz" lIns="0" tIns="0" rIns="0" bIns="0" rtlCol="0" anchor="ctr"/>
          <a:lstStyle>
            <a:lvl1pPr algn="r">
              <a:defRPr sz="750">
                <a:solidFill>
                  <a:schemeClr val="tx1"/>
                </a:solidFill>
                <a:latin typeface="+mj-lt"/>
                <a:cs typeface="Georgia"/>
              </a:defRPr>
            </a:lvl1pPr>
          </a:lstStyle>
          <a:p>
            <a:pPr defTabSz="457200"/>
            <a:fld id="{D983F1FA-211D-3044-9E35-958DFBC26156}" type="slidenum">
              <a:rPr lang="en-US" smtClean="0"/>
              <a:pPr defTabSz="457200"/>
              <a:t>‹#›</a:t>
            </a:fld>
            <a:endParaRPr lang="en-US" dirty="0"/>
          </a:p>
        </p:txBody>
      </p:sp>
    </p:spTree>
    <p:extLst>
      <p:ext uri="{BB962C8B-B14F-4D97-AF65-F5344CB8AC3E}">
        <p14:creationId xmlns:p14="http://schemas.microsoft.com/office/powerpoint/2010/main" val="2376158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Title Slide White">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209D613-D76A-7D40-8460-4CAE6263F144}"/>
              </a:ext>
            </a:extLst>
          </p:cNvPr>
          <p:cNvSpPr txBox="1"/>
          <p:nvPr/>
        </p:nvSpPr>
        <p:spPr>
          <a:xfrm>
            <a:off x="566752" y="3850792"/>
            <a:ext cx="4151923" cy="253916"/>
          </a:xfrm>
          <a:prstGeom prst="rect">
            <a:avLst/>
          </a:prstGeom>
          <a:noFill/>
        </p:spPr>
        <p:txBody>
          <a:bodyPr wrap="square" lIns="0" rtlCol="0">
            <a:spAutoFit/>
          </a:bodyPr>
          <a:lstStyle/>
          <a:p>
            <a:fld id="{51118A9C-9ABD-A84C-846F-CC0713849565}" type="datetime4">
              <a:rPr lang="en-US" sz="1050" b="1" smtClean="0">
                <a:solidFill>
                  <a:schemeClr val="accent5"/>
                </a:solidFill>
              </a:rPr>
              <a:t>September 1, 2022</a:t>
            </a:fld>
            <a:endParaRPr lang="en-US" sz="1050" b="1" dirty="0">
              <a:solidFill>
                <a:schemeClr val="accent5"/>
              </a:solidFill>
            </a:endParaRPr>
          </a:p>
        </p:txBody>
      </p:sp>
      <p:sp>
        <p:nvSpPr>
          <p:cNvPr id="9" name="Text Placeholder 8">
            <a:extLst>
              <a:ext uri="{FF2B5EF4-FFF2-40B4-BE49-F238E27FC236}">
                <a16:creationId xmlns:a16="http://schemas.microsoft.com/office/drawing/2014/main" id="{256D496D-3EAE-0643-966A-D24A621E946F}"/>
              </a:ext>
            </a:extLst>
          </p:cNvPr>
          <p:cNvSpPr>
            <a:spLocks noGrp="1"/>
          </p:cNvSpPr>
          <p:nvPr>
            <p:ph type="body" sz="quarter" idx="10"/>
          </p:nvPr>
        </p:nvSpPr>
        <p:spPr>
          <a:xfrm>
            <a:off x="566752" y="2152553"/>
            <a:ext cx="6293687" cy="846700"/>
          </a:xfrm>
        </p:spPr>
        <p:txBody>
          <a:bodyPr lIns="0" anchor="b" anchorCtr="0">
            <a:noAutofit/>
          </a:bodyPr>
          <a:lstStyle>
            <a:lvl1pPr marL="0" indent="0">
              <a:buNone/>
              <a:defRPr sz="2400" b="1">
                <a:solidFill>
                  <a:schemeClr val="tx2"/>
                </a:solidFill>
                <a:latin typeface="+mj-lt"/>
              </a:defRPr>
            </a:lvl1pPr>
          </a:lstStyle>
          <a:p>
            <a:pPr lvl="0"/>
            <a:r>
              <a:rPr lang="en-US"/>
              <a:t>Click to edit Master text styles</a:t>
            </a:r>
          </a:p>
        </p:txBody>
      </p:sp>
      <p:sp>
        <p:nvSpPr>
          <p:cNvPr id="17" name="Text Placeholder 8">
            <a:extLst>
              <a:ext uri="{FF2B5EF4-FFF2-40B4-BE49-F238E27FC236}">
                <a16:creationId xmlns:a16="http://schemas.microsoft.com/office/drawing/2014/main" id="{144DFDF4-465A-A143-9D9B-04AB8BF3F0B2}"/>
              </a:ext>
            </a:extLst>
          </p:cNvPr>
          <p:cNvSpPr>
            <a:spLocks noGrp="1"/>
          </p:cNvSpPr>
          <p:nvPr>
            <p:ph type="body" sz="quarter" idx="11" hasCustomPrompt="1"/>
          </p:nvPr>
        </p:nvSpPr>
        <p:spPr>
          <a:xfrm>
            <a:off x="566752" y="3265479"/>
            <a:ext cx="6293687" cy="423838"/>
          </a:xfrm>
        </p:spPr>
        <p:txBody>
          <a:bodyPr lIns="0">
            <a:noAutofit/>
          </a:bodyPr>
          <a:lstStyle>
            <a:lvl1pPr marL="0" indent="0">
              <a:buNone/>
              <a:defRPr sz="1500" i="1">
                <a:solidFill>
                  <a:schemeClr val="accent5"/>
                </a:solidFill>
                <a:latin typeface="+mn-lt"/>
              </a:defRPr>
            </a:lvl1pPr>
          </a:lstStyle>
          <a:p>
            <a:pPr lvl="0"/>
            <a:r>
              <a:rPr lang="en-US" dirty="0"/>
              <a:t>Click to edit Subtitle</a:t>
            </a:r>
          </a:p>
        </p:txBody>
      </p:sp>
      <p:cxnSp>
        <p:nvCxnSpPr>
          <p:cNvPr id="10" name="Straight Connector 9">
            <a:extLst>
              <a:ext uri="{FF2B5EF4-FFF2-40B4-BE49-F238E27FC236}">
                <a16:creationId xmlns:a16="http://schemas.microsoft.com/office/drawing/2014/main" id="{B2BD8274-25F7-2B4C-9DA1-BF4FAF6ABBF6}"/>
              </a:ext>
            </a:extLst>
          </p:cNvPr>
          <p:cNvCxnSpPr/>
          <p:nvPr/>
        </p:nvCxnSpPr>
        <p:spPr>
          <a:xfrm>
            <a:off x="546432" y="3105573"/>
            <a:ext cx="7519609" cy="0"/>
          </a:xfrm>
          <a:prstGeom prst="line">
            <a:avLst/>
          </a:prstGeom>
          <a:ln w="31750"/>
          <a:effectLst/>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4605F522-782B-414F-9804-2336838F24F8}"/>
              </a:ext>
            </a:extLst>
          </p:cNvPr>
          <p:cNvSpPr/>
          <p:nvPr/>
        </p:nvSpPr>
        <p:spPr>
          <a:xfrm>
            <a:off x="2501" y="4909022"/>
            <a:ext cx="3060004" cy="5334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id="{FBA9D200-C85C-2046-A980-119BFA98D77F}"/>
              </a:ext>
            </a:extLst>
          </p:cNvPr>
          <p:cNvSpPr/>
          <p:nvPr/>
        </p:nvSpPr>
        <p:spPr>
          <a:xfrm>
            <a:off x="3062506" y="4909022"/>
            <a:ext cx="3047951" cy="533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940C2771-8878-724A-A692-39B9696628BF}"/>
              </a:ext>
            </a:extLst>
          </p:cNvPr>
          <p:cNvSpPr/>
          <p:nvPr/>
        </p:nvSpPr>
        <p:spPr>
          <a:xfrm>
            <a:off x="6110458" y="4909022"/>
            <a:ext cx="3036045" cy="533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2" name="Picture 11" descr="A picture containing text&#10;&#10;Description automatically generated">
            <a:extLst>
              <a:ext uri="{FF2B5EF4-FFF2-40B4-BE49-F238E27FC236}">
                <a16:creationId xmlns:a16="http://schemas.microsoft.com/office/drawing/2014/main" id="{11B66FC1-B565-E844-B6D7-7DEA8824F19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8995" y="5114332"/>
            <a:ext cx="1943100" cy="476250"/>
          </a:xfrm>
          <a:prstGeom prst="rect">
            <a:avLst/>
          </a:prstGeom>
        </p:spPr>
      </p:pic>
      <p:pic>
        <p:nvPicPr>
          <p:cNvPr id="13" name="Picture 12" descr="A picture containing text, sign, clipart&#10;&#10;Description automatically generated">
            <a:extLst>
              <a:ext uri="{FF2B5EF4-FFF2-40B4-BE49-F238E27FC236}">
                <a16:creationId xmlns:a16="http://schemas.microsoft.com/office/drawing/2014/main" id="{AC72E77C-A0B3-6FC5-43C2-20C247B6CE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87739" y="5060992"/>
            <a:ext cx="1707266" cy="553281"/>
          </a:xfrm>
          <a:prstGeom prst="rect">
            <a:avLst/>
          </a:prstGeom>
        </p:spPr>
      </p:pic>
    </p:spTree>
    <p:extLst>
      <p:ext uri="{BB962C8B-B14F-4D97-AF65-F5344CB8AC3E}">
        <p14:creationId xmlns:p14="http://schemas.microsoft.com/office/powerpoint/2010/main" val="2165411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7593" y="3672418"/>
            <a:ext cx="8210167" cy="1135063"/>
          </a:xfrm>
          <a:prstGeom prst="rect">
            <a:avLst/>
          </a:prstGeom>
        </p:spPr>
        <p:txBody>
          <a:bodyPr anchor="t">
            <a:normAutofit/>
          </a:bodyPr>
          <a:lstStyle>
            <a:lvl1pPr algn="l">
              <a:defRPr sz="2100" b="0" cap="none">
                <a:solidFill>
                  <a:schemeClr val="tx1">
                    <a:lumMod val="75000"/>
                  </a:schemeClr>
                </a:solidFill>
                <a:latin typeface="+mn-lt"/>
              </a:defRPr>
            </a:lvl1pPr>
          </a:lstStyle>
          <a:p>
            <a:r>
              <a:rPr lang="en-US" dirty="0"/>
              <a:t>Click To Edit Master Title Style</a:t>
            </a:r>
          </a:p>
        </p:txBody>
      </p:sp>
      <p:sp>
        <p:nvSpPr>
          <p:cNvPr id="3" name="Text Placeholder 2"/>
          <p:cNvSpPr>
            <a:spLocks noGrp="1"/>
          </p:cNvSpPr>
          <p:nvPr>
            <p:ph type="body" idx="1" hasCustomPrompt="1"/>
          </p:nvPr>
        </p:nvSpPr>
        <p:spPr>
          <a:xfrm>
            <a:off x="537593" y="2422261"/>
            <a:ext cx="8210167" cy="1250156"/>
          </a:xfrm>
        </p:spPr>
        <p:txBody>
          <a:bodyPr anchor="b"/>
          <a:lstStyle>
            <a:lvl1pPr marL="0" indent="0">
              <a:buNone/>
              <a:defRPr sz="1500">
                <a:solidFill>
                  <a:schemeClr val="tx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5" name="Slide Number Placeholder 5">
            <a:extLst>
              <a:ext uri="{FF2B5EF4-FFF2-40B4-BE49-F238E27FC236}">
                <a16:creationId xmlns:a16="http://schemas.microsoft.com/office/drawing/2014/main" id="{217A17DE-7B07-77EF-F947-99007C1293B0}"/>
              </a:ext>
            </a:extLst>
          </p:cNvPr>
          <p:cNvSpPr>
            <a:spLocks noGrp="1"/>
          </p:cNvSpPr>
          <p:nvPr>
            <p:ph type="sldNum" sz="quarter" idx="10"/>
          </p:nvPr>
        </p:nvSpPr>
        <p:spPr>
          <a:xfrm>
            <a:off x="8426916" y="5307502"/>
            <a:ext cx="244895" cy="304271"/>
          </a:xfrm>
          <a:prstGeom prst="rect">
            <a:avLst/>
          </a:prstGeom>
        </p:spPr>
        <p:txBody>
          <a:bodyPr vert="horz" lIns="0" tIns="0" rIns="0" bIns="0" rtlCol="0" anchor="ctr"/>
          <a:lstStyle>
            <a:lvl1pPr algn="r">
              <a:defRPr sz="750">
                <a:solidFill>
                  <a:schemeClr val="tx1"/>
                </a:solidFill>
                <a:latin typeface="+mj-lt"/>
                <a:cs typeface="Georgia"/>
              </a:defRPr>
            </a:lvl1pPr>
          </a:lstStyle>
          <a:p>
            <a:pPr defTabSz="457200"/>
            <a:fld id="{D983F1FA-211D-3044-9E35-958DFBC26156}" type="slidenum">
              <a:rPr lang="en-US" smtClean="0"/>
              <a:pPr defTabSz="457200"/>
              <a:t>‹#›</a:t>
            </a:fld>
            <a:endParaRPr lang="en-US" dirty="0"/>
          </a:p>
        </p:txBody>
      </p:sp>
    </p:spTree>
    <p:extLst>
      <p:ext uri="{BB962C8B-B14F-4D97-AF65-F5344CB8AC3E}">
        <p14:creationId xmlns:p14="http://schemas.microsoft.com/office/powerpoint/2010/main" val="2215409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4941"/>
            <a:ext cx="8229600" cy="675554"/>
          </a:xfrm>
          <a:prstGeom prst="rect">
            <a:avLst/>
          </a:prstGeom>
        </p:spPr>
        <p:txBody>
          <a:bodyPr anchor="b" anchorCtr="0">
            <a:noAutofit/>
          </a:bodyPr>
          <a:lstStyle>
            <a:lvl1pPr>
              <a:defRPr>
                <a:solidFill>
                  <a:schemeClr val="bg1"/>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457200" y="1005590"/>
            <a:ext cx="8229600" cy="4235277"/>
          </a:xfrm>
        </p:spPr>
        <p:txBody>
          <a:bodyPr>
            <a:noAutofit/>
          </a:bodyPr>
          <a:lstStyle>
            <a:lvl1pPr>
              <a:defRPr sz="1200">
                <a:solidFill>
                  <a:schemeClr val="tx1">
                    <a:lumMod val="75000"/>
                  </a:schemeClr>
                </a:solidFill>
              </a:defRPr>
            </a:lvl1pPr>
            <a:lvl2pPr>
              <a:defRPr sz="1200">
                <a:solidFill>
                  <a:schemeClr val="tx1">
                    <a:lumMod val="75000"/>
                  </a:schemeClr>
                </a:solidFill>
              </a:defRPr>
            </a:lvl2pPr>
            <a:lvl3pPr>
              <a:defRPr sz="1200">
                <a:solidFill>
                  <a:schemeClr val="tx1">
                    <a:lumMod val="75000"/>
                  </a:schemeClr>
                </a:solidFill>
              </a:defRPr>
            </a:lvl3pPr>
            <a:lvl4pPr>
              <a:defRPr sz="1200">
                <a:solidFill>
                  <a:schemeClr val="tx1">
                    <a:lumMod val="75000"/>
                  </a:schemeClr>
                </a:solidFill>
              </a:defRPr>
            </a:lvl4pPr>
            <a:lvl5pPr marL="858441" indent="-169069">
              <a:defRPr sz="1200">
                <a:solidFill>
                  <a:schemeClr val="tx1">
                    <a:lumMod val="7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a:extLst>
              <a:ext uri="{FF2B5EF4-FFF2-40B4-BE49-F238E27FC236}">
                <a16:creationId xmlns:a16="http://schemas.microsoft.com/office/drawing/2014/main" id="{34D6EE6C-D70D-3F49-ADF9-28B57FAF3D45}"/>
              </a:ext>
            </a:extLst>
          </p:cNvPr>
          <p:cNvSpPr>
            <a:spLocks noGrp="1"/>
          </p:cNvSpPr>
          <p:nvPr>
            <p:ph type="sldNum" sz="quarter" idx="10"/>
          </p:nvPr>
        </p:nvSpPr>
        <p:spPr>
          <a:xfrm>
            <a:off x="8426916" y="5298171"/>
            <a:ext cx="244895" cy="304271"/>
          </a:xfrm>
          <a:prstGeom prst="rect">
            <a:avLst/>
          </a:prstGeom>
        </p:spPr>
        <p:txBody>
          <a:bodyPr vert="horz" lIns="0" tIns="0" rIns="0" bIns="0" rtlCol="0" anchor="ctr"/>
          <a:lstStyle>
            <a:lvl1pPr algn="r">
              <a:defRPr sz="750">
                <a:solidFill>
                  <a:schemeClr val="tx1"/>
                </a:solidFill>
                <a:latin typeface="+mj-lt"/>
                <a:cs typeface="Georgia"/>
              </a:defRPr>
            </a:lvl1pPr>
          </a:lstStyle>
          <a:p>
            <a:pPr defTabSz="457200"/>
            <a:fld id="{D983F1FA-211D-3044-9E35-958DFBC26156}" type="slidenum">
              <a:rPr lang="en-US" smtClean="0"/>
              <a:pPr defTabSz="457200"/>
              <a:t>‹#›</a:t>
            </a:fld>
            <a:endParaRPr lang="en-US" dirty="0"/>
          </a:p>
        </p:txBody>
      </p:sp>
    </p:spTree>
    <p:extLst>
      <p:ext uri="{BB962C8B-B14F-4D97-AF65-F5344CB8AC3E}">
        <p14:creationId xmlns:p14="http://schemas.microsoft.com/office/powerpoint/2010/main" val="1575769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B129CD-9FC2-A14D-82B1-607BD3F6790C}"/>
              </a:ext>
            </a:extLst>
          </p:cNvPr>
          <p:cNvSpPr/>
          <p:nvPr/>
        </p:nvSpPr>
        <p:spPr>
          <a:xfrm>
            <a:off x="-9144" y="0"/>
            <a:ext cx="9153144" cy="5334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id="{522B69D9-6485-E143-9C53-16A5AC2EDCC4}"/>
              </a:ext>
            </a:extLst>
          </p:cNvPr>
          <p:cNvSpPr/>
          <p:nvPr/>
        </p:nvSpPr>
        <p:spPr>
          <a:xfrm>
            <a:off x="-9144" y="0"/>
            <a:ext cx="9153144" cy="5715000"/>
          </a:xfrm>
          <a:prstGeom prst="rect">
            <a:avLst/>
          </a:prstGeom>
          <a:solidFill>
            <a:schemeClr val="bg1">
              <a:lumMod val="8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457200" y="281940"/>
            <a:ext cx="8229600" cy="498553"/>
          </a:xfrm>
          <a:prstGeom prst="rect">
            <a:avLst/>
          </a:prstGeom>
        </p:spPr>
        <p:txBody>
          <a:bodyPr anchor="b" anchorCtr="0">
            <a:noAutofit/>
          </a:bodyPr>
          <a:lstStyle>
            <a:lvl1pPr>
              <a:defRPr>
                <a:solidFill>
                  <a:schemeClr val="tx2"/>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457200" y="1005590"/>
            <a:ext cx="4114800" cy="3962650"/>
          </a:xfrm>
        </p:spPr>
        <p:txBody>
          <a:bodyPr>
            <a:noAutofit/>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marL="858441" indent="-169069">
              <a:defRPr sz="1050">
                <a:solidFill>
                  <a:schemeClr val="tx1">
                    <a:lumMod val="7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a:extLst>
              <a:ext uri="{FF2B5EF4-FFF2-40B4-BE49-F238E27FC236}">
                <a16:creationId xmlns:a16="http://schemas.microsoft.com/office/drawing/2014/main" id="{34D6EE6C-D70D-3F49-ADF9-28B57FAF3D45}"/>
              </a:ext>
            </a:extLst>
          </p:cNvPr>
          <p:cNvSpPr>
            <a:spLocks noGrp="1"/>
          </p:cNvSpPr>
          <p:nvPr>
            <p:ph type="sldNum" sz="quarter" idx="10"/>
          </p:nvPr>
        </p:nvSpPr>
        <p:spPr>
          <a:xfrm>
            <a:off x="8426916" y="5298171"/>
            <a:ext cx="244895" cy="304271"/>
          </a:xfrm>
          <a:prstGeom prst="rect">
            <a:avLst/>
          </a:prstGeom>
        </p:spPr>
        <p:txBody>
          <a:bodyPr vert="horz" lIns="0" tIns="0" rIns="0" bIns="0" rtlCol="0" anchor="ctr"/>
          <a:lstStyle>
            <a:lvl1pPr algn="r">
              <a:defRPr sz="750">
                <a:solidFill>
                  <a:schemeClr val="tx1"/>
                </a:solidFill>
                <a:latin typeface="+mj-lt"/>
                <a:cs typeface="Georgia"/>
              </a:defRPr>
            </a:lvl1pPr>
          </a:lstStyle>
          <a:p>
            <a:pPr defTabSz="457200"/>
            <a:fld id="{D983F1FA-211D-3044-9E35-958DFBC26156}" type="slidenum">
              <a:rPr lang="en-US" smtClean="0"/>
              <a:pPr defTabSz="457200"/>
              <a:t>‹#›</a:t>
            </a:fld>
            <a:endParaRPr lang="en-US" dirty="0"/>
          </a:p>
        </p:txBody>
      </p:sp>
      <p:sp>
        <p:nvSpPr>
          <p:cNvPr id="7" name="Content Placeholder 6">
            <a:extLst>
              <a:ext uri="{FF2B5EF4-FFF2-40B4-BE49-F238E27FC236}">
                <a16:creationId xmlns:a16="http://schemas.microsoft.com/office/drawing/2014/main" id="{41868FDF-E83A-824D-8ABE-9455927344B3}"/>
              </a:ext>
            </a:extLst>
          </p:cNvPr>
          <p:cNvSpPr>
            <a:spLocks noGrp="1"/>
          </p:cNvSpPr>
          <p:nvPr>
            <p:ph sz="quarter" idx="11"/>
          </p:nvPr>
        </p:nvSpPr>
        <p:spPr>
          <a:xfrm>
            <a:off x="4810126" y="990866"/>
            <a:ext cx="3739515" cy="1895376"/>
          </a:xfrm>
          <a:solidFill>
            <a:schemeClr val="accent1"/>
          </a:solidFill>
        </p:spPr>
        <p:txBody>
          <a:bodyPr lIns="182880" tIns="182880" rIns="182880" bIns="182880">
            <a:normAutofit/>
          </a:bodyPr>
          <a:lstStyle>
            <a:lvl1pPr>
              <a:defRPr sz="1200">
                <a:solidFill>
                  <a:schemeClr val="bg1"/>
                </a:solidFill>
                <a:latin typeface="+mn-lt"/>
              </a:defRPr>
            </a:lvl1pPr>
            <a:lvl2pPr>
              <a:defRPr sz="1200">
                <a:solidFill>
                  <a:schemeClr val="bg1"/>
                </a:solidFill>
                <a:latin typeface="+mn-lt"/>
              </a:defRPr>
            </a:lvl2pPr>
            <a:lvl3pPr>
              <a:defRPr sz="1200">
                <a:solidFill>
                  <a:schemeClr val="bg1"/>
                </a:solidFill>
                <a:latin typeface="+mn-lt"/>
              </a:defRPr>
            </a:lvl3pPr>
            <a:lvl4pPr>
              <a:defRPr sz="1200">
                <a:solidFill>
                  <a:schemeClr val="bg1"/>
                </a:solidFill>
                <a:latin typeface="+mn-lt"/>
              </a:defRPr>
            </a:lvl4pPr>
            <a:lvl5pPr>
              <a:defRPr sz="12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6">
            <a:extLst>
              <a:ext uri="{FF2B5EF4-FFF2-40B4-BE49-F238E27FC236}">
                <a16:creationId xmlns:a16="http://schemas.microsoft.com/office/drawing/2014/main" id="{881CEC5D-B8B5-6640-80A3-D8A25DEAA564}"/>
              </a:ext>
            </a:extLst>
          </p:cNvPr>
          <p:cNvSpPr>
            <a:spLocks noGrp="1"/>
          </p:cNvSpPr>
          <p:nvPr>
            <p:ph sz="quarter" idx="12"/>
          </p:nvPr>
        </p:nvSpPr>
        <p:spPr>
          <a:xfrm>
            <a:off x="4823651" y="3025672"/>
            <a:ext cx="3739515" cy="1942568"/>
          </a:xfrm>
          <a:solidFill>
            <a:schemeClr val="accent1"/>
          </a:solidFill>
        </p:spPr>
        <p:txBody>
          <a:bodyPr lIns="182880" tIns="182880" rIns="182880" bIns="182880">
            <a:normAutofit/>
          </a:bodyPr>
          <a:lstStyle>
            <a:lvl1pPr>
              <a:defRPr sz="1200">
                <a:solidFill>
                  <a:schemeClr val="bg1"/>
                </a:solidFill>
                <a:latin typeface="+mn-lt"/>
              </a:defRPr>
            </a:lvl1pPr>
            <a:lvl2pPr>
              <a:defRPr sz="1200">
                <a:solidFill>
                  <a:schemeClr val="bg1"/>
                </a:solidFill>
                <a:latin typeface="+mn-lt"/>
              </a:defRPr>
            </a:lvl2pPr>
            <a:lvl3pPr>
              <a:defRPr sz="1200">
                <a:solidFill>
                  <a:schemeClr val="bg1"/>
                </a:solidFill>
                <a:latin typeface="+mn-lt"/>
              </a:defRPr>
            </a:lvl3pPr>
            <a:lvl4pPr>
              <a:defRPr sz="1200">
                <a:solidFill>
                  <a:schemeClr val="bg1"/>
                </a:solidFill>
                <a:latin typeface="+mn-lt"/>
              </a:defRPr>
            </a:lvl4pPr>
            <a:lvl5pPr>
              <a:defRPr sz="12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75760A61-4E74-2E4A-B0E1-A068CFD7C2B7}"/>
              </a:ext>
            </a:extLst>
          </p:cNvPr>
          <p:cNvSpPr/>
          <p:nvPr/>
        </p:nvSpPr>
        <p:spPr>
          <a:xfrm>
            <a:off x="7082659" y="5393121"/>
            <a:ext cx="1344257" cy="111673"/>
          </a:xfrm>
          <a:prstGeom prst="rect">
            <a:avLst/>
          </a:prstGeom>
          <a:solidFill>
            <a:srgbClr val="ECECE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TextBox 11">
            <a:extLst>
              <a:ext uri="{FF2B5EF4-FFF2-40B4-BE49-F238E27FC236}">
                <a16:creationId xmlns:a16="http://schemas.microsoft.com/office/drawing/2014/main" id="{9FEA1626-59F4-8748-A574-C2C18E72A9E4}"/>
              </a:ext>
            </a:extLst>
          </p:cNvPr>
          <p:cNvSpPr txBox="1"/>
          <p:nvPr/>
        </p:nvSpPr>
        <p:spPr>
          <a:xfrm>
            <a:off x="3781534" y="5351227"/>
            <a:ext cx="4691906" cy="207749"/>
          </a:xfrm>
          <a:prstGeom prst="rect">
            <a:avLst/>
          </a:prstGeom>
          <a:noFill/>
        </p:spPr>
        <p:txBody>
          <a:bodyPr wrap="square" rtlCol="0">
            <a:spAutoFit/>
          </a:bodyPr>
          <a:lstStyle/>
          <a:p>
            <a:pPr algn="r"/>
            <a:r>
              <a:rPr lang="en-US" sz="750" dirty="0">
                <a:solidFill>
                  <a:schemeClr val="tx1"/>
                </a:solidFill>
              </a:rPr>
              <a:t>CX SYMPOSIUM</a:t>
            </a:r>
          </a:p>
        </p:txBody>
      </p:sp>
    </p:spTree>
    <p:extLst>
      <p:ext uri="{BB962C8B-B14F-4D97-AF65-F5344CB8AC3E}">
        <p14:creationId xmlns:p14="http://schemas.microsoft.com/office/powerpoint/2010/main" val="619528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racks">
    <p:spTree>
      <p:nvGrpSpPr>
        <p:cNvPr id="1" name=""/>
        <p:cNvGrpSpPr/>
        <p:nvPr/>
      </p:nvGrpSpPr>
      <p:grpSpPr>
        <a:xfrm>
          <a:off x="0" y="0"/>
          <a:ext cx="0" cy="0"/>
          <a:chOff x="0" y="0"/>
          <a:chExt cx="0" cy="0"/>
        </a:xfrm>
      </p:grpSpPr>
      <p:sp>
        <p:nvSpPr>
          <p:cNvPr id="2" name="Title 1"/>
          <p:cNvSpPr>
            <a:spLocks noGrp="1"/>
          </p:cNvSpPr>
          <p:nvPr>
            <p:ph type="title"/>
          </p:nvPr>
        </p:nvSpPr>
        <p:spPr>
          <a:xfrm>
            <a:off x="457200" y="104941"/>
            <a:ext cx="8229600" cy="675554"/>
          </a:xfrm>
          <a:prstGeom prst="rect">
            <a:avLst/>
          </a:prstGeom>
        </p:spPr>
        <p:txBody>
          <a:bodyPr anchor="b" anchorCtr="0"/>
          <a:lstStyle>
            <a:lvl1pPr>
              <a:defRPr>
                <a:solidFill>
                  <a:schemeClr val="bg1"/>
                </a:solidFill>
                <a:latin typeface="+mn-lt"/>
              </a:defRPr>
            </a:lvl1pPr>
          </a:lstStyle>
          <a:p>
            <a:r>
              <a:rPr lang="en-US"/>
              <a:t>Click to edit Master title style</a:t>
            </a:r>
            <a:endParaRPr lang="en-US" dirty="0"/>
          </a:p>
        </p:txBody>
      </p:sp>
      <p:sp>
        <p:nvSpPr>
          <p:cNvPr id="3" name="Content Placeholder 2"/>
          <p:cNvSpPr>
            <a:spLocks noGrp="1"/>
          </p:cNvSpPr>
          <p:nvPr>
            <p:ph sz="half" idx="1"/>
          </p:nvPr>
        </p:nvSpPr>
        <p:spPr>
          <a:xfrm>
            <a:off x="457201" y="1040638"/>
            <a:ext cx="1261640" cy="1274299"/>
          </a:xfrm>
        </p:spPr>
        <p:txBody>
          <a:bodyPr>
            <a:noAutofit/>
          </a:bodyPr>
          <a:lstStyle>
            <a:lvl1pPr>
              <a:defRPr sz="1200">
                <a:solidFill>
                  <a:schemeClr val="tx1">
                    <a:lumMod val="75000"/>
                  </a:schemeClr>
                </a:solidFill>
              </a:defRPr>
            </a:lvl1pPr>
            <a:lvl2pPr>
              <a:defRPr sz="1200">
                <a:solidFill>
                  <a:schemeClr val="tx1">
                    <a:lumMod val="75000"/>
                  </a:schemeClr>
                </a:solidFill>
              </a:defRPr>
            </a:lvl2pPr>
            <a:lvl3pPr marL="513160" indent="-169069">
              <a:defRPr sz="1200">
                <a:solidFill>
                  <a:schemeClr val="tx1">
                    <a:lumMod val="75000"/>
                  </a:schemeClr>
                </a:solidFill>
              </a:defRPr>
            </a:lvl3pPr>
            <a:lvl4pPr marL="689372" indent="-176213">
              <a:defRPr sz="1200">
                <a:solidFill>
                  <a:schemeClr val="tx1">
                    <a:lumMod val="75000"/>
                  </a:schemeClr>
                </a:solidFill>
              </a:defRPr>
            </a:lvl4pPr>
            <a:lvl5pPr marL="858441" indent="-169069">
              <a:defRPr sz="1200">
                <a:solidFill>
                  <a:schemeClr val="tx1">
                    <a:lumMod val="75000"/>
                  </a:schemeClr>
                </a:solidFill>
                <a:latin typeface="+mn-lt"/>
              </a:defRPr>
            </a:lvl5pPr>
            <a:lvl6pPr>
              <a:defRPr sz="1350"/>
            </a:lvl6pPr>
            <a:lvl7pPr>
              <a:defRPr sz="1350"/>
            </a:lvl7pPr>
            <a:lvl8pPr>
              <a:defRPr sz="1350"/>
            </a:lvl8pPr>
            <a:lvl9pPr>
              <a:defRPr sz="1350"/>
            </a:lvl9pPr>
          </a:lstStyle>
          <a:p>
            <a:pPr lvl="0"/>
            <a:r>
              <a:rPr lang="en-US"/>
              <a:t>Click to edit Master text styles</a:t>
            </a:r>
          </a:p>
        </p:txBody>
      </p:sp>
      <p:sp>
        <p:nvSpPr>
          <p:cNvPr id="4" name="Content Placeholder 3"/>
          <p:cNvSpPr>
            <a:spLocks noGrp="1"/>
          </p:cNvSpPr>
          <p:nvPr>
            <p:ph sz="half" idx="2"/>
          </p:nvPr>
        </p:nvSpPr>
        <p:spPr>
          <a:xfrm>
            <a:off x="1883779" y="1040638"/>
            <a:ext cx="6803021" cy="1274299"/>
          </a:xfrm>
        </p:spPr>
        <p:txBody>
          <a:bodyPr anchor="ctr">
            <a:noAutofit/>
          </a:bodyPr>
          <a:lstStyle>
            <a:lvl1pPr marL="0" indent="0">
              <a:buFontTx/>
              <a:buNone/>
              <a:defRPr sz="2250" b="1">
                <a:solidFill>
                  <a:srgbClr val="003F72"/>
                </a:solidFill>
              </a:defRPr>
            </a:lvl1pPr>
            <a:lvl2pPr>
              <a:defRPr sz="1200">
                <a:solidFill>
                  <a:schemeClr val="tx1">
                    <a:lumMod val="75000"/>
                  </a:schemeClr>
                </a:solidFill>
              </a:defRPr>
            </a:lvl2pPr>
            <a:lvl3pPr>
              <a:defRPr sz="1200">
                <a:solidFill>
                  <a:schemeClr val="tx1">
                    <a:lumMod val="75000"/>
                  </a:schemeClr>
                </a:solidFill>
              </a:defRPr>
            </a:lvl3pPr>
            <a:lvl4pPr>
              <a:defRPr sz="1200">
                <a:solidFill>
                  <a:schemeClr val="tx1">
                    <a:lumMod val="75000"/>
                  </a:schemeClr>
                </a:solidFill>
              </a:defRPr>
            </a:lvl4pPr>
            <a:lvl5pPr marL="858441" indent="-169069">
              <a:defRPr sz="1200">
                <a:solidFill>
                  <a:schemeClr val="tx1">
                    <a:lumMod val="75000"/>
                  </a:schemeClr>
                </a:solidFill>
                <a:latin typeface="+mn-lt"/>
              </a:defRPr>
            </a:lvl5pPr>
            <a:lvl6pPr>
              <a:defRPr sz="1350"/>
            </a:lvl6pPr>
            <a:lvl7pPr>
              <a:defRPr sz="1350"/>
            </a:lvl7pPr>
            <a:lvl8pPr>
              <a:defRPr sz="1350"/>
            </a:lvl8pPr>
            <a:lvl9pPr>
              <a:defRPr sz="1350"/>
            </a:lvl9pPr>
          </a:lstStyle>
          <a:p>
            <a:pPr lvl="0"/>
            <a:r>
              <a:rPr lang="en-US"/>
              <a:t>Click to edit Master text styles</a:t>
            </a:r>
          </a:p>
        </p:txBody>
      </p:sp>
      <p:sp>
        <p:nvSpPr>
          <p:cNvPr id="6" name="Content Placeholder 2">
            <a:extLst>
              <a:ext uri="{FF2B5EF4-FFF2-40B4-BE49-F238E27FC236}">
                <a16:creationId xmlns:a16="http://schemas.microsoft.com/office/drawing/2014/main" id="{6530DF51-7249-A778-CF6F-061CDCEB704E}"/>
              </a:ext>
            </a:extLst>
          </p:cNvPr>
          <p:cNvSpPr>
            <a:spLocks noGrp="1"/>
          </p:cNvSpPr>
          <p:nvPr>
            <p:ph sz="half" idx="11"/>
          </p:nvPr>
        </p:nvSpPr>
        <p:spPr>
          <a:xfrm>
            <a:off x="457201" y="2490902"/>
            <a:ext cx="1261640" cy="1274299"/>
          </a:xfrm>
        </p:spPr>
        <p:txBody>
          <a:bodyPr>
            <a:noAutofit/>
          </a:bodyPr>
          <a:lstStyle>
            <a:lvl1pPr>
              <a:defRPr sz="1200">
                <a:solidFill>
                  <a:schemeClr val="tx1">
                    <a:lumMod val="75000"/>
                  </a:schemeClr>
                </a:solidFill>
              </a:defRPr>
            </a:lvl1pPr>
            <a:lvl2pPr>
              <a:defRPr sz="1200">
                <a:solidFill>
                  <a:schemeClr val="tx1">
                    <a:lumMod val="75000"/>
                  </a:schemeClr>
                </a:solidFill>
              </a:defRPr>
            </a:lvl2pPr>
            <a:lvl3pPr marL="513160" indent="-169069">
              <a:defRPr sz="1200">
                <a:solidFill>
                  <a:schemeClr val="tx1">
                    <a:lumMod val="75000"/>
                  </a:schemeClr>
                </a:solidFill>
              </a:defRPr>
            </a:lvl3pPr>
            <a:lvl4pPr marL="689372" indent="-176213">
              <a:defRPr sz="1200">
                <a:solidFill>
                  <a:schemeClr val="tx1">
                    <a:lumMod val="75000"/>
                  </a:schemeClr>
                </a:solidFill>
              </a:defRPr>
            </a:lvl4pPr>
            <a:lvl5pPr marL="858441" indent="-169069">
              <a:defRPr sz="1200">
                <a:solidFill>
                  <a:schemeClr val="tx1">
                    <a:lumMod val="75000"/>
                  </a:schemeClr>
                </a:solidFill>
                <a:latin typeface="+mn-lt"/>
              </a:defRPr>
            </a:lvl5pPr>
            <a:lvl6pPr>
              <a:defRPr sz="1350"/>
            </a:lvl6pPr>
            <a:lvl7pPr>
              <a:defRPr sz="1350"/>
            </a:lvl7pPr>
            <a:lvl8pPr>
              <a:defRPr sz="1350"/>
            </a:lvl8pPr>
            <a:lvl9pPr>
              <a:defRPr sz="1350"/>
            </a:lvl9pPr>
          </a:lstStyle>
          <a:p>
            <a:pPr lvl="0"/>
            <a:r>
              <a:rPr lang="en-US"/>
              <a:t>Click to edit Master text styles</a:t>
            </a:r>
          </a:p>
        </p:txBody>
      </p:sp>
      <p:sp>
        <p:nvSpPr>
          <p:cNvPr id="8" name="Content Placeholder 3">
            <a:extLst>
              <a:ext uri="{FF2B5EF4-FFF2-40B4-BE49-F238E27FC236}">
                <a16:creationId xmlns:a16="http://schemas.microsoft.com/office/drawing/2014/main" id="{0A50746F-7C79-40F0-87BD-C52485687F0B}"/>
              </a:ext>
            </a:extLst>
          </p:cNvPr>
          <p:cNvSpPr>
            <a:spLocks noGrp="1"/>
          </p:cNvSpPr>
          <p:nvPr>
            <p:ph sz="half" idx="13"/>
          </p:nvPr>
        </p:nvSpPr>
        <p:spPr>
          <a:xfrm>
            <a:off x="1883779" y="2490902"/>
            <a:ext cx="6803021" cy="1274299"/>
          </a:xfrm>
        </p:spPr>
        <p:txBody>
          <a:bodyPr anchor="ctr">
            <a:noAutofit/>
          </a:bodyPr>
          <a:lstStyle>
            <a:lvl1pPr marL="0" indent="0">
              <a:buFontTx/>
              <a:buNone/>
              <a:defRPr sz="2250" b="1">
                <a:solidFill>
                  <a:srgbClr val="003F72"/>
                </a:solidFill>
              </a:defRPr>
            </a:lvl1pPr>
            <a:lvl2pPr>
              <a:defRPr sz="1200">
                <a:solidFill>
                  <a:schemeClr val="tx1">
                    <a:lumMod val="75000"/>
                  </a:schemeClr>
                </a:solidFill>
              </a:defRPr>
            </a:lvl2pPr>
            <a:lvl3pPr>
              <a:defRPr sz="1200">
                <a:solidFill>
                  <a:schemeClr val="tx1">
                    <a:lumMod val="75000"/>
                  </a:schemeClr>
                </a:solidFill>
              </a:defRPr>
            </a:lvl3pPr>
            <a:lvl4pPr>
              <a:defRPr sz="1200">
                <a:solidFill>
                  <a:schemeClr val="tx1">
                    <a:lumMod val="75000"/>
                  </a:schemeClr>
                </a:solidFill>
              </a:defRPr>
            </a:lvl4pPr>
            <a:lvl5pPr marL="858441" indent="-169069">
              <a:defRPr sz="1200">
                <a:solidFill>
                  <a:schemeClr val="tx1">
                    <a:lumMod val="75000"/>
                  </a:schemeClr>
                </a:solidFill>
                <a:latin typeface="+mn-lt"/>
              </a:defRPr>
            </a:lvl5pPr>
            <a:lvl6pPr>
              <a:defRPr sz="1350"/>
            </a:lvl6pPr>
            <a:lvl7pPr>
              <a:defRPr sz="1350"/>
            </a:lvl7pPr>
            <a:lvl8pPr>
              <a:defRPr sz="1350"/>
            </a:lvl8pPr>
            <a:lvl9pPr>
              <a:defRPr sz="1350"/>
            </a:lvl9pPr>
          </a:lstStyle>
          <a:p>
            <a:pPr lvl="0"/>
            <a:r>
              <a:rPr lang="en-US"/>
              <a:t>Click to edit Master text styles</a:t>
            </a:r>
          </a:p>
        </p:txBody>
      </p:sp>
      <p:sp>
        <p:nvSpPr>
          <p:cNvPr id="7" name="Content Placeholder 2">
            <a:extLst>
              <a:ext uri="{FF2B5EF4-FFF2-40B4-BE49-F238E27FC236}">
                <a16:creationId xmlns:a16="http://schemas.microsoft.com/office/drawing/2014/main" id="{F152D51A-291E-0A5A-B59A-F944C78578F1}"/>
              </a:ext>
            </a:extLst>
          </p:cNvPr>
          <p:cNvSpPr>
            <a:spLocks noGrp="1"/>
          </p:cNvSpPr>
          <p:nvPr>
            <p:ph sz="half" idx="12"/>
          </p:nvPr>
        </p:nvSpPr>
        <p:spPr>
          <a:xfrm>
            <a:off x="457201" y="3941166"/>
            <a:ext cx="1261640" cy="1274299"/>
          </a:xfrm>
        </p:spPr>
        <p:txBody>
          <a:bodyPr>
            <a:noAutofit/>
          </a:bodyPr>
          <a:lstStyle>
            <a:lvl1pPr>
              <a:defRPr sz="1200">
                <a:solidFill>
                  <a:schemeClr val="tx1">
                    <a:lumMod val="75000"/>
                  </a:schemeClr>
                </a:solidFill>
              </a:defRPr>
            </a:lvl1pPr>
            <a:lvl2pPr>
              <a:defRPr sz="1200">
                <a:solidFill>
                  <a:schemeClr val="tx1">
                    <a:lumMod val="75000"/>
                  </a:schemeClr>
                </a:solidFill>
              </a:defRPr>
            </a:lvl2pPr>
            <a:lvl3pPr marL="513160" indent="-169069">
              <a:defRPr sz="1200">
                <a:solidFill>
                  <a:schemeClr val="tx1">
                    <a:lumMod val="75000"/>
                  </a:schemeClr>
                </a:solidFill>
              </a:defRPr>
            </a:lvl3pPr>
            <a:lvl4pPr marL="689372" indent="-176213">
              <a:defRPr sz="1200">
                <a:solidFill>
                  <a:schemeClr val="tx1">
                    <a:lumMod val="75000"/>
                  </a:schemeClr>
                </a:solidFill>
              </a:defRPr>
            </a:lvl4pPr>
            <a:lvl5pPr marL="858441" indent="-169069">
              <a:defRPr sz="1200">
                <a:solidFill>
                  <a:schemeClr val="tx1">
                    <a:lumMod val="75000"/>
                  </a:schemeClr>
                </a:solidFill>
                <a:latin typeface="+mn-lt"/>
              </a:defRPr>
            </a:lvl5pPr>
            <a:lvl6pPr>
              <a:defRPr sz="1350"/>
            </a:lvl6pPr>
            <a:lvl7pPr>
              <a:defRPr sz="1350"/>
            </a:lvl7pPr>
            <a:lvl8pPr>
              <a:defRPr sz="1350"/>
            </a:lvl8pPr>
            <a:lvl9pPr>
              <a:defRPr sz="1350"/>
            </a:lvl9pPr>
          </a:lstStyle>
          <a:p>
            <a:pPr lvl="0"/>
            <a:r>
              <a:rPr lang="en-US"/>
              <a:t>Click to edit Master text styles</a:t>
            </a:r>
          </a:p>
        </p:txBody>
      </p:sp>
      <p:sp>
        <p:nvSpPr>
          <p:cNvPr id="9" name="Content Placeholder 3">
            <a:extLst>
              <a:ext uri="{FF2B5EF4-FFF2-40B4-BE49-F238E27FC236}">
                <a16:creationId xmlns:a16="http://schemas.microsoft.com/office/drawing/2014/main" id="{A0AF174F-287E-8B97-9DB2-E754928F92A4}"/>
              </a:ext>
            </a:extLst>
          </p:cNvPr>
          <p:cNvSpPr>
            <a:spLocks noGrp="1"/>
          </p:cNvSpPr>
          <p:nvPr>
            <p:ph sz="half" idx="14"/>
          </p:nvPr>
        </p:nvSpPr>
        <p:spPr>
          <a:xfrm>
            <a:off x="1868790" y="3941166"/>
            <a:ext cx="6803021" cy="1274299"/>
          </a:xfrm>
        </p:spPr>
        <p:txBody>
          <a:bodyPr anchor="ctr">
            <a:noAutofit/>
          </a:bodyPr>
          <a:lstStyle>
            <a:lvl1pPr marL="0" indent="0">
              <a:buFontTx/>
              <a:buNone/>
              <a:defRPr sz="2250" b="1">
                <a:solidFill>
                  <a:srgbClr val="003F72"/>
                </a:solidFill>
              </a:defRPr>
            </a:lvl1pPr>
            <a:lvl2pPr>
              <a:defRPr sz="1200">
                <a:solidFill>
                  <a:schemeClr val="tx1">
                    <a:lumMod val="75000"/>
                  </a:schemeClr>
                </a:solidFill>
              </a:defRPr>
            </a:lvl2pPr>
            <a:lvl3pPr>
              <a:defRPr sz="1200">
                <a:solidFill>
                  <a:schemeClr val="tx1">
                    <a:lumMod val="75000"/>
                  </a:schemeClr>
                </a:solidFill>
              </a:defRPr>
            </a:lvl3pPr>
            <a:lvl4pPr>
              <a:defRPr sz="1200">
                <a:solidFill>
                  <a:schemeClr val="tx1">
                    <a:lumMod val="75000"/>
                  </a:schemeClr>
                </a:solidFill>
              </a:defRPr>
            </a:lvl4pPr>
            <a:lvl5pPr marL="858441" indent="-169069">
              <a:defRPr sz="1200">
                <a:solidFill>
                  <a:schemeClr val="tx1">
                    <a:lumMod val="75000"/>
                  </a:schemeClr>
                </a:solidFill>
                <a:latin typeface="+mn-lt"/>
              </a:defRPr>
            </a:lvl5pPr>
            <a:lvl6pPr>
              <a:defRPr sz="1350"/>
            </a:lvl6pPr>
            <a:lvl7pPr>
              <a:defRPr sz="1350"/>
            </a:lvl7pPr>
            <a:lvl8pPr>
              <a:defRPr sz="1350"/>
            </a:lvl8pPr>
            <a:lvl9pPr>
              <a:defRPr sz="1350"/>
            </a:lvl9pPr>
          </a:lstStyle>
          <a:p>
            <a:pPr lvl="0"/>
            <a:r>
              <a:rPr lang="en-US"/>
              <a:t>Click to edit Master text styles</a:t>
            </a:r>
          </a:p>
        </p:txBody>
      </p:sp>
      <p:sp>
        <p:nvSpPr>
          <p:cNvPr id="11" name="Slide Number Placeholder 5">
            <a:extLst>
              <a:ext uri="{FF2B5EF4-FFF2-40B4-BE49-F238E27FC236}">
                <a16:creationId xmlns:a16="http://schemas.microsoft.com/office/drawing/2014/main" id="{C15BC2CF-BBEE-BB4E-BE75-E250C6DC9F1C}"/>
              </a:ext>
            </a:extLst>
          </p:cNvPr>
          <p:cNvSpPr>
            <a:spLocks noGrp="1"/>
          </p:cNvSpPr>
          <p:nvPr>
            <p:ph type="sldNum" sz="quarter" idx="10"/>
          </p:nvPr>
        </p:nvSpPr>
        <p:spPr>
          <a:xfrm>
            <a:off x="8426916" y="5298171"/>
            <a:ext cx="244895" cy="304271"/>
          </a:xfrm>
          <a:prstGeom prst="rect">
            <a:avLst/>
          </a:prstGeom>
        </p:spPr>
        <p:txBody>
          <a:bodyPr vert="horz" lIns="0" tIns="0" rIns="0" bIns="0" rtlCol="0" anchor="ctr"/>
          <a:lstStyle>
            <a:lvl1pPr algn="r">
              <a:defRPr sz="750">
                <a:solidFill>
                  <a:schemeClr val="tx1"/>
                </a:solidFill>
                <a:latin typeface="+mj-lt"/>
                <a:cs typeface="Georgia"/>
              </a:defRPr>
            </a:lvl1pPr>
          </a:lstStyle>
          <a:p>
            <a:pPr defTabSz="457200"/>
            <a:fld id="{D983F1FA-211D-3044-9E35-958DFBC26156}" type="slidenum">
              <a:rPr lang="en-US" smtClean="0"/>
              <a:pPr defTabSz="457200"/>
              <a:t>‹#›</a:t>
            </a:fld>
            <a:endParaRPr lang="en-US" dirty="0"/>
          </a:p>
        </p:txBody>
      </p:sp>
    </p:spTree>
    <p:extLst>
      <p:ext uri="{BB962C8B-B14F-4D97-AF65-F5344CB8AC3E}">
        <p14:creationId xmlns:p14="http://schemas.microsoft.com/office/powerpoint/2010/main" val="2772665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4941"/>
            <a:ext cx="8229600" cy="675554"/>
          </a:xfrm>
          <a:prstGeom prst="rect">
            <a:avLst/>
          </a:prstGeom>
        </p:spPr>
        <p:txBody>
          <a:bodyPr anchor="b" anchorCtr="0"/>
          <a:lstStyle>
            <a:lvl1pPr>
              <a:defRPr>
                <a:solidFill>
                  <a:schemeClr val="bg1"/>
                </a:solidFill>
                <a:latin typeface="+mn-lt"/>
              </a:defRPr>
            </a:lvl1pPr>
          </a:lstStyle>
          <a:p>
            <a:r>
              <a:rPr lang="en-US"/>
              <a:t>Click to edit Master title style</a:t>
            </a:r>
            <a:endParaRPr lang="en-US" dirty="0"/>
          </a:p>
        </p:txBody>
      </p:sp>
      <p:sp>
        <p:nvSpPr>
          <p:cNvPr id="3" name="Text Placeholder 2"/>
          <p:cNvSpPr>
            <a:spLocks noGrp="1"/>
          </p:cNvSpPr>
          <p:nvPr>
            <p:ph type="body" idx="1"/>
          </p:nvPr>
        </p:nvSpPr>
        <p:spPr>
          <a:xfrm>
            <a:off x="442211" y="991003"/>
            <a:ext cx="4040188" cy="533135"/>
          </a:xfrm>
        </p:spPr>
        <p:txBody>
          <a:bodyPr anchor="b">
            <a:noAutofit/>
          </a:bodyPr>
          <a:lstStyle>
            <a:lvl1pPr marL="0" indent="0">
              <a:buNone/>
              <a:defRPr sz="13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42211" y="1524138"/>
            <a:ext cx="4040188" cy="3699795"/>
          </a:xfrm>
        </p:spPr>
        <p:txBody>
          <a:bodyPr>
            <a:noAutofit/>
          </a:bodyPr>
          <a:lstStyle>
            <a:lvl1pPr>
              <a:defRPr sz="1200"/>
            </a:lvl1pPr>
            <a:lvl2pPr>
              <a:defRPr sz="1200"/>
            </a:lvl2pPr>
            <a:lvl3pPr>
              <a:defRPr sz="1200"/>
            </a:lvl3pPr>
            <a:lvl4pPr>
              <a:defRPr sz="1350"/>
            </a:lvl4pPr>
            <a:lvl5pPr>
              <a:defRPr sz="135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630036" y="991003"/>
            <a:ext cx="4041775" cy="533135"/>
          </a:xfrm>
        </p:spPr>
        <p:txBody>
          <a:bodyPr anchor="b">
            <a:noAutofit/>
          </a:bodyPr>
          <a:lstStyle>
            <a:lvl1pPr marL="0" indent="0">
              <a:buNone/>
              <a:defRPr sz="13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30036" y="1524138"/>
            <a:ext cx="4041775" cy="3699795"/>
          </a:xfrm>
        </p:spPr>
        <p:txBody>
          <a:bodyPr>
            <a:no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11" name="Slide Number Placeholder 5">
            <a:extLst>
              <a:ext uri="{FF2B5EF4-FFF2-40B4-BE49-F238E27FC236}">
                <a16:creationId xmlns:a16="http://schemas.microsoft.com/office/drawing/2014/main" id="{A1478252-F837-8F40-94A1-A1FBD943B31F}"/>
              </a:ext>
            </a:extLst>
          </p:cNvPr>
          <p:cNvSpPr>
            <a:spLocks noGrp="1"/>
          </p:cNvSpPr>
          <p:nvPr>
            <p:ph type="sldNum" sz="quarter" idx="10"/>
          </p:nvPr>
        </p:nvSpPr>
        <p:spPr>
          <a:xfrm>
            <a:off x="8426916" y="5298171"/>
            <a:ext cx="244895" cy="304271"/>
          </a:xfrm>
          <a:prstGeom prst="rect">
            <a:avLst/>
          </a:prstGeom>
        </p:spPr>
        <p:txBody>
          <a:bodyPr vert="horz" lIns="0" tIns="0" rIns="0" bIns="0" rtlCol="0" anchor="ctr"/>
          <a:lstStyle>
            <a:lvl1pPr algn="r">
              <a:defRPr sz="750">
                <a:solidFill>
                  <a:schemeClr val="tx1"/>
                </a:solidFill>
                <a:latin typeface="+mj-lt"/>
                <a:cs typeface="Georgia"/>
              </a:defRPr>
            </a:lvl1pPr>
          </a:lstStyle>
          <a:p>
            <a:pPr defTabSz="457200"/>
            <a:fld id="{D983F1FA-211D-3044-9E35-958DFBC26156}" type="slidenum">
              <a:rPr lang="en-US" smtClean="0"/>
              <a:pPr defTabSz="457200"/>
              <a:t>‹#›</a:t>
            </a:fld>
            <a:endParaRPr lang="en-US" dirty="0"/>
          </a:p>
        </p:txBody>
      </p:sp>
    </p:spTree>
    <p:extLst>
      <p:ext uri="{BB962C8B-B14F-4D97-AF65-F5344CB8AC3E}">
        <p14:creationId xmlns:p14="http://schemas.microsoft.com/office/powerpoint/2010/main" val="2908843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4941"/>
            <a:ext cx="8229600" cy="675554"/>
          </a:xfrm>
          <a:prstGeom prst="rect">
            <a:avLst/>
          </a:prstGeom>
        </p:spPr>
        <p:txBody>
          <a:bodyPr anchor="b" anchorCtr="0"/>
          <a:lstStyle>
            <a:lvl1pPr>
              <a:defRPr>
                <a:solidFill>
                  <a:schemeClr val="bg1"/>
                </a:solidFill>
                <a:latin typeface="+mn-lt"/>
              </a:defRPr>
            </a:lvl1pPr>
          </a:lstStyle>
          <a:p>
            <a:r>
              <a:rPr lang="en-US"/>
              <a:t>Click to edit Master title style</a:t>
            </a:r>
            <a:endParaRPr lang="en-US" dirty="0"/>
          </a:p>
        </p:txBody>
      </p:sp>
      <p:sp>
        <p:nvSpPr>
          <p:cNvPr id="4" name="Content Placeholder 3"/>
          <p:cNvSpPr>
            <a:spLocks noGrp="1"/>
          </p:cNvSpPr>
          <p:nvPr>
            <p:ph sz="half" idx="2"/>
          </p:nvPr>
        </p:nvSpPr>
        <p:spPr>
          <a:xfrm>
            <a:off x="442211" y="1134341"/>
            <a:ext cx="4040188" cy="4089593"/>
          </a:xfrm>
        </p:spPr>
        <p:txBody>
          <a:bodyPr>
            <a:noAutofit/>
          </a:bodyPr>
          <a:lstStyle>
            <a:lvl1pPr>
              <a:defRPr sz="1200"/>
            </a:lvl1pPr>
            <a:lvl2pPr>
              <a:defRPr sz="1200"/>
            </a:lvl2pPr>
            <a:lvl3pPr>
              <a:defRPr sz="1200"/>
            </a:lvl3pPr>
            <a:lvl4pPr>
              <a:defRPr sz="1350"/>
            </a:lvl4pPr>
            <a:lvl5pPr>
              <a:defRPr sz="135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6" name="Content Placeholder 5"/>
          <p:cNvSpPr>
            <a:spLocks noGrp="1"/>
          </p:cNvSpPr>
          <p:nvPr>
            <p:ph sz="quarter" idx="4"/>
          </p:nvPr>
        </p:nvSpPr>
        <p:spPr>
          <a:xfrm>
            <a:off x="4630036" y="1134341"/>
            <a:ext cx="4041775" cy="4089593"/>
          </a:xfrm>
        </p:spPr>
        <p:txBody>
          <a:bodyPr>
            <a:no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11" name="Slide Number Placeholder 5">
            <a:extLst>
              <a:ext uri="{FF2B5EF4-FFF2-40B4-BE49-F238E27FC236}">
                <a16:creationId xmlns:a16="http://schemas.microsoft.com/office/drawing/2014/main" id="{A1478252-F837-8F40-94A1-A1FBD943B31F}"/>
              </a:ext>
            </a:extLst>
          </p:cNvPr>
          <p:cNvSpPr>
            <a:spLocks noGrp="1"/>
          </p:cNvSpPr>
          <p:nvPr>
            <p:ph type="sldNum" sz="quarter" idx="10"/>
          </p:nvPr>
        </p:nvSpPr>
        <p:spPr>
          <a:xfrm>
            <a:off x="8426916" y="5298171"/>
            <a:ext cx="244895" cy="304271"/>
          </a:xfrm>
          <a:prstGeom prst="rect">
            <a:avLst/>
          </a:prstGeom>
        </p:spPr>
        <p:txBody>
          <a:bodyPr vert="horz" lIns="0" tIns="0" rIns="0" bIns="0" rtlCol="0" anchor="ctr"/>
          <a:lstStyle>
            <a:lvl1pPr algn="r">
              <a:defRPr sz="750">
                <a:solidFill>
                  <a:schemeClr val="tx1"/>
                </a:solidFill>
                <a:latin typeface="+mj-lt"/>
                <a:cs typeface="Georgia"/>
              </a:defRPr>
            </a:lvl1pPr>
          </a:lstStyle>
          <a:p>
            <a:pPr defTabSz="457200"/>
            <a:fld id="{D983F1FA-211D-3044-9E35-958DFBC26156}" type="slidenum">
              <a:rPr lang="en-US" smtClean="0"/>
              <a:pPr defTabSz="457200"/>
              <a:t>‹#›</a:t>
            </a:fld>
            <a:endParaRPr lang="en-US" dirty="0"/>
          </a:p>
        </p:txBody>
      </p:sp>
    </p:spTree>
    <p:extLst>
      <p:ext uri="{BB962C8B-B14F-4D97-AF65-F5344CB8AC3E}">
        <p14:creationId xmlns:p14="http://schemas.microsoft.com/office/powerpoint/2010/main" val="4202041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07636"/>
            <a:ext cx="8229600" cy="675554"/>
          </a:xfrm>
          <a:prstGeom prst="rect">
            <a:avLst/>
          </a:prstGeom>
        </p:spPr>
        <p:txBody>
          <a:bodyPr anchor="b" anchorCtr="0"/>
          <a:lstStyle>
            <a:lvl1pPr>
              <a:defRPr>
                <a:solidFill>
                  <a:schemeClr val="bg1"/>
                </a:solidFill>
                <a:latin typeface="+mj-lt"/>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BFE5E727-B59D-944E-8079-5EA4A63F56F9}"/>
              </a:ext>
            </a:extLst>
          </p:cNvPr>
          <p:cNvSpPr>
            <a:spLocks noGrp="1"/>
          </p:cNvSpPr>
          <p:nvPr>
            <p:ph type="sldNum" sz="quarter" idx="10"/>
          </p:nvPr>
        </p:nvSpPr>
        <p:spPr>
          <a:xfrm>
            <a:off x="8426916" y="5298171"/>
            <a:ext cx="244895" cy="304271"/>
          </a:xfrm>
          <a:prstGeom prst="rect">
            <a:avLst/>
          </a:prstGeom>
        </p:spPr>
        <p:txBody>
          <a:bodyPr vert="horz" lIns="0" tIns="0" rIns="0" bIns="0" rtlCol="0" anchor="ctr"/>
          <a:lstStyle>
            <a:lvl1pPr algn="r">
              <a:defRPr sz="750">
                <a:solidFill>
                  <a:schemeClr val="tx1"/>
                </a:solidFill>
                <a:latin typeface="+mj-lt"/>
                <a:cs typeface="Georgia"/>
              </a:defRPr>
            </a:lvl1pPr>
          </a:lstStyle>
          <a:p>
            <a:pPr defTabSz="457200"/>
            <a:fld id="{D983F1FA-211D-3044-9E35-958DFBC26156}" type="slidenum">
              <a:rPr lang="en-US" smtClean="0"/>
              <a:pPr defTabSz="457200"/>
              <a:t>‹#›</a:t>
            </a:fld>
            <a:endParaRPr lang="en-US" dirty="0"/>
          </a:p>
        </p:txBody>
      </p:sp>
    </p:spTree>
    <p:extLst>
      <p:ext uri="{BB962C8B-B14F-4D97-AF65-F5344CB8AC3E}">
        <p14:creationId xmlns:p14="http://schemas.microsoft.com/office/powerpoint/2010/main" val="777218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777AD75-3CC9-5E4C-AAE7-C8B056F501F9}"/>
              </a:ext>
            </a:extLst>
          </p:cNvPr>
          <p:cNvSpPr/>
          <p:nvPr/>
        </p:nvSpPr>
        <p:spPr>
          <a:xfrm>
            <a:off x="-6473" y="0"/>
            <a:ext cx="9144000" cy="86818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 name="Title Placeholder 1"/>
          <p:cNvSpPr txBox="1">
            <a:spLocks/>
          </p:cNvSpPr>
          <p:nvPr/>
        </p:nvSpPr>
        <p:spPr>
          <a:xfrm>
            <a:off x="457200" y="150125"/>
            <a:ext cx="8229600" cy="675554"/>
          </a:xfrm>
          <a:prstGeom prst="rect">
            <a:avLst/>
          </a:prstGeom>
        </p:spPr>
        <p:txBody>
          <a:bodyPr vert="horz" lIns="68580" tIns="34290" rIns="68580" bIns="34290" rtlCol="0" anchor="b">
            <a:normAutofit/>
          </a:bodyPr>
          <a:lstStyle>
            <a:lvl1pPr algn="l" defTabSz="457200" rtl="0" eaLnBrk="1" latinLnBrk="0" hangingPunct="1">
              <a:spcBef>
                <a:spcPct val="0"/>
              </a:spcBef>
              <a:buNone/>
              <a:defRPr sz="2400" kern="1200">
                <a:solidFill>
                  <a:schemeClr val="tx1">
                    <a:lumMod val="75000"/>
                  </a:schemeClr>
                </a:solidFill>
                <a:latin typeface="Georgia"/>
                <a:ea typeface="+mj-ea"/>
                <a:cs typeface="Georgia"/>
              </a:defRPr>
            </a:lvl1pPr>
          </a:lstStyle>
          <a:p>
            <a:endParaRPr lang="en-US" sz="1800" dirty="0"/>
          </a:p>
        </p:txBody>
      </p:sp>
      <p:sp>
        <p:nvSpPr>
          <p:cNvPr id="3" name="Text Placeholder 2"/>
          <p:cNvSpPr>
            <a:spLocks noGrp="1"/>
          </p:cNvSpPr>
          <p:nvPr>
            <p:ph type="body" idx="1"/>
          </p:nvPr>
        </p:nvSpPr>
        <p:spPr>
          <a:xfrm>
            <a:off x="450802" y="1011262"/>
            <a:ext cx="8221010" cy="42237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grpSp>
        <p:nvGrpSpPr>
          <p:cNvPr id="7" name="Group 6">
            <a:extLst>
              <a:ext uri="{FF2B5EF4-FFF2-40B4-BE49-F238E27FC236}">
                <a16:creationId xmlns:a16="http://schemas.microsoft.com/office/drawing/2014/main" id="{A49A0533-1C09-5C44-A98B-5B58112BCEF1}"/>
              </a:ext>
            </a:extLst>
          </p:cNvPr>
          <p:cNvGrpSpPr/>
          <p:nvPr/>
        </p:nvGrpSpPr>
        <p:grpSpPr>
          <a:xfrm>
            <a:off x="-6398" y="843163"/>
            <a:ext cx="9148995" cy="53340"/>
            <a:chOff x="-4995" y="5896713"/>
            <a:chExt cx="9148995" cy="64008"/>
          </a:xfrm>
        </p:grpSpPr>
        <p:sp>
          <p:nvSpPr>
            <p:cNvPr id="8" name="Rectangle 7">
              <a:extLst>
                <a:ext uri="{FF2B5EF4-FFF2-40B4-BE49-F238E27FC236}">
                  <a16:creationId xmlns:a16="http://schemas.microsoft.com/office/drawing/2014/main" id="{8400CA6F-A2B6-C24E-8A8F-79A1EC72DEC0}"/>
                </a:ext>
              </a:extLst>
            </p:cNvPr>
            <p:cNvSpPr/>
            <p:nvPr userDrawn="1"/>
          </p:nvSpPr>
          <p:spPr>
            <a:xfrm>
              <a:off x="-4995" y="5896713"/>
              <a:ext cx="3047951" cy="6400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D679272F-E79E-4443-8893-0783BEA20AE8}"/>
                </a:ext>
              </a:extLst>
            </p:cNvPr>
            <p:cNvSpPr/>
            <p:nvPr userDrawn="1"/>
          </p:nvSpPr>
          <p:spPr>
            <a:xfrm>
              <a:off x="3042956" y="5896713"/>
              <a:ext cx="3047951" cy="6400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7DB5FA60-D767-464D-A01D-B36B21AC7050}"/>
                </a:ext>
              </a:extLst>
            </p:cNvPr>
            <p:cNvSpPr/>
            <p:nvPr userDrawn="1"/>
          </p:nvSpPr>
          <p:spPr>
            <a:xfrm>
              <a:off x="6090907" y="5896713"/>
              <a:ext cx="3053093" cy="640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2" name="TextBox 1">
            <a:extLst>
              <a:ext uri="{FF2B5EF4-FFF2-40B4-BE49-F238E27FC236}">
                <a16:creationId xmlns:a16="http://schemas.microsoft.com/office/drawing/2014/main" id="{535E763C-F584-9144-9829-6EA58B399C03}"/>
              </a:ext>
            </a:extLst>
          </p:cNvPr>
          <p:cNvSpPr txBox="1"/>
          <p:nvPr userDrawn="1"/>
        </p:nvSpPr>
        <p:spPr>
          <a:xfrm>
            <a:off x="3781534" y="5351227"/>
            <a:ext cx="4691906" cy="207749"/>
          </a:xfrm>
          <a:prstGeom prst="rect">
            <a:avLst/>
          </a:prstGeom>
          <a:noFill/>
        </p:spPr>
        <p:txBody>
          <a:bodyPr wrap="square" rtlCol="0">
            <a:spAutoFit/>
          </a:bodyPr>
          <a:lstStyle/>
          <a:p>
            <a:pPr algn="r"/>
            <a:r>
              <a:rPr lang="en-US" sz="750" dirty="0">
                <a:solidFill>
                  <a:schemeClr val="tx1"/>
                </a:solidFill>
              </a:rPr>
              <a:t>CX SYMPOSIUM</a:t>
            </a:r>
          </a:p>
        </p:txBody>
      </p:sp>
      <p:sp>
        <p:nvSpPr>
          <p:cNvPr id="13" name="Slide Number Placeholder 5">
            <a:extLst>
              <a:ext uri="{FF2B5EF4-FFF2-40B4-BE49-F238E27FC236}">
                <a16:creationId xmlns:a16="http://schemas.microsoft.com/office/drawing/2014/main" id="{2DF6EDFB-8BEC-764E-92A0-C1F68E8097A1}"/>
              </a:ext>
            </a:extLst>
          </p:cNvPr>
          <p:cNvSpPr>
            <a:spLocks noGrp="1"/>
          </p:cNvSpPr>
          <p:nvPr>
            <p:ph type="sldNum" sz="quarter" idx="4"/>
          </p:nvPr>
        </p:nvSpPr>
        <p:spPr>
          <a:xfrm>
            <a:off x="8426916" y="5298171"/>
            <a:ext cx="244895" cy="304271"/>
          </a:xfrm>
          <a:prstGeom prst="rect">
            <a:avLst/>
          </a:prstGeom>
        </p:spPr>
        <p:txBody>
          <a:bodyPr vert="horz" lIns="0" tIns="0" rIns="0" bIns="0" rtlCol="0" anchor="ctr"/>
          <a:lstStyle>
            <a:lvl1pPr algn="r">
              <a:defRPr sz="750">
                <a:solidFill>
                  <a:schemeClr val="tx1"/>
                </a:solidFill>
                <a:latin typeface="+mj-lt"/>
                <a:cs typeface="Georgia"/>
              </a:defRPr>
            </a:lvl1pPr>
          </a:lstStyle>
          <a:p>
            <a:pPr defTabSz="457200"/>
            <a:fld id="{D983F1FA-211D-3044-9E35-958DFBC26156}" type="slidenum">
              <a:rPr lang="en-US" smtClean="0"/>
              <a:pPr defTabSz="457200"/>
              <a:t>‹#›</a:t>
            </a:fld>
            <a:endParaRPr lang="en-US" dirty="0"/>
          </a:p>
        </p:txBody>
      </p:sp>
    </p:spTree>
    <p:extLst>
      <p:ext uri="{BB962C8B-B14F-4D97-AF65-F5344CB8AC3E}">
        <p14:creationId xmlns:p14="http://schemas.microsoft.com/office/powerpoint/2010/main" val="118635879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Lst>
  <p:hf hdr="0" ftr="0" dt="0"/>
  <p:txStyles>
    <p:titleStyle>
      <a:lvl1pPr algn="l" defTabSz="342900" rtl="0" eaLnBrk="1" latinLnBrk="0" hangingPunct="1">
        <a:spcBef>
          <a:spcPct val="0"/>
        </a:spcBef>
        <a:buNone/>
        <a:defRPr sz="1800" kern="1200">
          <a:solidFill>
            <a:schemeClr val="tx1">
              <a:lumMod val="75000"/>
            </a:schemeClr>
          </a:solidFill>
          <a:latin typeface="Georgia"/>
          <a:ea typeface="+mj-ea"/>
          <a:cs typeface="Georgia"/>
        </a:defRPr>
      </a:lvl1pPr>
    </p:titleStyle>
    <p:bodyStyle>
      <a:lvl1pPr marL="169069" indent="-169069" algn="l" defTabSz="342900" rtl="0" eaLnBrk="1" latinLnBrk="0" hangingPunct="1">
        <a:spcBef>
          <a:spcPct val="20000"/>
        </a:spcBef>
        <a:buFont typeface="Arial"/>
        <a:buChar char="•"/>
        <a:defRPr sz="1500" kern="1200">
          <a:solidFill>
            <a:schemeClr val="tx1">
              <a:lumMod val="75000"/>
            </a:schemeClr>
          </a:solidFill>
          <a:latin typeface="+mn-lt"/>
          <a:ea typeface="+mn-ea"/>
          <a:cs typeface="Georgia"/>
        </a:defRPr>
      </a:lvl1pPr>
      <a:lvl2pPr marL="344091" indent="-175022" algn="l" defTabSz="342900" rtl="0" eaLnBrk="1" latinLnBrk="0" hangingPunct="1">
        <a:spcBef>
          <a:spcPct val="20000"/>
        </a:spcBef>
        <a:buFont typeface="Arial"/>
        <a:buChar char="–"/>
        <a:defRPr sz="1350" kern="1200">
          <a:solidFill>
            <a:schemeClr val="tx1">
              <a:lumMod val="75000"/>
            </a:schemeClr>
          </a:solidFill>
          <a:latin typeface="+mn-lt"/>
          <a:ea typeface="+mn-ea"/>
          <a:cs typeface="Georgia"/>
        </a:defRPr>
      </a:lvl2pPr>
      <a:lvl3pPr marL="513160" indent="-169069" algn="l" defTabSz="342900" rtl="0" eaLnBrk="1" latinLnBrk="0" hangingPunct="1">
        <a:spcBef>
          <a:spcPct val="20000"/>
        </a:spcBef>
        <a:buFont typeface="Arial"/>
        <a:buChar char="•"/>
        <a:defRPr sz="1200" kern="1200">
          <a:solidFill>
            <a:schemeClr val="tx1">
              <a:lumMod val="75000"/>
            </a:schemeClr>
          </a:solidFill>
          <a:latin typeface="+mn-lt"/>
          <a:ea typeface="+mn-ea"/>
          <a:cs typeface="Georgia"/>
        </a:defRPr>
      </a:lvl3pPr>
      <a:lvl4pPr marL="689372" indent="-176213" algn="l" defTabSz="342900" rtl="0" eaLnBrk="1" latinLnBrk="0" hangingPunct="1">
        <a:spcBef>
          <a:spcPct val="20000"/>
        </a:spcBef>
        <a:buFont typeface="Arial"/>
        <a:buChar char="–"/>
        <a:defRPr sz="1050" kern="1200">
          <a:solidFill>
            <a:schemeClr val="tx1">
              <a:lumMod val="75000"/>
            </a:schemeClr>
          </a:solidFill>
          <a:latin typeface="+mn-lt"/>
          <a:ea typeface="+mn-ea"/>
          <a:cs typeface="Georgia"/>
        </a:defRPr>
      </a:lvl4pPr>
      <a:lvl5pPr marL="1543050" indent="-171450" algn="l" defTabSz="342900" rtl="0" eaLnBrk="1" latinLnBrk="0" hangingPunct="1">
        <a:spcBef>
          <a:spcPct val="20000"/>
        </a:spcBef>
        <a:buFont typeface="Arial"/>
        <a:buChar char="»"/>
        <a:defRPr sz="900" kern="1200">
          <a:solidFill>
            <a:schemeClr val="tx1"/>
          </a:solidFill>
          <a:latin typeface="Georgia"/>
          <a:ea typeface="+mn-ea"/>
          <a:cs typeface="Georgi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chart" Target="../charts/chart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F9DD42C-1A6D-4F19-B1A4-67F32117231B}"/>
              </a:ext>
            </a:extLst>
          </p:cNvPr>
          <p:cNvSpPr>
            <a:spLocks noGrp="1"/>
          </p:cNvSpPr>
          <p:nvPr>
            <p:ph type="body" sz="quarter" idx="11"/>
          </p:nvPr>
        </p:nvSpPr>
        <p:spPr>
          <a:xfrm>
            <a:off x="799099" y="3188933"/>
            <a:ext cx="4240492" cy="1093818"/>
          </a:xfrm>
        </p:spPr>
        <p:txBody>
          <a:bodyPr>
            <a:noAutofit/>
          </a:bodyPr>
          <a:lstStyle/>
          <a:p>
            <a:r>
              <a:rPr lang="en-US" sz="1600" dirty="0"/>
              <a:t>Veterans Benefits  Administration</a:t>
            </a:r>
          </a:p>
          <a:p>
            <a:r>
              <a:rPr lang="en-US" sz="1600" dirty="0"/>
              <a:t>Veterans Experience Office (Evan.Albert@va.gov)</a:t>
            </a:r>
          </a:p>
          <a:p>
            <a:r>
              <a:rPr lang="en-US" sz="1600" dirty="0"/>
              <a:t>September, 2022</a:t>
            </a:r>
          </a:p>
          <a:p>
            <a:endParaRPr lang="en-US" dirty="0"/>
          </a:p>
        </p:txBody>
      </p:sp>
      <p:sp>
        <p:nvSpPr>
          <p:cNvPr id="2" name="Title 1">
            <a:extLst>
              <a:ext uri="{FF2B5EF4-FFF2-40B4-BE49-F238E27FC236}">
                <a16:creationId xmlns:a16="http://schemas.microsoft.com/office/drawing/2014/main" id="{5954E4A9-7439-4713-921A-6B6AF2FD430B}"/>
              </a:ext>
            </a:extLst>
          </p:cNvPr>
          <p:cNvSpPr>
            <a:spLocks noGrp="1"/>
          </p:cNvSpPr>
          <p:nvPr>
            <p:ph type="title"/>
          </p:nvPr>
        </p:nvSpPr>
        <p:spPr/>
        <p:txBody>
          <a:bodyPr/>
          <a:lstStyle/>
          <a:p>
            <a:r>
              <a:rPr lang="en-US" sz="3600" dirty="0">
                <a:solidFill>
                  <a:prstClr val="white"/>
                </a:solidFill>
              </a:rPr>
              <a:t>My Data Says What?</a:t>
            </a:r>
            <a:br>
              <a:rPr lang="en-US" sz="3600" dirty="0">
                <a:solidFill>
                  <a:prstClr val="white"/>
                </a:solidFill>
              </a:rPr>
            </a:br>
            <a:r>
              <a:rPr lang="en-US" sz="3600" dirty="0">
                <a:solidFill>
                  <a:prstClr val="white"/>
                </a:solidFill>
              </a:rPr>
              <a:t>VBA Overview</a:t>
            </a:r>
          </a:p>
        </p:txBody>
      </p:sp>
    </p:spTree>
    <p:extLst>
      <p:ext uri="{BB962C8B-B14F-4D97-AF65-F5344CB8AC3E}">
        <p14:creationId xmlns:p14="http://schemas.microsoft.com/office/powerpoint/2010/main" val="994681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F1606D-1605-4D26-A08A-732E89EEBC27}"/>
              </a:ext>
            </a:extLst>
          </p:cNvPr>
          <p:cNvSpPr>
            <a:spLocks noGrp="1"/>
          </p:cNvSpPr>
          <p:nvPr>
            <p:ph type="title"/>
          </p:nvPr>
        </p:nvSpPr>
        <p:spPr/>
        <p:txBody>
          <a:bodyPr/>
          <a:lstStyle/>
          <a:p>
            <a:r>
              <a:rPr lang="en-US" sz="2000" dirty="0"/>
              <a:t>Appeals Modernization Surveys: </a:t>
            </a:r>
            <a:br>
              <a:rPr lang="en-US" sz="2000" dirty="0"/>
            </a:br>
            <a:r>
              <a:rPr lang="en-US" sz="2000" dirty="0"/>
              <a:t>Highest and Lowest Performing Survey Question</a:t>
            </a:r>
          </a:p>
        </p:txBody>
      </p:sp>
      <p:sp>
        <p:nvSpPr>
          <p:cNvPr id="3" name="Slide Number Placeholder 2">
            <a:extLst>
              <a:ext uri="{FF2B5EF4-FFF2-40B4-BE49-F238E27FC236}">
                <a16:creationId xmlns:a16="http://schemas.microsoft.com/office/drawing/2014/main" id="{F096502C-4CA1-4418-A293-26D8BFC3C898}"/>
              </a:ext>
            </a:extLst>
          </p:cNvPr>
          <p:cNvSpPr>
            <a:spLocks noGrp="1"/>
          </p:cNvSpPr>
          <p:nvPr>
            <p:ph type="sldNum" sz="quarter" idx="10"/>
          </p:nvPr>
        </p:nvSpPr>
        <p:spPr/>
        <p:txBody>
          <a:bodyPr/>
          <a:lstStyle/>
          <a:p>
            <a:fld id="{D983F1FA-211D-3044-9E35-958DFBC26156}" type="slidenum">
              <a:rPr lang="en-US" smtClean="0"/>
              <a:pPr/>
              <a:t>9</a:t>
            </a:fld>
            <a:endParaRPr lang="en-US" dirty="0"/>
          </a:p>
        </p:txBody>
      </p:sp>
      <p:sp>
        <p:nvSpPr>
          <p:cNvPr id="8" name="Rectangle 7">
            <a:extLst>
              <a:ext uri="{FF2B5EF4-FFF2-40B4-BE49-F238E27FC236}">
                <a16:creationId xmlns:a16="http://schemas.microsoft.com/office/drawing/2014/main" id="{B95465BF-F88A-4494-8FCE-3E74590C157C}"/>
              </a:ext>
            </a:extLst>
          </p:cNvPr>
          <p:cNvSpPr/>
          <p:nvPr/>
        </p:nvSpPr>
        <p:spPr>
          <a:xfrm>
            <a:off x="844420" y="1099801"/>
            <a:ext cx="7455158" cy="307777"/>
          </a:xfrm>
          <a:prstGeom prst="rect">
            <a:avLst/>
          </a:prstGeom>
        </p:spPr>
        <p:txBody>
          <a:bodyPr wrap="square" anchor="t">
            <a:spAutoFit/>
          </a:bodyPr>
          <a:lstStyle/>
          <a:p>
            <a:pPr algn="ctr"/>
            <a:r>
              <a:rPr lang="en-US" sz="1400" b="1" dirty="0">
                <a:solidFill>
                  <a:srgbClr val="00395E"/>
                </a:solidFill>
                <a:cs typeface="Calibri"/>
              </a:rPr>
              <a:t>Highest and Lowest Performing Questions Excluding Trust Score by Survey (7/1/2020 – 7/31/2022)</a:t>
            </a:r>
          </a:p>
        </p:txBody>
      </p:sp>
      <p:graphicFrame>
        <p:nvGraphicFramePr>
          <p:cNvPr id="5" name="Content Placeholder 4">
            <a:extLst>
              <a:ext uri="{FF2B5EF4-FFF2-40B4-BE49-F238E27FC236}">
                <a16:creationId xmlns:a16="http://schemas.microsoft.com/office/drawing/2014/main" id="{8F2B82E0-D43C-3229-8F51-7A0AEAFECFCD}"/>
              </a:ext>
            </a:extLst>
          </p:cNvPr>
          <p:cNvGraphicFramePr>
            <a:graphicFrameLocks noGrp="1"/>
          </p:cNvGraphicFramePr>
          <p:nvPr>
            <p:ph idx="1"/>
            <p:extLst>
              <p:ext uri="{D42A27DB-BD31-4B8C-83A1-F6EECF244321}">
                <p14:modId xmlns:p14="http://schemas.microsoft.com/office/powerpoint/2010/main" val="4042377152"/>
              </p:ext>
            </p:extLst>
          </p:nvPr>
        </p:nvGraphicFramePr>
        <p:xfrm>
          <a:off x="457200" y="1472893"/>
          <a:ext cx="8214612" cy="3375947"/>
        </p:xfrm>
        <a:graphic>
          <a:graphicData uri="http://schemas.openxmlformats.org/drawingml/2006/table">
            <a:tbl>
              <a:tblPr firstRow="1" firstCol="1" bandRow="1"/>
              <a:tblGrid>
                <a:gridCol w="1089694">
                  <a:extLst>
                    <a:ext uri="{9D8B030D-6E8A-4147-A177-3AD203B41FA5}">
                      <a16:colId xmlns:a16="http://schemas.microsoft.com/office/drawing/2014/main" val="1388044181"/>
                    </a:ext>
                  </a:extLst>
                </a:gridCol>
                <a:gridCol w="1072553">
                  <a:extLst>
                    <a:ext uri="{9D8B030D-6E8A-4147-A177-3AD203B41FA5}">
                      <a16:colId xmlns:a16="http://schemas.microsoft.com/office/drawing/2014/main" val="161439593"/>
                    </a:ext>
                  </a:extLst>
                </a:gridCol>
                <a:gridCol w="4962671">
                  <a:extLst>
                    <a:ext uri="{9D8B030D-6E8A-4147-A177-3AD203B41FA5}">
                      <a16:colId xmlns:a16="http://schemas.microsoft.com/office/drawing/2014/main" val="356407547"/>
                    </a:ext>
                  </a:extLst>
                </a:gridCol>
                <a:gridCol w="1089694">
                  <a:extLst>
                    <a:ext uri="{9D8B030D-6E8A-4147-A177-3AD203B41FA5}">
                      <a16:colId xmlns:a16="http://schemas.microsoft.com/office/drawing/2014/main" val="1050323524"/>
                    </a:ext>
                  </a:extLst>
                </a:gridCol>
              </a:tblGrid>
              <a:tr h="419611">
                <a:tc>
                  <a:txBody>
                    <a:bodyPr/>
                    <a:lstStyle/>
                    <a:p>
                      <a:pPr algn="ctr"/>
                      <a:r>
                        <a:rPr lang="en-US" sz="1200" b="1" dirty="0">
                          <a:solidFill>
                            <a:schemeClr val="bg1"/>
                          </a:solidFill>
                        </a:rPr>
                        <a:t>Survey</a:t>
                      </a:r>
                    </a:p>
                  </a:txBody>
                  <a:tcPr marL="102683" marR="102683" marT="51341" marB="513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82BE"/>
                    </a:solidFill>
                  </a:tcPr>
                </a:tc>
                <a:tc>
                  <a:txBody>
                    <a:bodyPr/>
                    <a:lstStyle/>
                    <a:p>
                      <a:pPr algn="ctr" rtl="0" fontAlgn="base"/>
                      <a:r>
                        <a:rPr lang="en-US" sz="1200" b="1" i="0" dirty="0">
                          <a:solidFill>
                            <a:schemeClr val="bg1"/>
                          </a:solidFill>
                          <a:effectLst/>
                        </a:rPr>
                        <a:t>Question Performance</a:t>
                      </a:r>
                    </a:p>
                  </a:txBody>
                  <a:tcPr marL="102683" marR="102683" marT="51341" marB="513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82BE"/>
                    </a:solidFill>
                  </a:tcPr>
                </a:tc>
                <a:tc>
                  <a:txBody>
                    <a:bodyPr/>
                    <a:lstStyle/>
                    <a:p>
                      <a:pPr marL="0" algn="l" defTabSz="457200" rtl="0" eaLnBrk="1" fontAlgn="base" latinLnBrk="0" hangingPunct="1"/>
                      <a:r>
                        <a:rPr lang="en-US" sz="1200" b="1" i="0" kern="1200" dirty="0">
                          <a:solidFill>
                            <a:schemeClr val="bg1"/>
                          </a:solidFill>
                          <a:effectLst/>
                          <a:latin typeface="+mn-lt"/>
                          <a:ea typeface="+mn-ea"/>
                          <a:cs typeface="+mn-cs"/>
                        </a:rPr>
                        <a:t>Question</a:t>
                      </a:r>
                    </a:p>
                  </a:txBody>
                  <a:tcPr marL="102683" marR="102683" marT="51341" marB="513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82BE"/>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Calibri" panose="020F0502020204030204" pitchFamily="34" charset="0"/>
                          <a:ea typeface="MS Mincho" panose="02020609040205080304" pitchFamily="49" charset="-128"/>
                          <a:cs typeface="Calibri" panose="020F0502020204030204" pitchFamily="34" charset="0"/>
                        </a:rPr>
                        <a:t>% “Strongly Agree” and</a:t>
                      </a:r>
                      <a:br>
                        <a:rPr lang="en-US" sz="1200" b="1" dirty="0">
                          <a:solidFill>
                            <a:schemeClr val="bg1"/>
                          </a:solidFill>
                          <a:latin typeface="Calibri" panose="020F0502020204030204" pitchFamily="34" charset="0"/>
                          <a:ea typeface="MS Mincho" panose="02020609040205080304" pitchFamily="49" charset="-128"/>
                          <a:cs typeface="Calibri" panose="020F0502020204030204" pitchFamily="34" charset="0"/>
                        </a:rPr>
                      </a:br>
                      <a:r>
                        <a:rPr lang="en-US" sz="1200" b="1" dirty="0">
                          <a:solidFill>
                            <a:schemeClr val="bg1"/>
                          </a:solidFill>
                          <a:latin typeface="Calibri" panose="020F0502020204030204" pitchFamily="34" charset="0"/>
                          <a:ea typeface="MS Mincho" panose="02020609040205080304" pitchFamily="49" charset="-128"/>
                          <a:cs typeface="Calibri" panose="020F0502020204030204" pitchFamily="34" charset="0"/>
                        </a:rPr>
                        <a:t> “Agree” Responses</a:t>
                      </a:r>
                      <a:endParaRPr lang="en-US" sz="1200" b="1" dirty="0">
                        <a:solidFill>
                          <a:schemeClr val="bg1"/>
                        </a:solidFill>
                        <a:effectLst/>
                        <a:latin typeface="+mn-lt"/>
                        <a:ea typeface="MS Mincho"/>
                        <a:cs typeface="Calibri"/>
                      </a:endParaRPr>
                    </a:p>
                  </a:txBody>
                  <a:tcPr marL="102683" marR="102683" marT="51341" marB="513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82BE"/>
                    </a:solidFill>
                  </a:tcPr>
                </a:tc>
                <a:extLst>
                  <a:ext uri="{0D108BD9-81ED-4DB2-BD59-A6C34878D82A}">
                    <a16:rowId xmlns:a16="http://schemas.microsoft.com/office/drawing/2014/main" val="1543574704"/>
                  </a:ext>
                </a:extLst>
              </a:tr>
              <a:tr h="419611">
                <a:tc rowSpan="2">
                  <a:txBody>
                    <a:bodyPr/>
                    <a:lstStyle/>
                    <a:p>
                      <a:pPr algn="ctr"/>
                      <a:r>
                        <a:rPr lang="en-US" sz="1050" dirty="0"/>
                        <a:t>Filing a Request for Decision Review Survey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050" b="0" i="0">
                          <a:solidFill>
                            <a:srgbClr val="000000"/>
                          </a:solidFill>
                          <a:effectLst/>
                        </a:rPr>
                        <a:t>Highest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fontAlgn="base" latinLnBrk="0" hangingPunct="1"/>
                      <a:r>
                        <a:rPr lang="en-US" sz="1050" b="0" i="0" kern="1200" dirty="0">
                          <a:solidFill>
                            <a:srgbClr val="000000"/>
                          </a:solidFill>
                          <a:effectLst/>
                          <a:latin typeface="+mn-lt"/>
                          <a:ea typeface="+mn-ea"/>
                          <a:cs typeface="+mn-cs"/>
                        </a:rPr>
                        <a:t>“The [Self-Reported Assistance Type] clearly explained the available decision review options.”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050" b="0" i="0" dirty="0">
                          <a:solidFill>
                            <a:schemeClr val="tx1"/>
                          </a:solidFill>
                          <a:effectLst/>
                        </a:rPr>
                        <a:t>81.6%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3270098"/>
                  </a:ext>
                </a:extLst>
              </a:tr>
              <a:tr h="383635">
                <a:tc vMerge="1">
                  <a:txBody>
                    <a:bodyPr/>
                    <a:lstStyle/>
                    <a:p>
                      <a:pPr algn="ctr"/>
                      <a:r>
                        <a:rPr lang="en-US" sz="1000"/>
                        <a:t>Outpatient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050" b="0" i="0">
                          <a:solidFill>
                            <a:srgbClr val="000000"/>
                          </a:solidFill>
                          <a:effectLst/>
                        </a:rPr>
                        <a:t>Lowest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fontAlgn="base" latinLnBrk="0" hangingPunct="1"/>
                      <a:r>
                        <a:rPr lang="en-US" sz="1050" b="0" i="0" kern="1200" dirty="0">
                          <a:solidFill>
                            <a:srgbClr val="000000"/>
                          </a:solidFill>
                          <a:effectLst/>
                          <a:latin typeface="+mn-lt"/>
                          <a:ea typeface="+mn-ea"/>
                          <a:cs typeface="+mn-cs"/>
                        </a:rPr>
                        <a:t>“It was easy to understand what information was needed to complete the decision review form.”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050" b="0" i="0" dirty="0">
                          <a:solidFill>
                            <a:schemeClr val="tx1"/>
                          </a:solidFill>
                          <a:effectLst/>
                        </a:rPr>
                        <a:t>51.2%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116338"/>
                  </a:ext>
                </a:extLst>
              </a:tr>
              <a:tr h="582793">
                <a:tc rowSpan="2">
                  <a:txBody>
                    <a:bodyPr/>
                    <a:lstStyle/>
                    <a:p>
                      <a:pPr algn="ctr" rtl="0" fontAlgn="base"/>
                      <a:r>
                        <a:rPr lang="en-US" sz="1050">
                          <a:effectLst/>
                        </a:rPr>
                        <a:t>Higher-Level Review Survey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050" b="0" i="0">
                          <a:solidFill>
                            <a:srgbClr val="000000"/>
                          </a:solidFill>
                          <a:effectLst/>
                        </a:rPr>
                        <a:t>Highest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fontAlgn="base" latinLnBrk="0" hangingPunct="1"/>
                      <a:r>
                        <a:rPr lang="en-US" sz="1050" b="0" i="0" kern="1200" dirty="0">
                          <a:solidFill>
                            <a:srgbClr val="000000"/>
                          </a:solidFill>
                          <a:effectLst/>
                          <a:latin typeface="+mn-lt"/>
                          <a:ea typeface="+mn-ea"/>
                          <a:cs typeface="+mn-cs"/>
                        </a:rPr>
                        <a:t>“When VA called me or met with me for an informal conference to discuss my claim, I understood that the purpose is to identify any errors of law or fact in my prior claim decision.”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050" b="0" i="0" dirty="0">
                          <a:solidFill>
                            <a:schemeClr val="tx1"/>
                          </a:solidFill>
                          <a:effectLst/>
                        </a:rPr>
                        <a:t>80.0%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3397630"/>
                  </a:ext>
                </a:extLst>
              </a:tr>
              <a:tr h="354125">
                <a:tc vMerge="1">
                  <a:txBody>
                    <a:bodyPr/>
                    <a:lstStyle/>
                    <a:p>
                      <a:pPr algn="ctr" rtl="0" fontAlgn="base"/>
                      <a:r>
                        <a:rPr lang="en-US" sz="1000">
                          <a:effectLst/>
                        </a:rPr>
                        <a:t>Telehealth</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050" b="0" i="0">
                          <a:solidFill>
                            <a:srgbClr val="000000"/>
                          </a:solidFill>
                          <a:effectLst/>
                        </a:rPr>
                        <a:t>Lowest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fontAlgn="base" latinLnBrk="0" hangingPunct="1"/>
                      <a:r>
                        <a:rPr lang="en-US" sz="1050" b="0" i="0" kern="1200" dirty="0">
                          <a:solidFill>
                            <a:srgbClr val="000000"/>
                          </a:solidFill>
                          <a:effectLst/>
                          <a:latin typeface="+mn-lt"/>
                          <a:ea typeface="+mn-ea"/>
                          <a:cs typeface="+mn-cs"/>
                        </a:rPr>
                        <a:t>“I am satisfied with VA's Higher-Level Review process.”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050" b="0" i="0" dirty="0">
                          <a:solidFill>
                            <a:schemeClr val="tx1"/>
                          </a:solidFill>
                          <a:effectLst/>
                        </a:rPr>
                        <a:t>34.5%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2488690"/>
                  </a:ext>
                </a:extLst>
              </a:tr>
              <a:tr h="354125">
                <a:tc rowSpan="2">
                  <a:txBody>
                    <a:bodyPr/>
                    <a:lstStyle/>
                    <a:p>
                      <a:pPr algn="ctr" rtl="0" fontAlgn="base"/>
                      <a:r>
                        <a:rPr lang="en-US" sz="1050" dirty="0">
                          <a:effectLst/>
                        </a:rPr>
                        <a:t>Supplemental Claim Survey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050" b="0" i="0">
                          <a:solidFill>
                            <a:srgbClr val="000000"/>
                          </a:solidFill>
                          <a:effectLst/>
                        </a:rPr>
                        <a:t>Highest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fontAlgn="base" latinLnBrk="0" hangingPunct="1"/>
                      <a:r>
                        <a:rPr lang="en-US" sz="1050" b="0" i="0" kern="1200" dirty="0">
                          <a:solidFill>
                            <a:srgbClr val="000000"/>
                          </a:solidFill>
                          <a:effectLst/>
                          <a:latin typeface="+mn-lt"/>
                          <a:ea typeface="+mn-ea"/>
                          <a:cs typeface="+mn-cs"/>
                        </a:rPr>
                        <a:t>“I understood the need for a VA examination to support my Supplemental Claim.”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050" b="0" i="0" dirty="0">
                          <a:solidFill>
                            <a:schemeClr val="tx1"/>
                          </a:solidFill>
                          <a:effectLst/>
                        </a:rPr>
                        <a:t>81.8%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2803684"/>
                  </a:ext>
                </a:extLst>
              </a:tr>
              <a:tr h="419611">
                <a:tc vMerge="1">
                  <a:txBody>
                    <a:bodyPr/>
                    <a:lstStyle/>
                    <a:p>
                      <a:pPr algn="ctr" rtl="0" fontAlgn="base"/>
                      <a:r>
                        <a:rPr lang="en-US" sz="1000">
                          <a:effectLst/>
                        </a:rPr>
                        <a:t>Office of Community Care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050" b="0" i="0">
                          <a:solidFill>
                            <a:srgbClr val="000000"/>
                          </a:solidFill>
                          <a:effectLst/>
                        </a:rPr>
                        <a:t>Lowest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fontAlgn="base" latinLnBrk="0" hangingPunct="1"/>
                      <a:r>
                        <a:rPr lang="en-US" sz="1050" b="0" i="0" kern="1200" dirty="0">
                          <a:solidFill>
                            <a:srgbClr val="000000"/>
                          </a:solidFill>
                          <a:effectLst/>
                          <a:latin typeface="+mn-lt"/>
                          <a:ea typeface="+mn-ea"/>
                          <a:cs typeface="+mn-cs"/>
                        </a:rPr>
                        <a:t>“I felt that VA met its Duty to Assist requirements by gathering all of the identified evidence for my Supplemental Claim.”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050" dirty="0">
                          <a:solidFill>
                            <a:schemeClr val="tx1"/>
                          </a:solidFill>
                          <a:effectLst/>
                        </a:rPr>
                        <a:t>37.4%​</a:t>
                      </a:r>
                      <a:endParaRPr lang="en-US" sz="1050" b="0" i="0" dirty="0">
                        <a:solidFill>
                          <a:schemeClr val="tx1"/>
                        </a:solidFill>
                        <a:effectLs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8734256"/>
                  </a:ext>
                </a:extLst>
              </a:tr>
            </a:tbl>
          </a:graphicData>
        </a:graphic>
      </p:graphicFrame>
    </p:spTree>
    <p:extLst>
      <p:ext uri="{BB962C8B-B14F-4D97-AF65-F5344CB8AC3E}">
        <p14:creationId xmlns:p14="http://schemas.microsoft.com/office/powerpoint/2010/main" val="2787881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3BC0A7-79C2-8E4C-C4F2-F180F84FF4C2}"/>
              </a:ext>
            </a:extLst>
          </p:cNvPr>
          <p:cNvSpPr/>
          <p:nvPr/>
        </p:nvSpPr>
        <p:spPr>
          <a:xfrm>
            <a:off x="335902" y="1082350"/>
            <a:ext cx="8411858" cy="412413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a16="http://schemas.microsoft.com/office/drawing/2014/main" id="{3636468A-5DD9-475F-B585-1887C416C2AD}"/>
              </a:ext>
            </a:extLst>
          </p:cNvPr>
          <p:cNvSpPr>
            <a:spLocks noGrp="1"/>
          </p:cNvSpPr>
          <p:nvPr>
            <p:ph type="title"/>
          </p:nvPr>
        </p:nvSpPr>
        <p:spPr/>
        <p:txBody>
          <a:bodyPr>
            <a:noAutofit/>
          </a:bodyPr>
          <a:lstStyle/>
          <a:p>
            <a:r>
              <a:rPr lang="en-US" sz="3500" b="1" dirty="0">
                <a:solidFill>
                  <a:srgbClr val="003F72"/>
                </a:solidFill>
              </a:rPr>
              <a:t>Appeals Modernization Surveys: Veteran Free-Text Comments</a:t>
            </a:r>
          </a:p>
        </p:txBody>
      </p:sp>
      <p:sp>
        <p:nvSpPr>
          <p:cNvPr id="3" name="Text Placeholder 2">
            <a:extLst>
              <a:ext uri="{FF2B5EF4-FFF2-40B4-BE49-F238E27FC236}">
                <a16:creationId xmlns:a16="http://schemas.microsoft.com/office/drawing/2014/main" id="{E8522DE8-1BB3-8809-2911-0BABB7973BB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59D514B-A808-6D39-4DBD-E1F3418C677D}"/>
              </a:ext>
            </a:extLst>
          </p:cNvPr>
          <p:cNvSpPr>
            <a:spLocks noGrp="1"/>
          </p:cNvSpPr>
          <p:nvPr>
            <p:ph type="sldNum" sz="quarter" idx="10"/>
          </p:nvPr>
        </p:nvSpPr>
        <p:spPr/>
        <p:txBody>
          <a:bodyPr/>
          <a:lstStyle/>
          <a:p>
            <a:pPr defTabSz="457200"/>
            <a:fld id="{D983F1FA-211D-3044-9E35-958DFBC26156}" type="slidenum">
              <a:rPr lang="en-US" smtClean="0"/>
              <a:pPr defTabSz="457200"/>
              <a:t>10</a:t>
            </a:fld>
            <a:endParaRPr lang="en-US" dirty="0"/>
          </a:p>
        </p:txBody>
      </p:sp>
    </p:spTree>
    <p:extLst>
      <p:ext uri="{BB962C8B-B14F-4D97-AF65-F5344CB8AC3E}">
        <p14:creationId xmlns:p14="http://schemas.microsoft.com/office/powerpoint/2010/main" val="604525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A0D761-9D73-2F45-AFD8-965D0276590D}"/>
              </a:ext>
            </a:extLst>
          </p:cNvPr>
          <p:cNvSpPr>
            <a:spLocks noGrp="1"/>
          </p:cNvSpPr>
          <p:nvPr>
            <p:ph type="title"/>
          </p:nvPr>
        </p:nvSpPr>
        <p:spPr/>
        <p:txBody>
          <a:bodyPr/>
          <a:lstStyle/>
          <a:p>
            <a:r>
              <a:rPr lang="en-US" dirty="0">
                <a:solidFill>
                  <a:prstClr val="white"/>
                </a:solidFill>
              </a:rPr>
              <a:t>Appeals Modernization Surveys Feedback</a:t>
            </a:r>
            <a:endParaRPr lang="en-US" dirty="0"/>
          </a:p>
        </p:txBody>
      </p:sp>
      <p:sp>
        <p:nvSpPr>
          <p:cNvPr id="32" name="Content Placeholder 1">
            <a:extLst>
              <a:ext uri="{FF2B5EF4-FFF2-40B4-BE49-F238E27FC236}">
                <a16:creationId xmlns:a16="http://schemas.microsoft.com/office/drawing/2014/main" id="{D70CA8B6-08BC-491B-9AE1-0B7A2972CB93}"/>
              </a:ext>
            </a:extLst>
          </p:cNvPr>
          <p:cNvSpPr>
            <a:spLocks noGrp="1"/>
          </p:cNvSpPr>
          <p:nvPr>
            <p:ph idx="1"/>
          </p:nvPr>
        </p:nvSpPr>
        <p:spPr/>
        <p:txBody>
          <a:bodyPr vert="horz" lIns="91440" tIns="45720" rIns="91440" bIns="45720" rtlCol="0" anchor="t">
            <a:normAutofit/>
          </a:bodyPr>
          <a:lstStyle/>
          <a:p>
            <a:pPr marL="0" indent="0">
              <a:spcAft>
                <a:spcPts val="600"/>
              </a:spcAft>
              <a:buNone/>
            </a:pPr>
            <a:r>
              <a:rPr lang="en-US" sz="1400" dirty="0"/>
              <a:t>Veterans sometimes leave free-text compliments, concerns, and recommendations in their Appeals Modernization Survey responses. Below is an overview of this feedback:</a:t>
            </a:r>
          </a:p>
          <a:p>
            <a:pPr marL="171450" indent="-171450">
              <a:buFont typeface="Arial" panose="020B0604020202020204" pitchFamily="34" charset="0"/>
              <a:buChar char="•"/>
            </a:pPr>
            <a:r>
              <a:rPr lang="en-US" sz="1400" dirty="0"/>
              <a:t>Total Number Appeals Modernization Surveys Sent from July 1, 2020 to July 31, 2022: </a:t>
            </a:r>
            <a:r>
              <a:rPr lang="en-US" sz="1400" b="1" dirty="0"/>
              <a:t>305,989</a:t>
            </a:r>
          </a:p>
          <a:p>
            <a:pPr marL="171450" indent="-171450">
              <a:buFont typeface="Arial" panose="020B0604020202020204" pitchFamily="34" charset="0"/>
              <a:buChar char="•"/>
            </a:pPr>
            <a:r>
              <a:rPr lang="en-US" sz="1400" dirty="0"/>
              <a:t>Total Number Appeals Modernization Survey Responses from July 1, 2020 to July 31, 2022: </a:t>
            </a:r>
            <a:r>
              <a:rPr lang="en-US" sz="1400" b="1" dirty="0"/>
              <a:t>67,328</a:t>
            </a:r>
          </a:p>
          <a:p>
            <a:pPr marL="171450" indent="-171450">
              <a:buFont typeface="Arial" panose="020B0604020202020204" pitchFamily="34" charset="0"/>
              <a:buChar char="•"/>
            </a:pPr>
            <a:r>
              <a:rPr lang="en-US" sz="1400" dirty="0"/>
              <a:t>Total Number Appeals Modernization Surveys Free-Text Responses from July 1, 2020 to July 31, 2022: </a:t>
            </a:r>
            <a:r>
              <a:rPr lang="en-US" sz="1400" b="1" dirty="0"/>
              <a:t>2,097</a:t>
            </a:r>
          </a:p>
          <a:p>
            <a:pPr marL="0" indent="0">
              <a:spcAft>
                <a:spcPts val="600"/>
              </a:spcAft>
              <a:buNone/>
            </a:pPr>
            <a:endParaRPr lang="en-US" sz="1400" dirty="0"/>
          </a:p>
          <a:p>
            <a:pPr marL="0" indent="0">
              <a:spcAft>
                <a:spcPts val="600"/>
              </a:spcAft>
              <a:buNone/>
            </a:pPr>
            <a:endParaRPr lang="en-US" sz="1400" dirty="0"/>
          </a:p>
        </p:txBody>
      </p:sp>
      <p:sp>
        <p:nvSpPr>
          <p:cNvPr id="3" name="Slide Number Placeholder 2">
            <a:extLst>
              <a:ext uri="{FF2B5EF4-FFF2-40B4-BE49-F238E27FC236}">
                <a16:creationId xmlns:a16="http://schemas.microsoft.com/office/drawing/2014/main" id="{31A7AED1-E36A-471C-BF0D-117A00392DA1}"/>
              </a:ext>
            </a:extLst>
          </p:cNvPr>
          <p:cNvSpPr>
            <a:spLocks noGrp="1"/>
          </p:cNvSpPr>
          <p:nvPr>
            <p:ph type="sldNum" sz="quarter" idx="10"/>
          </p:nvPr>
        </p:nvSpPr>
        <p:spPr/>
        <p:txBody>
          <a:bodyPr/>
          <a:lstStyle/>
          <a:p>
            <a:fld id="{D983F1FA-211D-3044-9E35-958DFBC26156}" type="slidenum">
              <a:rPr lang="en-US" smtClean="0"/>
              <a:pPr/>
              <a:t>11</a:t>
            </a:fld>
            <a:endParaRPr lang="en-US" dirty="0"/>
          </a:p>
        </p:txBody>
      </p:sp>
      <p:sp>
        <p:nvSpPr>
          <p:cNvPr id="40" name="Rectangle 1">
            <a:extLst>
              <a:ext uri="{FF2B5EF4-FFF2-40B4-BE49-F238E27FC236}">
                <a16:creationId xmlns:a16="http://schemas.microsoft.com/office/drawing/2014/main" id="{17CF17BF-E04D-49A2-9836-D62C1608530F}"/>
              </a:ext>
            </a:extLst>
          </p:cNvPr>
          <p:cNvSpPr>
            <a:spLocks noChangeArrowheads="1"/>
          </p:cNvSpPr>
          <p:nvPr/>
        </p:nvSpPr>
        <p:spPr bwMode="auto">
          <a:xfrm>
            <a:off x="457200" y="3105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5" name="Table 5">
            <a:extLst>
              <a:ext uri="{FF2B5EF4-FFF2-40B4-BE49-F238E27FC236}">
                <a16:creationId xmlns:a16="http://schemas.microsoft.com/office/drawing/2014/main" id="{9B600BFE-72B3-7E98-A882-7B4D0F74183A}"/>
              </a:ext>
            </a:extLst>
          </p:cNvPr>
          <p:cNvGraphicFramePr>
            <a:graphicFrameLocks noGrp="1"/>
          </p:cNvGraphicFramePr>
          <p:nvPr>
            <p:extLst>
              <p:ext uri="{D42A27DB-BD31-4B8C-83A1-F6EECF244321}">
                <p14:modId xmlns:p14="http://schemas.microsoft.com/office/powerpoint/2010/main" val="1168252199"/>
              </p:ext>
            </p:extLst>
          </p:nvPr>
        </p:nvGraphicFramePr>
        <p:xfrm>
          <a:off x="472189" y="2597241"/>
          <a:ext cx="8199621" cy="2591538"/>
        </p:xfrm>
        <a:graphic>
          <a:graphicData uri="http://schemas.openxmlformats.org/drawingml/2006/table">
            <a:tbl>
              <a:tblPr firstRow="1" bandRow="1">
                <a:tableStyleId>{E8B1032C-EA38-4F05-BA0D-38AFFFC7BED3}</a:tableStyleId>
              </a:tblPr>
              <a:tblGrid>
                <a:gridCol w="2733207">
                  <a:extLst>
                    <a:ext uri="{9D8B030D-6E8A-4147-A177-3AD203B41FA5}">
                      <a16:colId xmlns:a16="http://schemas.microsoft.com/office/drawing/2014/main" val="2887214868"/>
                    </a:ext>
                  </a:extLst>
                </a:gridCol>
                <a:gridCol w="2733207">
                  <a:extLst>
                    <a:ext uri="{9D8B030D-6E8A-4147-A177-3AD203B41FA5}">
                      <a16:colId xmlns:a16="http://schemas.microsoft.com/office/drawing/2014/main" val="1809254226"/>
                    </a:ext>
                  </a:extLst>
                </a:gridCol>
                <a:gridCol w="2733207">
                  <a:extLst>
                    <a:ext uri="{9D8B030D-6E8A-4147-A177-3AD203B41FA5}">
                      <a16:colId xmlns:a16="http://schemas.microsoft.com/office/drawing/2014/main" val="3488790381"/>
                    </a:ext>
                  </a:extLst>
                </a:gridCol>
              </a:tblGrid>
              <a:tr h="524575">
                <a:tc>
                  <a:txBody>
                    <a:bodyPr/>
                    <a:lstStyle/>
                    <a:p>
                      <a:pPr algn="ctr"/>
                      <a:r>
                        <a:rPr lang="en-US" sz="1400" b="1" dirty="0">
                          <a:solidFill>
                            <a:schemeClr val="bg1"/>
                          </a:solidFill>
                        </a:rPr>
                        <a:t>Compliments: </a:t>
                      </a:r>
                      <a:r>
                        <a:rPr lang="en-US" sz="1400" dirty="0">
                          <a:solidFill>
                            <a:schemeClr val="bg1"/>
                          </a:solidFill>
                        </a:rPr>
                        <a:t>21.6%</a:t>
                      </a:r>
                      <a:endParaRPr lang="en-US" dirty="0">
                        <a:solidFill>
                          <a:schemeClr val="bg1"/>
                        </a:solidFill>
                      </a:endParaRPr>
                    </a:p>
                  </a:txBody>
                  <a:tcPr anchor="ctr">
                    <a:solidFill>
                      <a:srgbClr val="0082BE"/>
                    </a:solidFill>
                  </a:tcPr>
                </a:tc>
                <a:tc>
                  <a:txBody>
                    <a:bodyPr/>
                    <a:lstStyle/>
                    <a:p>
                      <a:pPr algn="ctr"/>
                      <a:r>
                        <a:rPr lang="en-US" sz="1400" b="1" dirty="0">
                          <a:solidFill>
                            <a:schemeClr val="bg1"/>
                          </a:solidFill>
                        </a:rPr>
                        <a:t>Concerns: </a:t>
                      </a:r>
                      <a:r>
                        <a:rPr lang="en-US" sz="1400" dirty="0">
                          <a:solidFill>
                            <a:schemeClr val="bg1"/>
                          </a:solidFill>
                        </a:rPr>
                        <a:t>45.5%</a:t>
                      </a:r>
                      <a:endParaRPr lang="en-US" dirty="0">
                        <a:solidFill>
                          <a:schemeClr val="bg1"/>
                        </a:solidFill>
                      </a:endParaRPr>
                    </a:p>
                  </a:txBody>
                  <a:tcPr anchor="ctr">
                    <a:solidFill>
                      <a:srgbClr val="0082BE"/>
                    </a:solidFill>
                  </a:tcPr>
                </a:tc>
                <a:tc>
                  <a:txBody>
                    <a:bodyPr/>
                    <a:lstStyle/>
                    <a:p>
                      <a:pPr algn="ctr"/>
                      <a:r>
                        <a:rPr lang="en-US" sz="1400" b="1" dirty="0">
                          <a:solidFill>
                            <a:schemeClr val="bg1"/>
                          </a:solidFill>
                        </a:rPr>
                        <a:t>Recommendations: </a:t>
                      </a:r>
                      <a:r>
                        <a:rPr lang="en-US" sz="1400" dirty="0">
                          <a:solidFill>
                            <a:schemeClr val="bg1"/>
                          </a:solidFill>
                        </a:rPr>
                        <a:t>11.1%</a:t>
                      </a:r>
                      <a:endParaRPr lang="en-US" dirty="0">
                        <a:solidFill>
                          <a:schemeClr val="bg1"/>
                        </a:solidFill>
                      </a:endParaRPr>
                    </a:p>
                  </a:txBody>
                  <a:tcPr anchor="ctr">
                    <a:solidFill>
                      <a:srgbClr val="0082BE"/>
                    </a:solidFill>
                  </a:tcPr>
                </a:tc>
                <a:extLst>
                  <a:ext uri="{0D108BD9-81ED-4DB2-BD59-A6C34878D82A}">
                    <a16:rowId xmlns:a16="http://schemas.microsoft.com/office/drawing/2014/main" val="1864347043"/>
                  </a:ext>
                </a:extLst>
              </a:tr>
              <a:tr h="640294">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400" b="1" u="sng" dirty="0"/>
                        <a:t>Compliments</a:t>
                      </a:r>
                      <a:r>
                        <a:rPr lang="en-US" sz="1400" b="1" dirty="0"/>
                        <a:t> in the Appeals Modernization Surveys:</a:t>
                      </a:r>
                      <a:endParaRPr lang="en-US" dirty="0"/>
                    </a:p>
                  </a:txBody>
                  <a:tcPr anchor="ct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400" b="1" u="sng" dirty="0"/>
                        <a:t>Concerns</a:t>
                      </a:r>
                      <a:r>
                        <a:rPr lang="en-US" sz="1400" b="1" dirty="0"/>
                        <a:t> in the Appeals Modernization Surveys:</a:t>
                      </a:r>
                      <a:endParaRPr lang="en-US" dirty="0"/>
                    </a:p>
                  </a:txBody>
                  <a:tcPr anchor="ct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400" b="1" u="sng" dirty="0"/>
                        <a:t>Recommendations</a:t>
                      </a:r>
                      <a:r>
                        <a:rPr lang="en-US" sz="1400" b="1" dirty="0"/>
                        <a:t> in the Appeals Modernization Surveys:</a:t>
                      </a:r>
                    </a:p>
                  </a:txBody>
                  <a:tcPr anchor="ctr"/>
                </a:tc>
                <a:extLst>
                  <a:ext uri="{0D108BD9-81ED-4DB2-BD59-A6C34878D82A}">
                    <a16:rowId xmlns:a16="http://schemas.microsoft.com/office/drawing/2014/main" val="3754931742"/>
                  </a:ext>
                </a:extLst>
              </a:tr>
              <a:tr h="1426669">
                <a:tc>
                  <a:txBody>
                    <a:bodyPr/>
                    <a:lstStyle/>
                    <a:p>
                      <a:pPr marL="228600" indent="-228600" fontAlgn="ctr">
                        <a:spcAft>
                          <a:spcPts val="500"/>
                        </a:spcAft>
                        <a:buFont typeface="+mj-lt"/>
                        <a:buAutoNum type="arabicPeriod"/>
                      </a:pPr>
                      <a:r>
                        <a:rPr lang="en-US" sz="1400" dirty="0"/>
                        <a:t>Veterans Feel Genuine Concern from VA</a:t>
                      </a:r>
                    </a:p>
                    <a:p>
                      <a:pPr marL="228600" indent="-228600" fontAlgn="ctr">
                        <a:spcAft>
                          <a:spcPts val="500"/>
                        </a:spcAft>
                        <a:buFont typeface="+mj-lt"/>
                        <a:buAutoNum type="arabicPeriod"/>
                      </a:pPr>
                      <a:r>
                        <a:rPr lang="en-US" sz="1400" dirty="0"/>
                        <a:t>Satisfaction With Higher Level Review Personnel</a:t>
                      </a:r>
                    </a:p>
                    <a:p>
                      <a:pPr marL="228600" indent="-228600" fontAlgn="ctr">
                        <a:spcAft>
                          <a:spcPts val="500"/>
                        </a:spcAft>
                        <a:buFont typeface="+mj-lt"/>
                        <a:buAutoNum type="arabicPeriod"/>
                      </a:pPr>
                      <a:r>
                        <a:rPr lang="en-US" sz="1400" dirty="0"/>
                        <a:t>Process is Fast and Efficient</a:t>
                      </a:r>
                      <a:endParaRPr lang="en-US" dirty="0"/>
                    </a:p>
                  </a:txBody>
                  <a:tcPr/>
                </a:tc>
                <a:tc>
                  <a:txBody>
                    <a:bodyPr/>
                    <a:lstStyle/>
                    <a:p>
                      <a:pPr marL="228600" indent="-228600" fontAlgn="ctr">
                        <a:spcAft>
                          <a:spcPts val="500"/>
                        </a:spcAft>
                        <a:buFont typeface="+mj-lt"/>
                        <a:buAutoNum type="arabicPeriod"/>
                      </a:pPr>
                      <a:r>
                        <a:rPr lang="en-US" sz="1400" b="0" i="0" u="none" strike="noStrike" kern="1200" dirty="0">
                          <a:solidFill>
                            <a:srgbClr val="000000"/>
                          </a:solidFill>
                          <a:effectLst/>
                          <a:latin typeface="+mn-lt"/>
                          <a:ea typeface="+mn-ea"/>
                          <a:cs typeface="+mn-cs"/>
                        </a:rPr>
                        <a:t>Reviewers/Raters Need More Training</a:t>
                      </a:r>
                    </a:p>
                    <a:p>
                      <a:pPr marL="228600" indent="-228600" fontAlgn="ctr">
                        <a:spcAft>
                          <a:spcPts val="500"/>
                        </a:spcAft>
                        <a:buFont typeface="+mj-lt"/>
                        <a:buAutoNum type="arabicPeriod"/>
                      </a:pPr>
                      <a:r>
                        <a:rPr lang="en-US" sz="1400" b="0" i="0" u="none" strike="noStrike" kern="1200" dirty="0">
                          <a:solidFill>
                            <a:srgbClr val="000000"/>
                          </a:solidFill>
                          <a:effectLst/>
                          <a:latin typeface="+mn-lt"/>
                          <a:ea typeface="+mn-ea"/>
                          <a:cs typeface="+mn-cs"/>
                        </a:rPr>
                        <a:t>Website is Difficult to Navigate</a:t>
                      </a:r>
                    </a:p>
                    <a:p>
                      <a:pPr marL="228600" indent="-228600" fontAlgn="ctr">
                        <a:spcAft>
                          <a:spcPts val="500"/>
                        </a:spcAft>
                        <a:buFont typeface="+mj-lt"/>
                        <a:buAutoNum type="arabicPeriod"/>
                      </a:pPr>
                      <a:r>
                        <a:rPr lang="en-US" sz="1400" b="0" i="0" u="none" strike="noStrike" kern="1200" dirty="0">
                          <a:solidFill>
                            <a:srgbClr val="000000"/>
                          </a:solidFill>
                          <a:effectLst/>
                          <a:latin typeface="+mn-lt"/>
                          <a:ea typeface="+mn-ea"/>
                          <a:cs typeface="+mn-cs"/>
                        </a:rPr>
                        <a:t>Lengthy Review Process</a:t>
                      </a:r>
                    </a:p>
                    <a:p>
                      <a:pPr marL="228600" indent="-228600">
                        <a:spcAft>
                          <a:spcPts val="500"/>
                        </a:spcAft>
                      </a:pPr>
                      <a:endParaRPr lang="en-US" dirty="0"/>
                    </a:p>
                  </a:txBody>
                  <a:tcPr/>
                </a:tc>
                <a:tc>
                  <a:txBody>
                    <a:bodyPr/>
                    <a:lstStyle/>
                    <a:p>
                      <a:pPr marL="228600" indent="-228600" fontAlgn="ctr">
                        <a:spcAft>
                          <a:spcPts val="500"/>
                        </a:spcAft>
                        <a:buFont typeface="+mj-lt"/>
                        <a:buAutoNum type="arabicPeriod"/>
                      </a:pPr>
                      <a:r>
                        <a:rPr lang="en-US" sz="1400" dirty="0"/>
                        <a:t>Provide Updates on the Status of the Review</a:t>
                      </a:r>
                    </a:p>
                    <a:p>
                      <a:pPr marL="228600" indent="-228600" fontAlgn="ctr">
                        <a:spcAft>
                          <a:spcPts val="500"/>
                        </a:spcAft>
                        <a:buFont typeface="+mj-lt"/>
                        <a:buAutoNum type="arabicPeriod"/>
                      </a:pPr>
                      <a:r>
                        <a:rPr lang="en-US" sz="1400" dirty="0"/>
                        <a:t>Add Option to File Electronically</a:t>
                      </a:r>
                    </a:p>
                    <a:p>
                      <a:pPr marL="228600" indent="-228600">
                        <a:spcAft>
                          <a:spcPts val="500"/>
                        </a:spcAft>
                      </a:pPr>
                      <a:endParaRPr lang="en-US" dirty="0"/>
                    </a:p>
                  </a:txBody>
                  <a:tcPr/>
                </a:tc>
                <a:extLst>
                  <a:ext uri="{0D108BD9-81ED-4DB2-BD59-A6C34878D82A}">
                    <a16:rowId xmlns:a16="http://schemas.microsoft.com/office/drawing/2014/main" val="3195906436"/>
                  </a:ext>
                </a:extLst>
              </a:tr>
            </a:tbl>
          </a:graphicData>
        </a:graphic>
      </p:graphicFrame>
    </p:spTree>
    <p:extLst>
      <p:ext uri="{BB962C8B-B14F-4D97-AF65-F5344CB8AC3E}">
        <p14:creationId xmlns:p14="http://schemas.microsoft.com/office/powerpoint/2010/main" val="1108678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5FFDCA-2770-49EA-9B7A-F5656042EA62}"/>
              </a:ext>
            </a:extLst>
          </p:cNvPr>
          <p:cNvSpPr>
            <a:spLocks noGrp="1"/>
          </p:cNvSpPr>
          <p:nvPr>
            <p:ph type="title"/>
          </p:nvPr>
        </p:nvSpPr>
        <p:spPr/>
        <p:txBody>
          <a:bodyPr/>
          <a:lstStyle/>
          <a:p>
            <a:r>
              <a:rPr lang="en-US" dirty="0"/>
              <a:t>Appeals Modernization Surveys: Veteran Compliments</a:t>
            </a:r>
          </a:p>
        </p:txBody>
      </p:sp>
      <p:sp>
        <p:nvSpPr>
          <p:cNvPr id="3" name="Slide Number Placeholder 2">
            <a:extLst>
              <a:ext uri="{FF2B5EF4-FFF2-40B4-BE49-F238E27FC236}">
                <a16:creationId xmlns:a16="http://schemas.microsoft.com/office/drawing/2014/main" id="{4AC809DC-68B3-4183-A4C6-4A0CEFAC3B34}"/>
              </a:ext>
            </a:extLst>
          </p:cNvPr>
          <p:cNvSpPr>
            <a:spLocks noGrp="1"/>
          </p:cNvSpPr>
          <p:nvPr>
            <p:ph type="sldNum" sz="quarter" idx="10"/>
          </p:nvPr>
        </p:nvSpPr>
        <p:spPr/>
        <p:txBody>
          <a:bodyPr/>
          <a:lstStyle/>
          <a:p>
            <a:fld id="{D983F1FA-211D-3044-9E35-958DFBC26156}" type="slidenum">
              <a:rPr lang="en-US" smtClean="0"/>
              <a:pPr/>
              <a:t>12</a:t>
            </a:fld>
            <a:endParaRPr lang="en-US"/>
          </a:p>
        </p:txBody>
      </p:sp>
      <p:graphicFrame>
        <p:nvGraphicFramePr>
          <p:cNvPr id="9" name="Content Placeholder 8">
            <a:extLst>
              <a:ext uri="{FF2B5EF4-FFF2-40B4-BE49-F238E27FC236}">
                <a16:creationId xmlns:a16="http://schemas.microsoft.com/office/drawing/2014/main" id="{5B1472FE-C745-5FF5-2908-0FDB91FBB1A3}"/>
              </a:ext>
            </a:extLst>
          </p:cNvPr>
          <p:cNvGraphicFramePr>
            <a:graphicFrameLocks noGrp="1"/>
          </p:cNvGraphicFramePr>
          <p:nvPr>
            <p:ph idx="1"/>
            <p:extLst>
              <p:ext uri="{D42A27DB-BD31-4B8C-83A1-F6EECF244321}">
                <p14:modId xmlns:p14="http://schemas.microsoft.com/office/powerpoint/2010/main" val="169969633"/>
              </p:ext>
            </p:extLst>
          </p:nvPr>
        </p:nvGraphicFramePr>
        <p:xfrm>
          <a:off x="457200" y="1004889"/>
          <a:ext cx="8214611" cy="4304720"/>
        </p:xfrm>
        <a:graphic>
          <a:graphicData uri="http://schemas.openxmlformats.org/drawingml/2006/table">
            <a:tbl>
              <a:tblPr bandRow="1">
                <a:tableStyleId>{93296810-A885-4BE3-A3E7-6D5BEEA58F35}</a:tableStyleId>
              </a:tblPr>
              <a:tblGrid>
                <a:gridCol w="1119673">
                  <a:extLst>
                    <a:ext uri="{9D8B030D-6E8A-4147-A177-3AD203B41FA5}">
                      <a16:colId xmlns:a16="http://schemas.microsoft.com/office/drawing/2014/main" val="3659743260"/>
                    </a:ext>
                  </a:extLst>
                </a:gridCol>
                <a:gridCol w="7094938">
                  <a:extLst>
                    <a:ext uri="{9D8B030D-6E8A-4147-A177-3AD203B41FA5}">
                      <a16:colId xmlns:a16="http://schemas.microsoft.com/office/drawing/2014/main" val="349710396"/>
                    </a:ext>
                  </a:extLst>
                </a:gridCol>
              </a:tblGrid>
              <a:tr h="229937">
                <a:tc>
                  <a:txBody>
                    <a:bodyPr/>
                    <a:lstStyle/>
                    <a:p>
                      <a:pPr marL="0" lvl="0" indent="0" algn="ctr" fontAlgn="b">
                        <a:buFont typeface="Arial" panose="020B0604020202020204" pitchFamily="34" charset="0"/>
                        <a:buNone/>
                      </a:pPr>
                      <a:r>
                        <a:rPr lang="en-US" sz="1400" b="1" i="0" u="none" strike="noStrike" kern="1200" dirty="0">
                          <a:solidFill>
                            <a:schemeClr val="bg1"/>
                          </a:solidFill>
                          <a:effectLst/>
                          <a:latin typeface="+mj-lt"/>
                          <a:ea typeface="+mn-ea"/>
                          <a:cs typeface="+mn-cs"/>
                        </a:rPr>
                        <a:t>Compliment</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82BE"/>
                    </a:solidFill>
                  </a:tcPr>
                </a:tc>
                <a:tc>
                  <a:txBody>
                    <a:bodyPr/>
                    <a:lstStyle/>
                    <a:p>
                      <a:pPr marL="0" lvl="0" indent="0" algn="ctr" fontAlgn="b">
                        <a:buFont typeface="Arial" panose="020B0604020202020204" pitchFamily="34" charset="0"/>
                        <a:buNone/>
                      </a:pPr>
                      <a:r>
                        <a:rPr lang="en-US" sz="1400" b="1" i="0" u="none" strike="noStrike" dirty="0">
                          <a:solidFill>
                            <a:schemeClr val="bg1"/>
                          </a:solidFill>
                          <a:effectLst/>
                          <a:latin typeface="+mj-lt"/>
                        </a:rPr>
                        <a:t>Recent Veteran Compliments</a:t>
                      </a:r>
                      <a:endParaRPr lang="en-US" sz="1400" b="0" i="0" u="none" strike="noStrike" dirty="0">
                        <a:solidFill>
                          <a:schemeClr val="bg1"/>
                        </a:solidFill>
                        <a:effectLst/>
                        <a:latin typeface="+mj-lt"/>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82BE"/>
                    </a:solidFill>
                  </a:tcPr>
                </a:tc>
                <a:extLst>
                  <a:ext uri="{0D108BD9-81ED-4DB2-BD59-A6C34878D82A}">
                    <a16:rowId xmlns:a16="http://schemas.microsoft.com/office/drawing/2014/main" val="2707349623"/>
                  </a:ext>
                </a:extLst>
              </a:tr>
              <a:tr h="1011722">
                <a:tc>
                  <a:txBody>
                    <a:bodyPr/>
                    <a:lstStyle/>
                    <a:p>
                      <a:pPr marL="0" marR="0" lvl="0" indent="0" algn="ctr">
                        <a:lnSpc>
                          <a:spcPct val="100000"/>
                        </a:lnSpc>
                        <a:spcBef>
                          <a:spcPts val="0"/>
                        </a:spcBef>
                        <a:spcAft>
                          <a:spcPts val="500"/>
                        </a:spcAft>
                        <a:buNone/>
                      </a:pPr>
                      <a:r>
                        <a:rPr lang="en-US" sz="1100" b="1" i="0" u="none" strike="noStrike" kern="1200" dirty="0">
                          <a:solidFill>
                            <a:srgbClr val="000000"/>
                          </a:solidFill>
                          <a:effectLst/>
                          <a:latin typeface="+mn-lt"/>
                          <a:ea typeface="+mn-ea"/>
                          <a:cs typeface="+mn-cs"/>
                        </a:rPr>
                        <a:t>Veterans Feel Genuine Concern from VA</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l" defTabSz="548640" rtl="0" eaLnBrk="1" fontAlgn="auto" latinLnBrk="0" hangingPunct="1">
                        <a:lnSpc>
                          <a:spcPct val="100000"/>
                        </a:lnSpc>
                        <a:spcBef>
                          <a:spcPts val="0"/>
                        </a:spcBef>
                        <a:spcAft>
                          <a:spcPts val="800"/>
                        </a:spcAft>
                        <a:buClrTx/>
                        <a:buSzTx/>
                        <a:buFontTx/>
                        <a:buNone/>
                        <a:tabLst/>
                        <a:defRPr/>
                      </a:pPr>
                      <a:r>
                        <a:rPr lang="en-US" sz="1100" b="0" i="0" u="none" strike="noStrike" kern="1200" dirty="0">
                          <a:solidFill>
                            <a:srgbClr val="000000"/>
                          </a:solidFill>
                          <a:effectLst/>
                          <a:latin typeface="+mn-lt"/>
                          <a:ea typeface="+mn-ea"/>
                          <a:cs typeface="+mn-cs"/>
                        </a:rPr>
                        <a:t>"I would like to thank the VA and [NAME] and also [NAME]. </a:t>
                      </a:r>
                      <a:r>
                        <a:rPr lang="en-US" sz="1100" b="0" i="0" u="none" strike="noStrike" kern="1200" dirty="0">
                          <a:solidFill>
                            <a:srgbClr val="000000"/>
                          </a:solidFill>
                          <a:effectLst/>
                          <a:highlight>
                            <a:srgbClr val="FFFF00"/>
                          </a:highlight>
                          <a:latin typeface="+mn-lt"/>
                          <a:ea typeface="+mn-ea"/>
                          <a:cs typeface="+mn-cs"/>
                        </a:rPr>
                        <a:t>These individuals were very patient and caring. Thanks</a:t>
                      </a:r>
                      <a:r>
                        <a:rPr lang="en-US" sz="1100" b="0" i="0" u="none" strike="noStrike" kern="1200" dirty="0">
                          <a:solidFill>
                            <a:srgbClr val="000000"/>
                          </a:solidFill>
                          <a:effectLst/>
                          <a:latin typeface="+mn-lt"/>
                          <a:ea typeface="+mn-ea"/>
                          <a:cs typeface="+mn-cs"/>
                        </a:rPr>
                        <a:t>." (Feedback submitted 04/06/2022 by a 60-year-old male respondent)</a:t>
                      </a:r>
                    </a:p>
                    <a:p>
                      <a:pPr marL="0" marR="0" lvl="0" indent="0" algn="l" defTabSz="548640" rtl="0" eaLnBrk="1" fontAlgn="auto" latinLnBrk="0" hangingPunct="1">
                        <a:lnSpc>
                          <a:spcPct val="100000"/>
                        </a:lnSpc>
                        <a:spcBef>
                          <a:spcPts val="0"/>
                        </a:spcBef>
                        <a:spcAft>
                          <a:spcPts val="800"/>
                        </a:spcAft>
                        <a:buClrTx/>
                        <a:buSzTx/>
                        <a:buFontTx/>
                        <a:buNone/>
                        <a:tabLst/>
                        <a:defRPr/>
                      </a:pPr>
                      <a:r>
                        <a:rPr lang="en-US" sz="1100" b="0" i="0" u="none" strike="noStrike" kern="1200" dirty="0">
                          <a:solidFill>
                            <a:srgbClr val="000000"/>
                          </a:solidFill>
                          <a:effectLst/>
                          <a:latin typeface="+mn-lt"/>
                          <a:ea typeface="+mn-ea"/>
                          <a:cs typeface="+mn-cs"/>
                        </a:rPr>
                        <a:t>"Our VA [NAME] </a:t>
                      </a:r>
                      <a:r>
                        <a:rPr lang="en-US" sz="1100" b="0" i="0" u="none" strike="noStrike" kern="1200" dirty="0">
                          <a:solidFill>
                            <a:srgbClr val="000000"/>
                          </a:solidFill>
                          <a:effectLst/>
                          <a:highlight>
                            <a:srgbClr val="FFFF00"/>
                          </a:highlight>
                          <a:latin typeface="+mn-lt"/>
                          <a:ea typeface="+mn-ea"/>
                          <a:cs typeface="+mn-cs"/>
                        </a:rPr>
                        <a:t>was very kind and compassionate towards my husband as an </a:t>
                      </a:r>
                      <a:r>
                        <a:rPr lang="en-US" sz="1100" b="0" i="0" u="none" strike="noStrike" kern="1200" dirty="0" err="1">
                          <a:solidFill>
                            <a:srgbClr val="000000"/>
                          </a:solidFill>
                          <a:effectLst/>
                          <a:highlight>
                            <a:srgbClr val="FFFF00"/>
                          </a:highlight>
                          <a:latin typeface="+mn-lt"/>
                          <a:ea typeface="+mn-ea"/>
                          <a:cs typeface="+mn-cs"/>
                        </a:rPr>
                        <a:t>Alzheimers</a:t>
                      </a:r>
                      <a:r>
                        <a:rPr lang="en-US" sz="1100" b="0" i="0" u="none" strike="noStrike" kern="1200" dirty="0">
                          <a:solidFill>
                            <a:srgbClr val="000000"/>
                          </a:solidFill>
                          <a:effectLst/>
                          <a:highlight>
                            <a:srgbClr val="FFFF00"/>
                          </a:highlight>
                          <a:latin typeface="+mn-lt"/>
                          <a:ea typeface="+mn-ea"/>
                          <a:cs typeface="+mn-cs"/>
                        </a:rPr>
                        <a:t> patient applying for VA</a:t>
                      </a:r>
                      <a:r>
                        <a:rPr lang="en-US" sz="1100" b="0" i="0" u="none" strike="noStrike" kern="1200" dirty="0">
                          <a:solidFill>
                            <a:srgbClr val="000000"/>
                          </a:solidFill>
                          <a:effectLst/>
                          <a:latin typeface="+mn-lt"/>
                          <a:ea typeface="+mn-ea"/>
                          <a:cs typeface="+mn-cs"/>
                        </a:rPr>
                        <a:t>.” (Feedback submitted 04/15/2022 by a 74-year-old male respondent)</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46419738"/>
                  </a:ext>
                </a:extLst>
              </a:tr>
              <a:tr h="1449186">
                <a:tc>
                  <a:txBody>
                    <a:bodyPr/>
                    <a:lstStyle/>
                    <a:p>
                      <a:pPr marL="0" marR="0" lvl="0" indent="0" algn="ctr" defTabSz="457200" rtl="0" eaLnBrk="1" fontAlgn="auto" latinLnBrk="0" hangingPunct="1">
                        <a:lnSpc>
                          <a:spcPct val="100000"/>
                        </a:lnSpc>
                        <a:spcBef>
                          <a:spcPts val="0"/>
                        </a:spcBef>
                        <a:spcAft>
                          <a:spcPts val="500"/>
                        </a:spcAft>
                        <a:buClrTx/>
                        <a:buSzTx/>
                        <a:buFontTx/>
                        <a:buNone/>
                        <a:tabLst/>
                        <a:defRPr/>
                      </a:pPr>
                      <a:r>
                        <a:rPr lang="en-US" sz="1100" b="1" dirty="0"/>
                        <a:t>Satisfaction With Higher Level Review Personnel</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l" defTabSz="548640" rtl="0" eaLnBrk="1" fontAlgn="auto" latinLnBrk="0" hangingPunct="1">
                        <a:lnSpc>
                          <a:spcPct val="100000"/>
                        </a:lnSpc>
                        <a:spcBef>
                          <a:spcPts val="0"/>
                        </a:spcBef>
                        <a:spcAft>
                          <a:spcPts val="800"/>
                        </a:spcAft>
                        <a:buClrTx/>
                        <a:buSzTx/>
                        <a:buFontTx/>
                        <a:buNone/>
                        <a:tabLst/>
                        <a:defRPr/>
                      </a:pPr>
                      <a:r>
                        <a:rPr lang="en-US" sz="1100" b="0" i="0" u="none" strike="noStrike" kern="1200" dirty="0">
                          <a:solidFill>
                            <a:srgbClr val="000000"/>
                          </a:solidFill>
                          <a:effectLst/>
                          <a:latin typeface="+mn-lt"/>
                          <a:ea typeface="+mn-ea"/>
                          <a:cs typeface="+mn-cs"/>
                        </a:rPr>
                        <a:t>"Very professional help that was given to me. </a:t>
                      </a:r>
                      <a:r>
                        <a:rPr lang="en-US" sz="1100" b="0" i="0" u="none" strike="noStrike" kern="1200" dirty="0">
                          <a:solidFill>
                            <a:srgbClr val="000000"/>
                          </a:solidFill>
                          <a:effectLst/>
                          <a:highlight>
                            <a:srgbClr val="FFFF00"/>
                          </a:highlight>
                          <a:latin typeface="+mn-lt"/>
                          <a:ea typeface="+mn-ea"/>
                          <a:cs typeface="+mn-cs"/>
                        </a:rPr>
                        <a:t>I'm thankful for a higher level review of my case</a:t>
                      </a:r>
                      <a:r>
                        <a:rPr lang="en-US" sz="1100" b="0" i="0" u="none" strike="noStrike" kern="1200" dirty="0">
                          <a:solidFill>
                            <a:srgbClr val="000000"/>
                          </a:solidFill>
                          <a:effectLst/>
                          <a:latin typeface="+mn-lt"/>
                          <a:ea typeface="+mn-ea"/>
                          <a:cs typeface="+mn-cs"/>
                        </a:rPr>
                        <a:t>." (Feedback submitted 05/03/2022 by a 42-year-old male respondent)</a:t>
                      </a:r>
                    </a:p>
                    <a:p>
                      <a:pPr marL="0" marR="0" lvl="0" indent="0" algn="l" defTabSz="548640" rtl="0" eaLnBrk="1" fontAlgn="auto" latinLnBrk="0" hangingPunct="1">
                        <a:lnSpc>
                          <a:spcPct val="100000"/>
                        </a:lnSpc>
                        <a:spcBef>
                          <a:spcPts val="0"/>
                        </a:spcBef>
                        <a:spcAft>
                          <a:spcPts val="800"/>
                        </a:spcAft>
                        <a:buClrTx/>
                        <a:buSzTx/>
                        <a:buFontTx/>
                        <a:buNone/>
                        <a:tabLst/>
                        <a:defRPr/>
                      </a:pPr>
                      <a:r>
                        <a:rPr lang="en-US" sz="1100" b="0" i="0" u="none" strike="noStrike" kern="1200" dirty="0">
                          <a:solidFill>
                            <a:srgbClr val="000000"/>
                          </a:solidFill>
                          <a:effectLst/>
                          <a:latin typeface="+mn-lt"/>
                          <a:ea typeface="+mn-ea"/>
                          <a:cs typeface="+mn-cs"/>
                        </a:rPr>
                        <a:t>"</a:t>
                      </a:r>
                      <a:r>
                        <a:rPr lang="en-US" sz="1100" b="0" i="0" u="none" strike="noStrike" kern="1200" dirty="0">
                          <a:solidFill>
                            <a:srgbClr val="000000"/>
                          </a:solidFill>
                          <a:effectLst/>
                          <a:highlight>
                            <a:srgbClr val="FFFF00"/>
                          </a:highlight>
                          <a:latin typeface="+mn-lt"/>
                          <a:ea typeface="+mn-ea"/>
                          <a:cs typeface="+mn-cs"/>
                        </a:rPr>
                        <a:t>The higher level reviewer was very thorough when reviewing my claim</a:t>
                      </a:r>
                      <a:r>
                        <a:rPr lang="en-US" sz="1100" b="0" i="0" u="none" strike="noStrike" kern="1200" dirty="0">
                          <a:solidFill>
                            <a:srgbClr val="000000"/>
                          </a:solidFill>
                          <a:effectLst/>
                          <a:latin typeface="+mn-lt"/>
                          <a:ea typeface="+mn-ea"/>
                          <a:cs typeface="+mn-cs"/>
                        </a:rPr>
                        <a:t>. I very much appreciate it.” (Feedback submitted 05/03/2022 by a 60-year-old male respondent)</a:t>
                      </a:r>
                    </a:p>
                    <a:p>
                      <a:pPr marL="0" marR="0" lvl="0" indent="0" algn="l" defTabSz="548640" rtl="0" eaLnBrk="1" fontAlgn="auto" latinLnBrk="0" hangingPunct="1">
                        <a:lnSpc>
                          <a:spcPct val="100000"/>
                        </a:lnSpc>
                        <a:spcBef>
                          <a:spcPts val="0"/>
                        </a:spcBef>
                        <a:spcAft>
                          <a:spcPts val="800"/>
                        </a:spcAft>
                        <a:buClrTx/>
                        <a:buSzTx/>
                        <a:buFontTx/>
                        <a:buNone/>
                        <a:tabLst/>
                        <a:defRPr/>
                      </a:pPr>
                      <a:r>
                        <a:rPr lang="en-US" sz="1100" b="0" i="0" u="none" strike="noStrike" kern="1200" dirty="0">
                          <a:solidFill>
                            <a:srgbClr val="000000"/>
                          </a:solidFill>
                          <a:effectLst/>
                          <a:highlight>
                            <a:srgbClr val="FFFF00"/>
                          </a:highlight>
                          <a:latin typeface="+mn-lt"/>
                          <a:ea typeface="+mn-ea"/>
                          <a:cs typeface="+mn-cs"/>
                        </a:rPr>
                        <a:t>“The reviewer in my case was expeditious and very thorough. </a:t>
                      </a:r>
                      <a:r>
                        <a:rPr lang="en-US" sz="1100" b="0" i="0" u="none" strike="noStrike" kern="1200" dirty="0">
                          <a:solidFill>
                            <a:srgbClr val="000000"/>
                          </a:solidFill>
                          <a:effectLst/>
                          <a:latin typeface="+mn-lt"/>
                          <a:ea typeface="+mn-ea"/>
                          <a:cs typeface="+mn-cs"/>
                        </a:rPr>
                        <a:t>The opinion was clear, and insightful to read. I am quite satisfied with the process and decision. My thanks to all involved. (Feedback submitted 04/19/2022 by a 45-year-old male respondent)</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52417467"/>
                  </a:ext>
                </a:extLst>
              </a:tr>
              <a:tr h="1520078">
                <a:tc>
                  <a:txBody>
                    <a:bodyPr/>
                    <a:lstStyle/>
                    <a:p>
                      <a:pPr marL="0" marR="0" lvl="0" indent="0" algn="ctr">
                        <a:lnSpc>
                          <a:spcPct val="100000"/>
                        </a:lnSpc>
                        <a:spcBef>
                          <a:spcPts val="0"/>
                        </a:spcBef>
                        <a:spcAft>
                          <a:spcPts val="500"/>
                        </a:spcAft>
                        <a:buNone/>
                      </a:pPr>
                      <a:r>
                        <a:rPr lang="en-US" sz="1100" b="1" i="0" u="none" strike="noStrike" kern="1200" dirty="0">
                          <a:solidFill>
                            <a:srgbClr val="000000"/>
                          </a:solidFill>
                          <a:effectLst/>
                          <a:latin typeface="+mn-lt"/>
                          <a:ea typeface="+mn-ea"/>
                          <a:cs typeface="+mn-cs"/>
                        </a:rPr>
                        <a:t>Process is Fast and Efficient</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l" defTabSz="548640" rtl="0" eaLnBrk="1" fontAlgn="auto" latinLnBrk="0" hangingPunct="1">
                        <a:lnSpc>
                          <a:spcPct val="100000"/>
                        </a:lnSpc>
                        <a:spcBef>
                          <a:spcPts val="0"/>
                        </a:spcBef>
                        <a:spcAft>
                          <a:spcPts val="800"/>
                        </a:spcAft>
                        <a:buClrTx/>
                        <a:buSzTx/>
                        <a:buFontTx/>
                        <a:buNone/>
                        <a:tabLst/>
                        <a:defRPr/>
                      </a:pPr>
                      <a:r>
                        <a:rPr lang="en-US" sz="1100" b="0" i="0" u="none" strike="noStrike" kern="1200" dirty="0">
                          <a:solidFill>
                            <a:srgbClr val="000000"/>
                          </a:solidFill>
                          <a:effectLst/>
                          <a:latin typeface="+mn-lt"/>
                          <a:ea typeface="+mn-ea"/>
                          <a:cs typeface="+mn-cs"/>
                        </a:rPr>
                        <a:t>“</a:t>
                      </a:r>
                      <a:r>
                        <a:rPr lang="en-US" sz="1100" b="0" i="0" u="none" strike="noStrike" kern="1200" dirty="0">
                          <a:solidFill>
                            <a:srgbClr val="000000"/>
                          </a:solidFill>
                          <a:effectLst/>
                          <a:highlight>
                            <a:srgbClr val="FFFF00"/>
                          </a:highlight>
                          <a:latin typeface="+mn-lt"/>
                          <a:ea typeface="+mn-ea"/>
                          <a:cs typeface="+mn-cs"/>
                        </a:rPr>
                        <a:t>The process was easy and straightforward</a:t>
                      </a:r>
                      <a:r>
                        <a:rPr lang="en-US" sz="1100" b="0" i="0" u="none" strike="noStrike" kern="1200" dirty="0">
                          <a:solidFill>
                            <a:srgbClr val="000000"/>
                          </a:solidFill>
                          <a:effectLst/>
                          <a:latin typeface="+mn-lt"/>
                          <a:ea typeface="+mn-ea"/>
                          <a:cs typeface="+mn-cs"/>
                        </a:rPr>
                        <a:t>.” (Feedback submitted 05/24/2022 by a 62-year-old male respondent)</a:t>
                      </a:r>
                    </a:p>
                    <a:p>
                      <a:pPr marL="0" marR="0" lvl="0" indent="0" algn="l" defTabSz="548640" rtl="0" eaLnBrk="1" fontAlgn="auto" latinLnBrk="0" hangingPunct="1">
                        <a:lnSpc>
                          <a:spcPct val="100000"/>
                        </a:lnSpc>
                        <a:spcBef>
                          <a:spcPts val="0"/>
                        </a:spcBef>
                        <a:spcAft>
                          <a:spcPts val="800"/>
                        </a:spcAft>
                        <a:buClrTx/>
                        <a:buSzTx/>
                        <a:buFontTx/>
                        <a:buNone/>
                        <a:tabLst/>
                        <a:defRPr/>
                      </a:pPr>
                      <a:r>
                        <a:rPr lang="en-US" sz="1100" b="0" i="0" u="none" strike="noStrike" kern="1200" dirty="0">
                          <a:solidFill>
                            <a:srgbClr val="000000"/>
                          </a:solidFill>
                          <a:effectLst/>
                          <a:latin typeface="+mn-lt"/>
                          <a:ea typeface="+mn-ea"/>
                          <a:cs typeface="+mn-cs"/>
                        </a:rPr>
                        <a:t>“</a:t>
                      </a:r>
                      <a:r>
                        <a:rPr lang="en-US" sz="1100" b="0" i="0" u="none" strike="noStrike" kern="1200" dirty="0">
                          <a:solidFill>
                            <a:srgbClr val="000000"/>
                          </a:solidFill>
                          <a:effectLst/>
                          <a:highlight>
                            <a:srgbClr val="FFFF00"/>
                          </a:highlight>
                          <a:latin typeface="+mn-lt"/>
                          <a:ea typeface="+mn-ea"/>
                          <a:cs typeface="+mn-cs"/>
                        </a:rPr>
                        <a:t>The process took a much shorter time span than I expected</a:t>
                      </a:r>
                      <a:r>
                        <a:rPr lang="en-US" sz="1100" b="0" i="0" u="none" strike="noStrike" kern="1200" dirty="0">
                          <a:solidFill>
                            <a:srgbClr val="000000"/>
                          </a:solidFill>
                          <a:effectLst/>
                          <a:latin typeface="+mn-lt"/>
                          <a:ea typeface="+mn-ea"/>
                          <a:cs typeface="+mn-cs"/>
                        </a:rPr>
                        <a:t>.  The decision maker explained in full detail the next steps and I received an answer in about 10 days. Thank you for all you do!” (Feedback submitted 05/18/2022 by a 64-year-old male respondent)</a:t>
                      </a:r>
                    </a:p>
                    <a:p>
                      <a:pPr marL="0" marR="0" lvl="0" indent="0" algn="l" defTabSz="548640" rtl="0" eaLnBrk="1" fontAlgn="auto" latinLnBrk="0" hangingPunct="1">
                        <a:lnSpc>
                          <a:spcPct val="100000"/>
                        </a:lnSpc>
                        <a:spcBef>
                          <a:spcPts val="0"/>
                        </a:spcBef>
                        <a:spcAft>
                          <a:spcPts val="800"/>
                        </a:spcAft>
                        <a:buClrTx/>
                        <a:buSzTx/>
                        <a:buFontTx/>
                        <a:buNone/>
                        <a:tabLst/>
                        <a:defRPr/>
                      </a:pPr>
                      <a:r>
                        <a:rPr lang="en-US" sz="1100" b="0" i="0" u="none" strike="noStrike" kern="1200" dirty="0">
                          <a:solidFill>
                            <a:srgbClr val="000000"/>
                          </a:solidFill>
                          <a:effectLst/>
                          <a:latin typeface="+mn-lt"/>
                          <a:ea typeface="+mn-ea"/>
                          <a:cs typeface="+mn-cs"/>
                        </a:rPr>
                        <a:t>“</a:t>
                      </a:r>
                      <a:r>
                        <a:rPr lang="en-US" sz="1100" b="0" i="0" u="none" strike="noStrike" kern="1200" dirty="0">
                          <a:solidFill>
                            <a:srgbClr val="000000"/>
                          </a:solidFill>
                          <a:effectLst/>
                          <a:highlight>
                            <a:srgbClr val="FFFF00"/>
                          </a:highlight>
                          <a:latin typeface="+mn-lt"/>
                          <a:ea typeface="+mn-ea"/>
                          <a:cs typeface="+mn-cs"/>
                        </a:rPr>
                        <a:t>I much appreciate the efficiency of the handling of my claim</a:t>
                      </a:r>
                      <a:r>
                        <a:rPr lang="en-US" sz="1100" b="0" i="0" u="none" strike="noStrike" kern="1200" dirty="0">
                          <a:solidFill>
                            <a:srgbClr val="000000"/>
                          </a:solidFill>
                          <a:effectLst/>
                          <a:latin typeface="+mn-lt"/>
                          <a:ea typeface="+mn-ea"/>
                          <a:cs typeface="+mn-cs"/>
                        </a:rPr>
                        <a:t>. Thank you” (Feedback submitted 05/17/2022 by a 73-year-old male respondent)</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02125424"/>
                  </a:ext>
                </a:extLst>
              </a:tr>
            </a:tbl>
          </a:graphicData>
        </a:graphic>
      </p:graphicFrame>
    </p:spTree>
    <p:extLst>
      <p:ext uri="{BB962C8B-B14F-4D97-AF65-F5344CB8AC3E}">
        <p14:creationId xmlns:p14="http://schemas.microsoft.com/office/powerpoint/2010/main" val="65608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C54BB0-9DB8-4C21-9B0B-27ABE4EC2A34}"/>
              </a:ext>
            </a:extLst>
          </p:cNvPr>
          <p:cNvSpPr>
            <a:spLocks noGrp="1"/>
          </p:cNvSpPr>
          <p:nvPr>
            <p:ph type="title"/>
          </p:nvPr>
        </p:nvSpPr>
        <p:spPr/>
        <p:txBody>
          <a:bodyPr/>
          <a:lstStyle/>
          <a:p>
            <a:r>
              <a:rPr lang="en-US" sz="2000" dirty="0"/>
              <a:t>Appeals Modernization Surveys: Veteran Concerns</a:t>
            </a:r>
          </a:p>
        </p:txBody>
      </p:sp>
      <p:sp>
        <p:nvSpPr>
          <p:cNvPr id="3" name="Slide Number Placeholder 2">
            <a:extLst>
              <a:ext uri="{FF2B5EF4-FFF2-40B4-BE49-F238E27FC236}">
                <a16:creationId xmlns:a16="http://schemas.microsoft.com/office/drawing/2014/main" id="{BAE2E38E-A1EC-4459-9BA0-91B93EFE26DE}"/>
              </a:ext>
            </a:extLst>
          </p:cNvPr>
          <p:cNvSpPr>
            <a:spLocks noGrp="1"/>
          </p:cNvSpPr>
          <p:nvPr>
            <p:ph type="sldNum" sz="quarter" idx="10"/>
          </p:nvPr>
        </p:nvSpPr>
        <p:spPr/>
        <p:txBody>
          <a:bodyPr/>
          <a:lstStyle/>
          <a:p>
            <a:fld id="{D983F1FA-211D-3044-9E35-958DFBC26156}" type="slidenum">
              <a:rPr lang="en-US" smtClean="0"/>
              <a:pPr/>
              <a:t>13</a:t>
            </a:fld>
            <a:endParaRPr lang="en-US" dirty="0"/>
          </a:p>
        </p:txBody>
      </p:sp>
      <p:graphicFrame>
        <p:nvGraphicFramePr>
          <p:cNvPr id="6" name="Content Placeholder 5">
            <a:extLst>
              <a:ext uri="{FF2B5EF4-FFF2-40B4-BE49-F238E27FC236}">
                <a16:creationId xmlns:a16="http://schemas.microsoft.com/office/drawing/2014/main" id="{95F47212-0C61-824D-B164-1EECF652DEAF}"/>
              </a:ext>
            </a:extLst>
          </p:cNvPr>
          <p:cNvGraphicFramePr>
            <a:graphicFrameLocks noGrp="1"/>
          </p:cNvGraphicFramePr>
          <p:nvPr>
            <p:ph idx="1"/>
            <p:extLst>
              <p:ext uri="{D42A27DB-BD31-4B8C-83A1-F6EECF244321}">
                <p14:modId xmlns:p14="http://schemas.microsoft.com/office/powerpoint/2010/main" val="1106996841"/>
              </p:ext>
            </p:extLst>
          </p:nvPr>
        </p:nvGraphicFramePr>
        <p:xfrm>
          <a:off x="457200" y="1004888"/>
          <a:ext cx="8214611" cy="4182932"/>
        </p:xfrm>
        <a:graphic>
          <a:graphicData uri="http://schemas.openxmlformats.org/drawingml/2006/table">
            <a:tbl>
              <a:tblPr bandRow="1">
                <a:tableStyleId>{93296810-A885-4BE3-A3E7-6D5BEEA58F35}</a:tableStyleId>
              </a:tblPr>
              <a:tblGrid>
                <a:gridCol w="880137">
                  <a:extLst>
                    <a:ext uri="{9D8B030D-6E8A-4147-A177-3AD203B41FA5}">
                      <a16:colId xmlns:a16="http://schemas.microsoft.com/office/drawing/2014/main" val="3659743260"/>
                    </a:ext>
                  </a:extLst>
                </a:gridCol>
                <a:gridCol w="7334474">
                  <a:extLst>
                    <a:ext uri="{9D8B030D-6E8A-4147-A177-3AD203B41FA5}">
                      <a16:colId xmlns:a16="http://schemas.microsoft.com/office/drawing/2014/main" val="349710396"/>
                    </a:ext>
                  </a:extLst>
                </a:gridCol>
              </a:tblGrid>
              <a:tr h="309128">
                <a:tc>
                  <a:txBody>
                    <a:bodyPr/>
                    <a:lstStyle/>
                    <a:p>
                      <a:pPr marL="0" lvl="0" indent="0" algn="ctr" fontAlgn="b">
                        <a:buFont typeface="Arial" panose="020B0604020202020204" pitchFamily="34" charset="0"/>
                        <a:buNone/>
                      </a:pPr>
                      <a:r>
                        <a:rPr lang="en-US" sz="1400" b="1" i="0" u="none" strike="noStrike" kern="1200">
                          <a:solidFill>
                            <a:schemeClr val="bg1"/>
                          </a:solidFill>
                          <a:effectLst/>
                          <a:latin typeface="+mj-lt"/>
                          <a:ea typeface="+mn-ea"/>
                          <a:cs typeface="+mn-cs"/>
                        </a:rPr>
                        <a:t>Concern</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82BE"/>
                    </a:solidFill>
                  </a:tcPr>
                </a:tc>
                <a:tc>
                  <a:txBody>
                    <a:bodyPr/>
                    <a:lstStyle/>
                    <a:p>
                      <a:pPr marL="0" lvl="0" indent="0" algn="ctr" fontAlgn="b">
                        <a:buFont typeface="Arial" panose="020B0604020202020204" pitchFamily="34" charset="0"/>
                        <a:buNone/>
                      </a:pPr>
                      <a:r>
                        <a:rPr lang="en-US" sz="1400" b="1" i="0" u="none" strike="noStrike" dirty="0">
                          <a:solidFill>
                            <a:schemeClr val="bg1"/>
                          </a:solidFill>
                          <a:effectLst/>
                          <a:latin typeface="+mj-lt"/>
                        </a:rPr>
                        <a:t>Recent Veteran Concerns</a:t>
                      </a:r>
                      <a:endParaRPr lang="en-US" sz="1400" b="0" i="0" u="none" strike="noStrike" dirty="0">
                        <a:solidFill>
                          <a:schemeClr val="bg1"/>
                        </a:solidFill>
                        <a:effectLst/>
                        <a:latin typeface="+mj-lt"/>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82BE"/>
                    </a:solidFill>
                  </a:tcPr>
                </a:tc>
                <a:extLst>
                  <a:ext uri="{0D108BD9-81ED-4DB2-BD59-A6C34878D82A}">
                    <a16:rowId xmlns:a16="http://schemas.microsoft.com/office/drawing/2014/main" val="2707349623"/>
                  </a:ext>
                </a:extLst>
              </a:tr>
              <a:tr h="1436748">
                <a:tc>
                  <a:txBody>
                    <a:bodyPr/>
                    <a:lstStyle/>
                    <a:p>
                      <a:pPr marL="91440" marR="0" lvl="0" indent="0" algn="ctr">
                        <a:lnSpc>
                          <a:spcPct val="100000"/>
                        </a:lnSpc>
                        <a:spcBef>
                          <a:spcPts val="0"/>
                        </a:spcBef>
                        <a:spcAft>
                          <a:spcPts val="0"/>
                        </a:spcAft>
                        <a:buNone/>
                      </a:pPr>
                      <a:r>
                        <a:rPr lang="en-US" sz="1100" b="1" i="0" u="none" strike="noStrike" kern="1200" dirty="0">
                          <a:solidFill>
                            <a:srgbClr val="000000"/>
                          </a:solidFill>
                          <a:effectLst/>
                          <a:latin typeface="+mn-lt"/>
                          <a:ea typeface="+mn-ea"/>
                          <a:cs typeface="+mn-cs"/>
                        </a:rPr>
                        <a:t>Reviewers / Raters Need More Training</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91440" marR="0" lvl="0" indent="0" algn="l" defTabSz="548640" rtl="0" eaLnBrk="1" fontAlgn="auto" latinLnBrk="0" hangingPunct="1">
                        <a:lnSpc>
                          <a:spcPct val="100000"/>
                        </a:lnSpc>
                        <a:spcBef>
                          <a:spcPts val="0"/>
                        </a:spcBef>
                        <a:spcAft>
                          <a:spcPts val="800"/>
                        </a:spcAft>
                        <a:buClrTx/>
                        <a:buSzTx/>
                        <a:buFontTx/>
                        <a:buNone/>
                        <a:tabLst/>
                        <a:defRPr/>
                      </a:pPr>
                      <a:r>
                        <a:rPr lang="en-US" sz="1100" b="0" i="0" u="none" strike="noStrike" kern="1200" dirty="0">
                          <a:solidFill>
                            <a:srgbClr val="000000"/>
                          </a:solidFill>
                          <a:effectLst/>
                          <a:latin typeface="+mn-lt"/>
                          <a:ea typeface="+mn-ea"/>
                          <a:cs typeface="+mn-cs"/>
                        </a:rPr>
                        <a:t>"</a:t>
                      </a:r>
                      <a:r>
                        <a:rPr lang="en-US" sz="1100" b="0" i="0" u="none" strike="noStrike" kern="1200" dirty="0">
                          <a:solidFill>
                            <a:srgbClr val="000000"/>
                          </a:solidFill>
                          <a:effectLst/>
                          <a:highlight>
                            <a:srgbClr val="FFFF00"/>
                          </a:highlight>
                          <a:latin typeface="+mn-lt"/>
                          <a:ea typeface="+mn-ea"/>
                          <a:cs typeface="+mn-cs"/>
                        </a:rPr>
                        <a:t>The original rater did not read my claim, possibly violated the law, and just kicked the can down the road</a:t>
                      </a:r>
                      <a:r>
                        <a:rPr lang="en-US" sz="1100" b="0" i="0" u="none" strike="noStrike" kern="1200" dirty="0">
                          <a:solidFill>
                            <a:srgbClr val="000000"/>
                          </a:solidFill>
                          <a:effectLst/>
                          <a:latin typeface="+mn-lt"/>
                          <a:ea typeface="+mn-ea"/>
                          <a:cs typeface="+mn-cs"/>
                        </a:rPr>
                        <a:t>. Whoever that was needs to be fired, they are a waste of taxpayer money. This is at best incompetence, at worst maleficence. I am betting on the latter. (Feedback submitted 05/25/2022 by a 48-year-old male respondent)</a:t>
                      </a:r>
                    </a:p>
                    <a:p>
                      <a:pPr marL="91440" marR="0" lvl="0" indent="0" algn="l" defTabSz="548640" rtl="0" eaLnBrk="1" fontAlgn="auto" latinLnBrk="0" hangingPunct="1">
                        <a:lnSpc>
                          <a:spcPct val="100000"/>
                        </a:lnSpc>
                        <a:spcBef>
                          <a:spcPts val="0"/>
                        </a:spcBef>
                        <a:spcAft>
                          <a:spcPts val="800"/>
                        </a:spcAft>
                        <a:buClrTx/>
                        <a:buSzTx/>
                        <a:buFontTx/>
                        <a:buNone/>
                        <a:tabLst/>
                        <a:defRPr/>
                      </a:pPr>
                      <a:r>
                        <a:rPr lang="en-US" sz="1100" b="0" i="0" u="none" strike="noStrike" kern="1200" dirty="0">
                          <a:solidFill>
                            <a:srgbClr val="000000"/>
                          </a:solidFill>
                          <a:effectLst/>
                          <a:latin typeface="+mn-lt"/>
                          <a:ea typeface="+mn-ea"/>
                          <a:cs typeface="+mn-cs"/>
                        </a:rPr>
                        <a:t>"I am concerned that the VA does not use the modern medical coding text but uses the older text which does not reflect current diagnostic codes. The VA should update their criteria to current medical standards</a:t>
                      </a:r>
                      <a:r>
                        <a:rPr lang="en-US" sz="1100" b="0" i="0" u="none" strike="noStrike" kern="1200" dirty="0">
                          <a:solidFill>
                            <a:srgbClr val="000000"/>
                          </a:solidFill>
                          <a:effectLst/>
                          <a:highlight>
                            <a:srgbClr val="FFFF00"/>
                          </a:highlight>
                          <a:latin typeface="+mn-lt"/>
                          <a:ea typeface="+mn-ea"/>
                          <a:cs typeface="+mn-cs"/>
                        </a:rPr>
                        <a:t>. I feel the Raters should have a medical background and be a Veteran so they fully understand the conditions under which we served and the medical issues we face</a:t>
                      </a:r>
                      <a:r>
                        <a:rPr lang="en-US" sz="1100" b="0" i="0" u="none" strike="noStrike" kern="1200" dirty="0">
                          <a:solidFill>
                            <a:srgbClr val="000000"/>
                          </a:solidFill>
                          <a:effectLst/>
                          <a:latin typeface="+mn-lt"/>
                          <a:ea typeface="+mn-ea"/>
                          <a:cs typeface="+mn-cs"/>
                        </a:rPr>
                        <a:t>.” (Feedback submitted 05/11/2022 by a 60-year-old male respondent)</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46419738"/>
                  </a:ext>
                </a:extLst>
              </a:tr>
              <a:tr h="1076947">
                <a:tc>
                  <a:txBody>
                    <a:bodyPr/>
                    <a:lstStyle/>
                    <a:p>
                      <a:pPr marL="91440" marR="0" lvl="0" indent="0" algn="ctr">
                        <a:lnSpc>
                          <a:spcPct val="100000"/>
                        </a:lnSpc>
                        <a:spcBef>
                          <a:spcPts val="0"/>
                        </a:spcBef>
                        <a:spcAft>
                          <a:spcPts val="0"/>
                        </a:spcAft>
                        <a:buNone/>
                      </a:pPr>
                      <a:r>
                        <a:rPr lang="en-US" sz="1100" b="1" i="0" u="none" strike="noStrike" kern="1200" dirty="0">
                          <a:solidFill>
                            <a:srgbClr val="000000"/>
                          </a:solidFill>
                          <a:effectLst/>
                          <a:latin typeface="+mn-lt"/>
                          <a:ea typeface="+mn-ea"/>
                          <a:cs typeface="+mn-cs"/>
                        </a:rPr>
                        <a:t>Issues with Online Services</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91440" marR="0" lvl="0" indent="0" algn="l">
                        <a:lnSpc>
                          <a:spcPct val="100000"/>
                        </a:lnSpc>
                        <a:spcBef>
                          <a:spcPts val="0"/>
                        </a:spcBef>
                        <a:spcAft>
                          <a:spcPts val="800"/>
                        </a:spcAft>
                        <a:buNone/>
                      </a:pPr>
                      <a:r>
                        <a:rPr lang="en-US" sz="1100" b="0" i="0" u="none" strike="noStrike" kern="1200" dirty="0">
                          <a:solidFill>
                            <a:srgbClr val="000000"/>
                          </a:solidFill>
                          <a:effectLst/>
                          <a:latin typeface="+mn-lt"/>
                          <a:ea typeface="+mn-ea"/>
                          <a:cs typeface="+mn-cs"/>
                        </a:rPr>
                        <a:t>“</a:t>
                      </a:r>
                      <a:r>
                        <a:rPr lang="en-US" sz="1100" b="0" i="0" u="none" strike="noStrike" kern="1200" dirty="0">
                          <a:solidFill>
                            <a:srgbClr val="000000"/>
                          </a:solidFill>
                          <a:effectLst/>
                          <a:highlight>
                            <a:srgbClr val="FFFF00"/>
                          </a:highlight>
                          <a:latin typeface="+mn-lt"/>
                          <a:ea typeface="+mn-ea"/>
                          <a:cs typeface="+mn-cs"/>
                        </a:rPr>
                        <a:t>Attempted to file online but link to form was not working</a:t>
                      </a:r>
                      <a:r>
                        <a:rPr lang="en-US" sz="1100" b="0" i="0" u="none" strike="noStrike" kern="1200" dirty="0">
                          <a:solidFill>
                            <a:srgbClr val="000000"/>
                          </a:solidFill>
                          <a:effectLst/>
                          <a:latin typeface="+mn-lt"/>
                          <a:ea typeface="+mn-ea"/>
                          <a:cs typeface="+mn-cs"/>
                        </a:rPr>
                        <a:t>.” (Feedback submitted 05/17/2022 by a 66-year-old male respondent)</a:t>
                      </a:r>
                    </a:p>
                    <a:p>
                      <a:pPr marL="91440" marR="0" lvl="0" indent="0" algn="l">
                        <a:lnSpc>
                          <a:spcPct val="100000"/>
                        </a:lnSpc>
                        <a:spcBef>
                          <a:spcPts val="0"/>
                        </a:spcBef>
                        <a:spcAft>
                          <a:spcPts val="800"/>
                        </a:spcAft>
                        <a:buNone/>
                      </a:pPr>
                      <a:r>
                        <a:rPr lang="en-US" sz="1100" b="0" i="0" u="none" strike="noStrike" kern="1200" dirty="0">
                          <a:solidFill>
                            <a:srgbClr val="000000"/>
                          </a:solidFill>
                          <a:effectLst/>
                          <a:latin typeface="+mn-lt"/>
                          <a:ea typeface="+mn-ea"/>
                          <a:cs typeface="+mn-cs"/>
                        </a:rPr>
                        <a:t>"</a:t>
                      </a:r>
                      <a:r>
                        <a:rPr lang="en-US" sz="1100" b="0" i="0" u="none" strike="noStrike" kern="1200" dirty="0">
                          <a:solidFill>
                            <a:srgbClr val="000000"/>
                          </a:solidFill>
                          <a:effectLst/>
                          <a:highlight>
                            <a:srgbClr val="FFFF00"/>
                          </a:highlight>
                          <a:latin typeface="+mn-lt"/>
                          <a:ea typeface="+mn-ea"/>
                          <a:cs typeface="+mn-cs"/>
                        </a:rPr>
                        <a:t>I tried for weeks to file online. The page for higher level review froze every time I opened it</a:t>
                      </a:r>
                      <a:r>
                        <a:rPr lang="en-US" sz="1100" b="0" i="0" u="none" strike="noStrike" kern="1200" dirty="0">
                          <a:solidFill>
                            <a:srgbClr val="000000"/>
                          </a:solidFill>
                          <a:effectLst/>
                          <a:latin typeface="+mn-lt"/>
                          <a:ea typeface="+mn-ea"/>
                          <a:cs typeface="+mn-cs"/>
                        </a:rPr>
                        <a:t>. I tried different computers, different browsers. Nothing worked. I feel like this is on purpose to deter people from filing that aren't motivated enough. I was, and filed by fax." (Feedback submitted 05/17/2022 by a 34-year-old male respondent)</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89787758"/>
                  </a:ext>
                </a:extLst>
              </a:tr>
              <a:tr h="1360109">
                <a:tc>
                  <a:txBody>
                    <a:bodyPr/>
                    <a:lstStyle/>
                    <a:p>
                      <a:pPr marL="91440" marR="0" lvl="0" indent="0" algn="ctr">
                        <a:lnSpc>
                          <a:spcPct val="100000"/>
                        </a:lnSpc>
                        <a:spcBef>
                          <a:spcPts val="0"/>
                        </a:spcBef>
                        <a:spcAft>
                          <a:spcPts val="0"/>
                        </a:spcAft>
                        <a:buNone/>
                      </a:pPr>
                      <a:r>
                        <a:rPr lang="en-US" sz="1100" b="1" i="0" u="none" strike="noStrike" kern="1200" dirty="0">
                          <a:solidFill>
                            <a:srgbClr val="000000"/>
                          </a:solidFill>
                          <a:effectLst/>
                          <a:latin typeface="+mn-lt"/>
                          <a:ea typeface="+mn-ea"/>
                          <a:cs typeface="+mn-cs"/>
                        </a:rPr>
                        <a:t>Lengthy Review Process</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91440" marR="0" lvl="0" indent="0" algn="l">
                        <a:lnSpc>
                          <a:spcPct val="100000"/>
                        </a:lnSpc>
                        <a:spcBef>
                          <a:spcPts val="0"/>
                        </a:spcBef>
                        <a:spcAft>
                          <a:spcPts val="800"/>
                        </a:spcAft>
                        <a:buNone/>
                      </a:pPr>
                      <a:r>
                        <a:rPr lang="en-US" sz="1100" b="0" i="0" u="none" strike="noStrike" kern="1200" dirty="0">
                          <a:solidFill>
                            <a:srgbClr val="000000"/>
                          </a:solidFill>
                          <a:effectLst/>
                          <a:latin typeface="+mn-lt"/>
                          <a:ea typeface="+mn-ea"/>
                          <a:cs typeface="+mn-cs"/>
                        </a:rPr>
                        <a:t>"</a:t>
                      </a:r>
                      <a:r>
                        <a:rPr lang="en-US" sz="1100" b="0" i="0" u="none" strike="noStrike" kern="1200" dirty="0">
                          <a:solidFill>
                            <a:srgbClr val="000000"/>
                          </a:solidFill>
                          <a:effectLst/>
                          <a:highlight>
                            <a:srgbClr val="FFFF00"/>
                          </a:highlight>
                          <a:latin typeface="+mn-lt"/>
                          <a:ea typeface="+mn-ea"/>
                          <a:cs typeface="+mn-cs"/>
                        </a:rPr>
                        <a:t>The process is extremely too long</a:t>
                      </a:r>
                      <a:r>
                        <a:rPr lang="en-US" sz="1100" b="0" i="0" u="none" strike="noStrike" kern="1200" dirty="0">
                          <a:solidFill>
                            <a:srgbClr val="000000"/>
                          </a:solidFill>
                          <a:effectLst/>
                          <a:latin typeface="+mn-lt"/>
                          <a:ea typeface="+mn-ea"/>
                          <a:cs typeface="+mn-cs"/>
                        </a:rPr>
                        <a:t>. I understand that </a:t>
                      </a:r>
                      <a:r>
                        <a:rPr lang="en-US" sz="1100" b="0" i="0" u="none" strike="noStrike" kern="1200" dirty="0" err="1">
                          <a:solidFill>
                            <a:srgbClr val="000000"/>
                          </a:solidFill>
                          <a:effectLst/>
                          <a:latin typeface="+mn-lt"/>
                          <a:ea typeface="+mn-ea"/>
                          <a:cs typeface="+mn-cs"/>
                        </a:rPr>
                        <a:t>alot</a:t>
                      </a:r>
                      <a:r>
                        <a:rPr lang="en-US" sz="1100" b="0" i="0" u="none" strike="noStrike" kern="1200" dirty="0">
                          <a:solidFill>
                            <a:srgbClr val="000000"/>
                          </a:solidFill>
                          <a:effectLst/>
                          <a:latin typeface="+mn-lt"/>
                          <a:ea typeface="+mn-ea"/>
                          <a:cs typeface="+mn-cs"/>
                        </a:rPr>
                        <a:t> of claims go up for a higher review, however I </a:t>
                      </a:r>
                      <a:r>
                        <a:rPr lang="en-US" sz="1100" b="0" i="0" u="none" strike="noStrike" kern="1200" dirty="0" err="1">
                          <a:solidFill>
                            <a:srgbClr val="000000"/>
                          </a:solidFill>
                          <a:effectLst/>
                          <a:latin typeface="+mn-lt"/>
                          <a:ea typeface="+mn-ea"/>
                          <a:cs typeface="+mn-cs"/>
                        </a:rPr>
                        <a:t>dont</a:t>
                      </a:r>
                      <a:r>
                        <a:rPr lang="en-US" sz="1100" b="0" i="0" u="none" strike="noStrike" kern="1200" dirty="0">
                          <a:solidFill>
                            <a:srgbClr val="000000"/>
                          </a:solidFill>
                          <a:effectLst/>
                          <a:latin typeface="+mn-lt"/>
                          <a:ea typeface="+mn-ea"/>
                          <a:cs typeface="+mn-cs"/>
                        </a:rPr>
                        <a:t> believe it should take that long to review and make a decision.” (Feedback submitted 05/17/2022 by a 42-year-old male respondent)</a:t>
                      </a:r>
                    </a:p>
                    <a:p>
                      <a:pPr marL="91440" marR="0" lvl="0" indent="0" algn="l">
                        <a:lnSpc>
                          <a:spcPct val="100000"/>
                        </a:lnSpc>
                        <a:spcBef>
                          <a:spcPts val="0"/>
                        </a:spcBef>
                        <a:spcAft>
                          <a:spcPts val="800"/>
                        </a:spcAft>
                        <a:buNone/>
                      </a:pPr>
                      <a:r>
                        <a:rPr lang="en-US" sz="1100" b="0" i="0" u="none" strike="noStrike" kern="1200" dirty="0">
                          <a:solidFill>
                            <a:srgbClr val="000000"/>
                          </a:solidFill>
                          <a:effectLst/>
                          <a:latin typeface="+mn-lt"/>
                          <a:ea typeface="+mn-ea"/>
                          <a:cs typeface="+mn-cs"/>
                        </a:rPr>
                        <a:t>"I think the VA can do a better job of taking care of the Veteran's and </a:t>
                      </a:r>
                      <a:r>
                        <a:rPr lang="en-US" sz="1100" b="0" i="0" u="none" strike="noStrike" kern="1200" dirty="0">
                          <a:solidFill>
                            <a:srgbClr val="000000"/>
                          </a:solidFill>
                          <a:effectLst/>
                          <a:highlight>
                            <a:srgbClr val="FFFF00"/>
                          </a:highlight>
                          <a:latin typeface="+mn-lt"/>
                          <a:ea typeface="+mn-ea"/>
                          <a:cs typeface="+mn-cs"/>
                        </a:rPr>
                        <a:t>the way they process the claims are ridiculous they take forever </a:t>
                      </a:r>
                      <a:r>
                        <a:rPr lang="en-US" sz="1100" b="0" i="0" u="none" strike="noStrike" kern="1200" dirty="0">
                          <a:solidFill>
                            <a:srgbClr val="000000"/>
                          </a:solidFill>
                          <a:effectLst/>
                          <a:latin typeface="+mn-lt"/>
                          <a:ea typeface="+mn-ea"/>
                          <a:cs typeface="+mn-cs"/>
                        </a:rPr>
                        <a:t>or they disregard them it's the way I feel.” (Feedback submitted 05/17/2022 by a 67-year-old male respondent)</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3524204"/>
                  </a:ext>
                </a:extLst>
              </a:tr>
            </a:tbl>
          </a:graphicData>
        </a:graphic>
      </p:graphicFrame>
    </p:spTree>
    <p:extLst>
      <p:ext uri="{BB962C8B-B14F-4D97-AF65-F5344CB8AC3E}">
        <p14:creationId xmlns:p14="http://schemas.microsoft.com/office/powerpoint/2010/main" val="694831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6D0B47-28E3-46BA-AFF3-226988D042BF}"/>
              </a:ext>
            </a:extLst>
          </p:cNvPr>
          <p:cNvSpPr>
            <a:spLocks noGrp="1"/>
          </p:cNvSpPr>
          <p:nvPr>
            <p:ph type="title"/>
          </p:nvPr>
        </p:nvSpPr>
        <p:spPr/>
        <p:txBody>
          <a:bodyPr/>
          <a:lstStyle/>
          <a:p>
            <a:r>
              <a:rPr lang="en-US" sz="2000" dirty="0"/>
              <a:t>Appeals Modernization Surveys: Veteran Recommendations</a:t>
            </a:r>
          </a:p>
        </p:txBody>
      </p:sp>
      <p:sp>
        <p:nvSpPr>
          <p:cNvPr id="3" name="Slide Number Placeholder 2">
            <a:extLst>
              <a:ext uri="{FF2B5EF4-FFF2-40B4-BE49-F238E27FC236}">
                <a16:creationId xmlns:a16="http://schemas.microsoft.com/office/drawing/2014/main" id="{9652E068-4A15-4EE4-9D64-195CDF59BFAF}"/>
              </a:ext>
            </a:extLst>
          </p:cNvPr>
          <p:cNvSpPr>
            <a:spLocks noGrp="1"/>
          </p:cNvSpPr>
          <p:nvPr>
            <p:ph type="sldNum" sz="quarter" idx="10"/>
          </p:nvPr>
        </p:nvSpPr>
        <p:spPr/>
        <p:txBody>
          <a:bodyPr/>
          <a:lstStyle/>
          <a:p>
            <a:fld id="{D983F1FA-211D-3044-9E35-958DFBC26156}" type="slidenum">
              <a:rPr lang="en-US" smtClean="0"/>
              <a:pPr/>
              <a:t>14</a:t>
            </a:fld>
            <a:endParaRPr lang="en-US"/>
          </a:p>
        </p:txBody>
      </p:sp>
      <p:graphicFrame>
        <p:nvGraphicFramePr>
          <p:cNvPr id="6" name="Content Placeholder 5">
            <a:extLst>
              <a:ext uri="{FF2B5EF4-FFF2-40B4-BE49-F238E27FC236}">
                <a16:creationId xmlns:a16="http://schemas.microsoft.com/office/drawing/2014/main" id="{77267DEB-A6C1-EF53-D766-A5BCEBF20F8C}"/>
              </a:ext>
            </a:extLst>
          </p:cNvPr>
          <p:cNvGraphicFramePr>
            <a:graphicFrameLocks noGrp="1"/>
          </p:cNvGraphicFramePr>
          <p:nvPr>
            <p:ph idx="1"/>
            <p:extLst>
              <p:ext uri="{D42A27DB-BD31-4B8C-83A1-F6EECF244321}">
                <p14:modId xmlns:p14="http://schemas.microsoft.com/office/powerpoint/2010/main" val="1032629968"/>
              </p:ext>
            </p:extLst>
          </p:nvPr>
        </p:nvGraphicFramePr>
        <p:xfrm>
          <a:off x="457200" y="1004889"/>
          <a:ext cx="8214611" cy="4043047"/>
        </p:xfrm>
        <a:graphic>
          <a:graphicData uri="http://schemas.openxmlformats.org/drawingml/2006/table">
            <a:tbl>
              <a:tblPr bandRow="1">
                <a:tableStyleId>{93296810-A885-4BE3-A3E7-6D5BEEA58F35}</a:tableStyleId>
              </a:tblPr>
              <a:tblGrid>
                <a:gridCol w="1539551">
                  <a:extLst>
                    <a:ext uri="{9D8B030D-6E8A-4147-A177-3AD203B41FA5}">
                      <a16:colId xmlns:a16="http://schemas.microsoft.com/office/drawing/2014/main" val="3267295894"/>
                    </a:ext>
                  </a:extLst>
                </a:gridCol>
                <a:gridCol w="6675060">
                  <a:extLst>
                    <a:ext uri="{9D8B030D-6E8A-4147-A177-3AD203B41FA5}">
                      <a16:colId xmlns:a16="http://schemas.microsoft.com/office/drawing/2014/main" val="349710396"/>
                    </a:ext>
                  </a:extLst>
                </a:gridCol>
              </a:tblGrid>
              <a:tr h="286065">
                <a:tc>
                  <a:txBody>
                    <a:bodyPr/>
                    <a:lstStyle/>
                    <a:p>
                      <a:pPr algn="ctr" fontAlgn="b"/>
                      <a:r>
                        <a:rPr lang="en-US" sz="1400" b="1" i="0" u="none" strike="noStrike">
                          <a:solidFill>
                            <a:schemeClr val="bg1"/>
                          </a:solidFill>
                          <a:effectLst/>
                          <a:latin typeface="+mj-lt"/>
                        </a:rPr>
                        <a:t>Recommendation</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82BE"/>
                    </a:solidFill>
                  </a:tcPr>
                </a:tc>
                <a:tc>
                  <a:txBody>
                    <a:bodyPr/>
                    <a:lstStyle/>
                    <a:p>
                      <a:pPr marL="0" lvl="0" indent="0" algn="ctr" fontAlgn="b">
                        <a:buFont typeface="Arial" panose="020B0604020202020204" pitchFamily="34" charset="0"/>
                        <a:buNone/>
                      </a:pPr>
                      <a:r>
                        <a:rPr lang="en-US" sz="1400" b="1" i="0" u="none" strike="noStrike" dirty="0">
                          <a:solidFill>
                            <a:schemeClr val="bg1"/>
                          </a:solidFill>
                          <a:effectLst/>
                          <a:latin typeface="+mj-lt"/>
                        </a:rPr>
                        <a:t>Recent Veteran Recommendations</a:t>
                      </a:r>
                      <a:endParaRPr lang="en-US" sz="1400" b="0" i="0" u="none" strike="noStrike" dirty="0">
                        <a:solidFill>
                          <a:schemeClr val="bg1"/>
                        </a:solidFill>
                        <a:effectLst/>
                        <a:latin typeface="+mj-lt"/>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82BE"/>
                    </a:solidFill>
                  </a:tcPr>
                </a:tc>
                <a:extLst>
                  <a:ext uri="{0D108BD9-81ED-4DB2-BD59-A6C34878D82A}">
                    <a16:rowId xmlns:a16="http://schemas.microsoft.com/office/drawing/2014/main" val="2707349623"/>
                  </a:ext>
                </a:extLst>
              </a:tr>
              <a:tr h="1914612">
                <a:tc>
                  <a:txBody>
                    <a:bodyPr/>
                    <a:lstStyle/>
                    <a:p>
                      <a:pPr marL="0" indent="0" algn="ctr">
                        <a:buFont typeface="+mj-lt"/>
                        <a:buNone/>
                      </a:pPr>
                      <a:r>
                        <a:rPr lang="en-US" sz="1100" b="1" dirty="0"/>
                        <a:t>Claims Evaluation Process</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800"/>
                        </a:spcAft>
                        <a:buClrTx/>
                        <a:buSzTx/>
                        <a:buFontTx/>
                        <a:buNone/>
                        <a:tabLst/>
                        <a:defRPr/>
                      </a:pPr>
                      <a:r>
                        <a:rPr lang="en-US" sz="1100" b="0" i="0" u="none" strike="noStrike" kern="1200" dirty="0">
                          <a:solidFill>
                            <a:srgbClr val="000000"/>
                          </a:solidFill>
                          <a:effectLst/>
                          <a:latin typeface="+mn-lt"/>
                          <a:ea typeface="+mn-ea"/>
                          <a:cs typeface="+mn-cs"/>
                        </a:rPr>
                        <a:t>"When evaluating claims, </a:t>
                      </a:r>
                      <a:r>
                        <a:rPr lang="en-US" sz="1100" b="0" i="0" u="none" strike="noStrike" kern="1200" dirty="0">
                          <a:solidFill>
                            <a:srgbClr val="000000"/>
                          </a:solidFill>
                          <a:effectLst/>
                          <a:highlight>
                            <a:srgbClr val="FFFF00"/>
                          </a:highlight>
                          <a:latin typeface="+mn-lt"/>
                          <a:ea typeface="+mn-ea"/>
                          <a:cs typeface="+mn-cs"/>
                        </a:rPr>
                        <a:t>the VA should evaluate claimed conditions as either primary or secondary</a:t>
                      </a:r>
                      <a:r>
                        <a:rPr lang="en-US" sz="1100" b="0" i="0" u="none" strike="noStrike" kern="1200" dirty="0">
                          <a:solidFill>
                            <a:srgbClr val="000000"/>
                          </a:solidFill>
                          <a:effectLst/>
                          <a:latin typeface="+mn-lt"/>
                          <a:ea typeface="+mn-ea"/>
                          <a:cs typeface="+mn-cs"/>
                        </a:rPr>
                        <a:t>. If the veteran filed a claim as a primary condition but the condition was determined to be secondary, then the claim should be granted as such instead of having the veteran appeal or refile their claim.” (Feedback submitted 05/10/2022 by a 39 year-old male respondent)</a:t>
                      </a:r>
                    </a:p>
                    <a:p>
                      <a:pPr marL="0" marR="0" lvl="0" indent="0" algn="l" defTabSz="457200" rtl="0" eaLnBrk="1" fontAlgn="auto" latinLnBrk="0" hangingPunct="1">
                        <a:lnSpc>
                          <a:spcPct val="100000"/>
                        </a:lnSpc>
                        <a:spcBef>
                          <a:spcPts val="0"/>
                        </a:spcBef>
                        <a:spcAft>
                          <a:spcPts val="800"/>
                        </a:spcAft>
                        <a:buClrTx/>
                        <a:buSzTx/>
                        <a:buFontTx/>
                        <a:buNone/>
                        <a:tabLst/>
                        <a:defRPr/>
                      </a:pPr>
                      <a:r>
                        <a:rPr lang="en-US" sz="1100" b="0" i="0" u="none" strike="noStrike" kern="1200" dirty="0">
                          <a:solidFill>
                            <a:srgbClr val="000000"/>
                          </a:solidFill>
                          <a:effectLst/>
                          <a:latin typeface="+mn-lt"/>
                          <a:ea typeface="+mn-ea"/>
                          <a:cs typeface="+mn-cs"/>
                        </a:rPr>
                        <a:t>"The higher level review identified a duty to assist error, so they send it back down for further work, now I sit and wait and wait some more. </a:t>
                      </a:r>
                      <a:r>
                        <a:rPr lang="en-US" sz="1100" b="0" i="0" u="none" strike="noStrike" kern="1200" dirty="0">
                          <a:solidFill>
                            <a:srgbClr val="000000"/>
                          </a:solidFill>
                          <a:effectLst/>
                          <a:highlight>
                            <a:srgbClr val="FFFF00"/>
                          </a:highlight>
                          <a:latin typeface="+mn-lt"/>
                          <a:ea typeface="+mn-ea"/>
                          <a:cs typeface="+mn-cs"/>
                        </a:rPr>
                        <a:t>What they should have done was to say for example, I have identified an error you have been awarded service connected for XXXX you have been awarded XX%. </a:t>
                      </a:r>
                      <a:r>
                        <a:rPr lang="en-US" sz="1100" b="0" i="0" u="none" strike="noStrike" kern="1200" dirty="0">
                          <a:solidFill>
                            <a:srgbClr val="000000"/>
                          </a:solidFill>
                          <a:effectLst/>
                          <a:latin typeface="+mn-lt"/>
                          <a:ea typeface="+mn-ea"/>
                          <a:cs typeface="+mn-cs"/>
                        </a:rPr>
                        <a:t>Then the case would be closed and done. I could then accept the answer or appeal further.” (Feedback submitted 05/03/2022 by a 53-year-old male respondent)</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26046382"/>
                  </a:ext>
                </a:extLst>
              </a:tr>
              <a:tr h="1823635">
                <a:tc>
                  <a:txBody>
                    <a:bodyPr/>
                    <a:lstStyle/>
                    <a:p>
                      <a:pPr marL="0" indent="0" algn="ctr">
                        <a:buFont typeface="+mj-lt"/>
                        <a:buNone/>
                      </a:pPr>
                      <a:r>
                        <a:rPr lang="en-US" sz="1100" b="1" dirty="0"/>
                        <a:t>More Thorough Examinations</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l" defTabSz="548640" rtl="0" eaLnBrk="1" fontAlgn="auto" latinLnBrk="0" hangingPunct="1">
                        <a:lnSpc>
                          <a:spcPct val="100000"/>
                        </a:lnSpc>
                        <a:spcBef>
                          <a:spcPts val="0"/>
                        </a:spcBef>
                        <a:spcAft>
                          <a:spcPts val="800"/>
                        </a:spcAft>
                        <a:buClrTx/>
                        <a:buSzTx/>
                        <a:buFontTx/>
                        <a:buNone/>
                        <a:tabLst/>
                        <a:defRPr/>
                      </a:pPr>
                      <a:r>
                        <a:rPr lang="en-US" sz="1100" b="0" i="0" u="none" strike="noStrike" kern="1200" dirty="0">
                          <a:solidFill>
                            <a:srgbClr val="000000"/>
                          </a:solidFill>
                          <a:effectLst/>
                          <a:latin typeface="+mn-lt"/>
                          <a:ea typeface="+mn-ea"/>
                          <a:cs typeface="+mn-cs"/>
                        </a:rPr>
                        <a:t>"Take more care in consideration for the veterans pain levels not just range of motion. </a:t>
                      </a:r>
                      <a:r>
                        <a:rPr lang="en-US" sz="1100" b="0" i="0" u="none" strike="noStrike" kern="1200" dirty="0">
                          <a:solidFill>
                            <a:srgbClr val="000000"/>
                          </a:solidFill>
                          <a:effectLst/>
                          <a:highlight>
                            <a:srgbClr val="FFFF00"/>
                          </a:highlight>
                          <a:latin typeface="+mn-lt"/>
                          <a:ea typeface="+mn-ea"/>
                          <a:cs typeface="+mn-cs"/>
                        </a:rPr>
                        <a:t>Make sure examiners do the entire DBQ properly because mine never had me do any weight bearing movements during any of my exams</a:t>
                      </a:r>
                      <a:r>
                        <a:rPr lang="en-US" sz="1100" b="0" i="0" u="none" strike="noStrike" kern="1200" dirty="0">
                          <a:solidFill>
                            <a:srgbClr val="000000"/>
                          </a:solidFill>
                          <a:effectLst/>
                          <a:latin typeface="+mn-lt"/>
                          <a:ea typeface="+mn-ea"/>
                          <a:cs typeface="+mn-cs"/>
                        </a:rPr>
                        <a:t>." (Feedback submitted 05/17/2022 by a 42-year-old male respondent)</a:t>
                      </a:r>
                    </a:p>
                    <a:p>
                      <a:pPr marL="0" marR="0" lvl="0" indent="0" algn="l" defTabSz="548640" rtl="0" eaLnBrk="1" fontAlgn="auto" latinLnBrk="0" hangingPunct="1">
                        <a:lnSpc>
                          <a:spcPct val="100000"/>
                        </a:lnSpc>
                        <a:spcBef>
                          <a:spcPts val="0"/>
                        </a:spcBef>
                        <a:spcAft>
                          <a:spcPts val="800"/>
                        </a:spcAft>
                        <a:buClrTx/>
                        <a:buSzTx/>
                        <a:buFontTx/>
                        <a:buNone/>
                        <a:tabLst/>
                        <a:defRPr/>
                      </a:pPr>
                      <a:r>
                        <a:rPr lang="en-US" sz="1100" b="0" i="0" u="none" strike="noStrike" kern="1200" dirty="0">
                          <a:solidFill>
                            <a:srgbClr val="000000"/>
                          </a:solidFill>
                          <a:effectLst/>
                          <a:latin typeface="+mn-lt"/>
                          <a:ea typeface="+mn-ea"/>
                          <a:cs typeface="+mn-cs"/>
                        </a:rPr>
                        <a:t>"</a:t>
                      </a:r>
                      <a:r>
                        <a:rPr lang="en-US" sz="1100" b="0" i="0" u="none" strike="noStrike" kern="1200" dirty="0">
                          <a:solidFill>
                            <a:srgbClr val="000000"/>
                          </a:solidFill>
                          <a:effectLst/>
                          <a:highlight>
                            <a:srgbClr val="FFFF00"/>
                          </a:highlight>
                          <a:latin typeface="+mn-lt"/>
                          <a:ea typeface="+mn-ea"/>
                          <a:cs typeface="+mn-cs"/>
                        </a:rPr>
                        <a:t>They need to do a better job to evaluate the veteran disabilities using diagnostic tools like radiograph</a:t>
                      </a:r>
                      <a:r>
                        <a:rPr lang="en-US" sz="1100" b="0" i="0" u="none" strike="noStrike" kern="1200" dirty="0">
                          <a:solidFill>
                            <a:srgbClr val="000000"/>
                          </a:solidFill>
                          <a:effectLst/>
                          <a:latin typeface="+mn-lt"/>
                          <a:ea typeface="+mn-ea"/>
                          <a:cs typeface="+mn-cs"/>
                        </a:rPr>
                        <a:t>, ultra sounds not just some type of protractor looking at range of motion. Evaluate the veterans gait (how they walk/run)." (Feedback submitted 05/17/2022 by a 55-year-old male respondent)</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50848880"/>
                  </a:ext>
                </a:extLst>
              </a:tr>
            </a:tbl>
          </a:graphicData>
        </a:graphic>
      </p:graphicFrame>
    </p:spTree>
    <p:extLst>
      <p:ext uri="{BB962C8B-B14F-4D97-AF65-F5344CB8AC3E}">
        <p14:creationId xmlns:p14="http://schemas.microsoft.com/office/powerpoint/2010/main" val="3952711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B01CF9-CD4C-B7A5-CDDE-93368E3CB276}"/>
              </a:ext>
            </a:extLst>
          </p:cNvPr>
          <p:cNvSpPr/>
          <p:nvPr/>
        </p:nvSpPr>
        <p:spPr>
          <a:xfrm>
            <a:off x="335902" y="1082350"/>
            <a:ext cx="8411858" cy="412413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a16="http://schemas.microsoft.com/office/drawing/2014/main" id="{3636468A-5DD9-475F-B585-1887C416C2AD}"/>
              </a:ext>
            </a:extLst>
          </p:cNvPr>
          <p:cNvSpPr>
            <a:spLocks noGrp="1"/>
          </p:cNvSpPr>
          <p:nvPr>
            <p:ph type="title"/>
          </p:nvPr>
        </p:nvSpPr>
        <p:spPr/>
        <p:txBody>
          <a:bodyPr>
            <a:normAutofit/>
          </a:bodyPr>
          <a:lstStyle/>
          <a:p>
            <a:r>
              <a:rPr lang="en-US" sz="3500" b="1" dirty="0">
                <a:solidFill>
                  <a:srgbClr val="003F72"/>
                </a:solidFill>
              </a:rPr>
              <a:t>Education Service Surveys</a:t>
            </a:r>
          </a:p>
        </p:txBody>
      </p:sp>
      <p:sp>
        <p:nvSpPr>
          <p:cNvPr id="6" name="Text Placeholder 5">
            <a:extLst>
              <a:ext uri="{FF2B5EF4-FFF2-40B4-BE49-F238E27FC236}">
                <a16:creationId xmlns:a16="http://schemas.microsoft.com/office/drawing/2014/main" id="{9C8D2B13-4A7C-BD2A-9117-9E97FFA022E6}"/>
              </a:ext>
            </a:extLst>
          </p:cNvPr>
          <p:cNvSpPr>
            <a:spLocks noGrp="1"/>
          </p:cNvSpPr>
          <p:nvPr>
            <p:ph type="body" idx="1"/>
          </p:nvPr>
        </p:nvSpPr>
        <p:spPr/>
        <p:txBody>
          <a:bodyPr/>
          <a:lstStyle/>
          <a:p>
            <a:endParaRPr lang="en-US"/>
          </a:p>
        </p:txBody>
      </p:sp>
      <p:sp>
        <p:nvSpPr>
          <p:cNvPr id="7" name="Slide Number Placeholder 6">
            <a:extLst>
              <a:ext uri="{FF2B5EF4-FFF2-40B4-BE49-F238E27FC236}">
                <a16:creationId xmlns:a16="http://schemas.microsoft.com/office/drawing/2014/main" id="{02530EFB-8AF3-48FA-7E85-A5E24AC24441}"/>
              </a:ext>
            </a:extLst>
          </p:cNvPr>
          <p:cNvSpPr>
            <a:spLocks noGrp="1"/>
          </p:cNvSpPr>
          <p:nvPr>
            <p:ph type="sldNum" sz="quarter" idx="10"/>
          </p:nvPr>
        </p:nvSpPr>
        <p:spPr/>
        <p:txBody>
          <a:bodyPr/>
          <a:lstStyle/>
          <a:p>
            <a:pPr defTabSz="457200"/>
            <a:fld id="{D983F1FA-211D-3044-9E35-958DFBC26156}" type="slidenum">
              <a:rPr lang="en-US" smtClean="0"/>
              <a:pPr defTabSz="457200"/>
              <a:t>15</a:t>
            </a:fld>
            <a:endParaRPr lang="en-US" dirty="0"/>
          </a:p>
        </p:txBody>
      </p:sp>
    </p:spTree>
    <p:extLst>
      <p:ext uri="{BB962C8B-B14F-4D97-AF65-F5344CB8AC3E}">
        <p14:creationId xmlns:p14="http://schemas.microsoft.com/office/powerpoint/2010/main" val="1591744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BDA777-079F-447C-8305-22F421FFE719}"/>
              </a:ext>
            </a:extLst>
          </p:cNvPr>
          <p:cNvSpPr>
            <a:spLocks noGrp="1"/>
          </p:cNvSpPr>
          <p:nvPr>
            <p:ph type="title"/>
          </p:nvPr>
        </p:nvSpPr>
        <p:spPr/>
        <p:txBody>
          <a:bodyPr/>
          <a:lstStyle/>
          <a:p>
            <a:r>
              <a:rPr lang="en-US" sz="2000" dirty="0"/>
              <a:t>Overview</a:t>
            </a:r>
          </a:p>
        </p:txBody>
      </p:sp>
      <p:sp>
        <p:nvSpPr>
          <p:cNvPr id="5" name="Content Placeholder 1">
            <a:extLst>
              <a:ext uri="{FF2B5EF4-FFF2-40B4-BE49-F238E27FC236}">
                <a16:creationId xmlns:a16="http://schemas.microsoft.com/office/drawing/2014/main" id="{6D05BCA2-8D05-4D8D-9C85-7546BFB1FA5D}"/>
              </a:ext>
            </a:extLst>
          </p:cNvPr>
          <p:cNvSpPr>
            <a:spLocks noGrp="1"/>
          </p:cNvSpPr>
          <p:nvPr>
            <p:ph idx="1"/>
          </p:nvPr>
        </p:nvSpPr>
        <p:spPr/>
        <p:txBody>
          <a:bodyPr vert="horz" lIns="91440" tIns="45720" rIns="91440" bIns="45720" rtlCol="0" anchor="t">
            <a:normAutofit/>
          </a:bodyPr>
          <a:lstStyle/>
          <a:p>
            <a:pPr>
              <a:spcAft>
                <a:spcPts val="600"/>
              </a:spcAft>
            </a:pPr>
            <a:r>
              <a:rPr lang="en-US" sz="1600" dirty="0"/>
              <a:t>VEO deployed the Education Service Surveys on July 28, 2020 to capture beneficiaries' feedback about their experience with applying for benefits, enrollment, and processing payments. There are three active Education Service Surveys:</a:t>
            </a:r>
          </a:p>
          <a:p>
            <a:pPr marL="800100" lvl="1" indent="-342900">
              <a:spcAft>
                <a:spcPts val="600"/>
              </a:spcAft>
              <a:buFont typeface="+mj-lt"/>
              <a:buAutoNum type="arabicPeriod"/>
            </a:pPr>
            <a:r>
              <a:rPr lang="en-US" sz="1600" dirty="0"/>
              <a:t>Applying for Benefits</a:t>
            </a:r>
          </a:p>
          <a:p>
            <a:pPr marL="800100" lvl="1" indent="-342900">
              <a:spcAft>
                <a:spcPts val="600"/>
              </a:spcAft>
              <a:buFont typeface="+mj-lt"/>
              <a:buAutoNum type="arabicPeriod"/>
            </a:pPr>
            <a:r>
              <a:rPr lang="en-US" sz="1600" dirty="0"/>
              <a:t>Enrolling in School</a:t>
            </a:r>
          </a:p>
          <a:p>
            <a:pPr marL="800100" lvl="1" indent="-342900">
              <a:spcAft>
                <a:spcPts val="600"/>
              </a:spcAft>
              <a:buFont typeface="+mj-lt"/>
              <a:buAutoNum type="arabicPeriod"/>
            </a:pPr>
            <a:r>
              <a:rPr lang="en-US" sz="1600" dirty="0"/>
              <a:t>Receiving Education Benefits</a:t>
            </a:r>
          </a:p>
          <a:p>
            <a:pPr marL="164592">
              <a:spcBef>
                <a:spcPts val="1000"/>
              </a:spcBef>
              <a:spcAft>
                <a:spcPts val="600"/>
              </a:spcAft>
            </a:pPr>
            <a:r>
              <a:rPr lang="en-US" sz="1600" dirty="0"/>
              <a:t>The Education Service Surveys asks a series of Likert (scale of 1-5) questions and are administered once a week on Wednesdays.</a:t>
            </a:r>
          </a:p>
        </p:txBody>
      </p:sp>
      <p:sp>
        <p:nvSpPr>
          <p:cNvPr id="3" name="Slide Number Placeholder 2">
            <a:extLst>
              <a:ext uri="{FF2B5EF4-FFF2-40B4-BE49-F238E27FC236}">
                <a16:creationId xmlns:a16="http://schemas.microsoft.com/office/drawing/2014/main" id="{B3E87EC1-795C-45D8-B36C-B846E4B16F74}"/>
              </a:ext>
            </a:extLst>
          </p:cNvPr>
          <p:cNvSpPr>
            <a:spLocks noGrp="1"/>
          </p:cNvSpPr>
          <p:nvPr>
            <p:ph type="sldNum" sz="quarter" idx="10"/>
          </p:nvPr>
        </p:nvSpPr>
        <p:spPr/>
        <p:txBody>
          <a:bodyPr/>
          <a:lstStyle/>
          <a:p>
            <a:fld id="{D983F1FA-211D-3044-9E35-958DFBC26156}" type="slidenum">
              <a:rPr lang="en-US" smtClean="0"/>
              <a:pPr/>
              <a:t>16</a:t>
            </a:fld>
            <a:endParaRPr lang="en-US" dirty="0"/>
          </a:p>
        </p:txBody>
      </p:sp>
    </p:spTree>
    <p:extLst>
      <p:ext uri="{BB962C8B-B14F-4D97-AF65-F5344CB8AC3E}">
        <p14:creationId xmlns:p14="http://schemas.microsoft.com/office/powerpoint/2010/main" val="2576872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369259-497D-4B07-885B-FAD7A5764CA6}"/>
              </a:ext>
            </a:extLst>
          </p:cNvPr>
          <p:cNvSpPr>
            <a:spLocks noGrp="1"/>
          </p:cNvSpPr>
          <p:nvPr>
            <p:ph type="title"/>
          </p:nvPr>
        </p:nvSpPr>
        <p:spPr/>
        <p:txBody>
          <a:bodyPr/>
          <a:lstStyle/>
          <a:p>
            <a:r>
              <a:rPr lang="en-US" sz="2000" dirty="0"/>
              <a:t>Education Service Surveys: Trust Over Time (7/28/2020 – 7/31/2022)</a:t>
            </a:r>
          </a:p>
        </p:txBody>
      </p:sp>
      <p:sp>
        <p:nvSpPr>
          <p:cNvPr id="3" name="Slide Number Placeholder 2">
            <a:extLst>
              <a:ext uri="{FF2B5EF4-FFF2-40B4-BE49-F238E27FC236}">
                <a16:creationId xmlns:a16="http://schemas.microsoft.com/office/drawing/2014/main" id="{4BF34C12-B5BB-40CE-9ADB-A4C1716BD1A4}"/>
              </a:ext>
            </a:extLst>
          </p:cNvPr>
          <p:cNvSpPr>
            <a:spLocks noGrp="1"/>
          </p:cNvSpPr>
          <p:nvPr>
            <p:ph type="sldNum" sz="quarter" idx="10"/>
          </p:nvPr>
        </p:nvSpPr>
        <p:spPr/>
        <p:txBody>
          <a:bodyPr/>
          <a:lstStyle/>
          <a:p>
            <a:fld id="{D983F1FA-211D-3044-9E35-958DFBC26156}" type="slidenum">
              <a:rPr lang="en-US" smtClean="0"/>
              <a:pPr/>
              <a:t>17</a:t>
            </a:fld>
            <a:endParaRPr lang="en-US"/>
          </a:p>
        </p:txBody>
      </p:sp>
      <p:sp>
        <p:nvSpPr>
          <p:cNvPr id="5" name="object 3">
            <a:extLst>
              <a:ext uri="{FF2B5EF4-FFF2-40B4-BE49-F238E27FC236}">
                <a16:creationId xmlns:a16="http://schemas.microsoft.com/office/drawing/2014/main" id="{3483FBDE-0051-4A4C-9413-49321FCE8748}"/>
              </a:ext>
            </a:extLst>
          </p:cNvPr>
          <p:cNvSpPr txBox="1">
            <a:spLocks/>
          </p:cNvSpPr>
          <p:nvPr/>
        </p:nvSpPr>
        <p:spPr>
          <a:xfrm>
            <a:off x="457200" y="4745204"/>
            <a:ext cx="8214611" cy="533970"/>
          </a:xfrm>
          <a:prstGeom prst="rect">
            <a:avLst/>
          </a:prstGeom>
          <a:noFill/>
          <a:ln>
            <a:noFill/>
          </a:ln>
        </p:spPr>
        <p:txBody>
          <a:bodyPr vert="horz" wrap="square" lIns="91440" tIns="10646" rIns="91440" bIns="91440" rtlCol="0" anchor="ctr">
            <a:spAutoFit/>
          </a:bodyPr>
          <a:lstStyle>
            <a:lvl1pPr algn="ctr" defTabSz="457200" rtl="0" eaLnBrk="1" latinLnBrk="0" hangingPunct="1">
              <a:spcBef>
                <a:spcPct val="0"/>
              </a:spcBef>
              <a:buNone/>
              <a:defRPr sz="3200" b="1" kern="1200">
                <a:solidFill>
                  <a:schemeClr val="bg1"/>
                </a:solidFill>
                <a:latin typeface="+mj-lt"/>
                <a:ea typeface="+mj-ea"/>
                <a:cs typeface="+mj-cs"/>
              </a:defRPr>
            </a:lvl1pPr>
          </a:lstStyle>
          <a:p>
            <a:pPr marL="11206" algn="l">
              <a:spcBef>
                <a:spcPts val="84"/>
              </a:spcBef>
            </a:pPr>
            <a:r>
              <a:rPr lang="en-US" sz="1400" spc="-4" dirty="0">
                <a:solidFill>
                  <a:schemeClr val="tx2"/>
                </a:solidFill>
              </a:rPr>
              <a:t>BLUF</a:t>
            </a:r>
            <a:r>
              <a:rPr lang="en-US" sz="1400" spc="-4" dirty="0">
                <a:solidFill>
                  <a:schemeClr val="tx2"/>
                </a:solidFill>
                <a:highlight>
                  <a:srgbClr val="FFFFFF"/>
                </a:highlight>
              </a:rPr>
              <a:t>:  </a:t>
            </a:r>
            <a:r>
              <a:rPr lang="en-US" sz="1400" b="0" spc="-4" dirty="0">
                <a:solidFill>
                  <a:schemeClr val="tx1"/>
                </a:solidFill>
              </a:rPr>
              <a:t>Veterans who leave feedback in the Education Service Surveys showed the highest trust in FY2021 Q3 (78.9%). They showed the lowest trust in FY2022 Q1 (71.8%).</a:t>
            </a:r>
            <a:endParaRPr lang="en-US" sz="1400" spc="-4" dirty="0">
              <a:solidFill>
                <a:schemeClr val="tx2"/>
              </a:solidFill>
              <a:highlight>
                <a:srgbClr val="FFFFFF"/>
              </a:highlight>
            </a:endParaRPr>
          </a:p>
        </p:txBody>
      </p:sp>
      <p:graphicFrame>
        <p:nvGraphicFramePr>
          <p:cNvPr id="7" name="Content Placeholder 6">
            <a:extLst>
              <a:ext uri="{FF2B5EF4-FFF2-40B4-BE49-F238E27FC236}">
                <a16:creationId xmlns:a16="http://schemas.microsoft.com/office/drawing/2014/main" id="{F2F4BCC5-65B4-C22C-98B6-0C547126E39D}"/>
              </a:ext>
            </a:extLst>
          </p:cNvPr>
          <p:cNvGraphicFramePr>
            <a:graphicFrameLocks noGrp="1"/>
          </p:cNvGraphicFramePr>
          <p:nvPr>
            <p:ph idx="1"/>
            <p:extLst>
              <p:ext uri="{D42A27DB-BD31-4B8C-83A1-F6EECF244321}">
                <p14:modId xmlns:p14="http://schemas.microsoft.com/office/powerpoint/2010/main" val="435862861"/>
              </p:ext>
            </p:extLst>
          </p:nvPr>
        </p:nvGraphicFramePr>
        <p:xfrm>
          <a:off x="1147664" y="1083616"/>
          <a:ext cx="6848669" cy="35247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47597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B1AC30-14ED-4AD4-8076-D466E0AEF961}"/>
              </a:ext>
            </a:extLst>
          </p:cNvPr>
          <p:cNvSpPr>
            <a:spLocks noGrp="1"/>
          </p:cNvSpPr>
          <p:nvPr>
            <p:ph type="title"/>
          </p:nvPr>
        </p:nvSpPr>
        <p:spPr/>
        <p:txBody>
          <a:bodyPr/>
          <a:lstStyle/>
          <a:p>
            <a:r>
              <a:rPr lang="en-US" sz="2000" dirty="0"/>
              <a:t>Education Service Surveys: Trust by Regional Processing Office</a:t>
            </a:r>
          </a:p>
        </p:txBody>
      </p:sp>
      <p:sp>
        <p:nvSpPr>
          <p:cNvPr id="3" name="Slide Number Placeholder 2">
            <a:extLst>
              <a:ext uri="{FF2B5EF4-FFF2-40B4-BE49-F238E27FC236}">
                <a16:creationId xmlns:a16="http://schemas.microsoft.com/office/drawing/2014/main" id="{7F3162A1-B128-4E5E-8383-24852321E58F}"/>
              </a:ext>
            </a:extLst>
          </p:cNvPr>
          <p:cNvSpPr>
            <a:spLocks noGrp="1"/>
          </p:cNvSpPr>
          <p:nvPr>
            <p:ph type="sldNum" sz="quarter" idx="10"/>
          </p:nvPr>
        </p:nvSpPr>
        <p:spPr/>
        <p:txBody>
          <a:bodyPr/>
          <a:lstStyle/>
          <a:p>
            <a:fld id="{D983F1FA-211D-3044-9E35-958DFBC26156}" type="slidenum">
              <a:rPr lang="en-US" smtClean="0"/>
              <a:pPr/>
              <a:t>18</a:t>
            </a:fld>
            <a:endParaRPr lang="en-US" dirty="0"/>
          </a:p>
        </p:txBody>
      </p:sp>
      <p:graphicFrame>
        <p:nvGraphicFramePr>
          <p:cNvPr id="6" name="Content Placeholder 5">
            <a:extLst>
              <a:ext uri="{FF2B5EF4-FFF2-40B4-BE49-F238E27FC236}">
                <a16:creationId xmlns:a16="http://schemas.microsoft.com/office/drawing/2014/main" id="{235B7EA1-EA22-75FA-D7F9-85FBE99B4CA5}"/>
              </a:ext>
            </a:extLst>
          </p:cNvPr>
          <p:cNvGraphicFramePr>
            <a:graphicFrameLocks noGrp="1"/>
          </p:cNvGraphicFramePr>
          <p:nvPr>
            <p:ph idx="1"/>
            <p:extLst>
              <p:ext uri="{D42A27DB-BD31-4B8C-83A1-F6EECF244321}">
                <p14:modId xmlns:p14="http://schemas.microsoft.com/office/powerpoint/2010/main" val="1765200731"/>
              </p:ext>
            </p:extLst>
          </p:nvPr>
        </p:nvGraphicFramePr>
        <p:xfrm>
          <a:off x="457199" y="1284401"/>
          <a:ext cx="8214612" cy="2209030"/>
        </p:xfrm>
        <a:graphic>
          <a:graphicData uri="http://schemas.openxmlformats.org/drawingml/2006/table">
            <a:tbl>
              <a:tblPr>
                <a:tableStyleId>{E8B1032C-EA38-4F05-BA0D-38AFFFC7BED3}</a:tableStyleId>
              </a:tblPr>
              <a:tblGrid>
                <a:gridCol w="4107306">
                  <a:extLst>
                    <a:ext uri="{9D8B030D-6E8A-4147-A177-3AD203B41FA5}">
                      <a16:colId xmlns:a16="http://schemas.microsoft.com/office/drawing/2014/main" val="2667637634"/>
                    </a:ext>
                  </a:extLst>
                </a:gridCol>
                <a:gridCol w="4107306">
                  <a:extLst>
                    <a:ext uri="{9D8B030D-6E8A-4147-A177-3AD203B41FA5}">
                      <a16:colId xmlns:a16="http://schemas.microsoft.com/office/drawing/2014/main" val="266985805"/>
                    </a:ext>
                  </a:extLst>
                </a:gridCol>
              </a:tblGrid>
              <a:tr h="411480">
                <a:tc>
                  <a:txBody>
                    <a:bodyPr/>
                    <a:lstStyle/>
                    <a:p>
                      <a:pPr algn="ctr" fontAlgn="b"/>
                      <a:r>
                        <a:rPr lang="en-US" sz="1500" b="1" i="0" u="none" strike="noStrike" dirty="0">
                          <a:solidFill>
                            <a:schemeClr val="bg1"/>
                          </a:solidFill>
                          <a:effectLst/>
                          <a:latin typeface="Calibri" panose="020F0502020204030204" pitchFamily="34" charset="0"/>
                        </a:rPr>
                        <a:t>Regional Processing Office</a:t>
                      </a:r>
                    </a:p>
                  </a:txBody>
                  <a:tcPr marL="9525" marR="9525" marT="9525" marB="0" anchor="ctr">
                    <a:solidFill>
                      <a:srgbClr val="0082BE"/>
                    </a:solidFill>
                  </a:tcPr>
                </a:tc>
                <a:tc>
                  <a:txBody>
                    <a:bodyPr/>
                    <a:lstStyle/>
                    <a:p>
                      <a:pPr algn="ctr" fontAlgn="b"/>
                      <a:r>
                        <a:rPr lang="en-US" sz="1500" b="1" i="0" u="none" strike="noStrike" dirty="0">
                          <a:solidFill>
                            <a:schemeClr val="bg1"/>
                          </a:solidFill>
                          <a:effectLst/>
                          <a:latin typeface="Calibri" panose="020F0502020204030204" pitchFamily="34" charset="0"/>
                        </a:rPr>
                        <a:t>Trust Agreement</a:t>
                      </a:r>
                    </a:p>
                    <a:p>
                      <a:pPr algn="ctr" fontAlgn="b"/>
                      <a:r>
                        <a:rPr lang="en-US" sz="1500" b="1" i="0" u="none" strike="noStrike" dirty="0">
                          <a:solidFill>
                            <a:schemeClr val="bg1"/>
                          </a:solidFill>
                          <a:effectLst/>
                          <a:latin typeface="Calibri" panose="020F0502020204030204" pitchFamily="34" charset="0"/>
                        </a:rPr>
                        <a:t>(7/28/2020 – 7/31/2022)</a:t>
                      </a:r>
                    </a:p>
                  </a:txBody>
                  <a:tcPr marL="9525" marR="9525" marT="9525" marB="0" anchor="ctr">
                    <a:solidFill>
                      <a:srgbClr val="0082BE"/>
                    </a:solidFill>
                  </a:tcPr>
                </a:tc>
                <a:extLst>
                  <a:ext uri="{0D108BD9-81ED-4DB2-BD59-A6C34878D82A}">
                    <a16:rowId xmlns:a16="http://schemas.microsoft.com/office/drawing/2014/main" val="2202702093"/>
                  </a:ext>
                </a:extLst>
              </a:tr>
              <a:tr h="348461">
                <a:tc>
                  <a:txBody>
                    <a:bodyPr/>
                    <a:lstStyle/>
                    <a:p>
                      <a:pPr algn="ctr" fontAlgn="b"/>
                      <a:r>
                        <a:rPr lang="en-US" sz="1500" b="0" i="0" u="none" strike="noStrike" dirty="0">
                          <a:solidFill>
                            <a:srgbClr val="000000"/>
                          </a:solidFill>
                          <a:effectLst/>
                          <a:latin typeface="Calibri" panose="020F0502020204030204" pitchFamily="34" charset="0"/>
                        </a:rPr>
                        <a:t>Atlanta Regional Office</a:t>
                      </a:r>
                    </a:p>
                  </a:txBody>
                  <a:tcPr marL="9525" marR="9525" marT="9525" marB="0" anchor="ctr"/>
                </a:tc>
                <a:tc>
                  <a:txBody>
                    <a:bodyPr/>
                    <a:lstStyle/>
                    <a:p>
                      <a:pPr algn="ctr" fontAlgn="t"/>
                      <a:r>
                        <a:rPr lang="en-US" sz="1500" b="0" i="0" u="none" strike="noStrike">
                          <a:solidFill>
                            <a:srgbClr val="000000"/>
                          </a:solidFill>
                          <a:effectLst/>
                          <a:latin typeface="Calibri" panose="020F0502020204030204" pitchFamily="34" charset="0"/>
                        </a:rPr>
                        <a:t>91.5%</a:t>
                      </a:r>
                    </a:p>
                  </a:txBody>
                  <a:tcPr marL="9525" marR="9525" marT="9525" marB="0" anchor="ctr"/>
                </a:tc>
                <a:extLst>
                  <a:ext uri="{0D108BD9-81ED-4DB2-BD59-A6C34878D82A}">
                    <a16:rowId xmlns:a16="http://schemas.microsoft.com/office/drawing/2014/main" val="3930007815"/>
                  </a:ext>
                </a:extLst>
              </a:tr>
              <a:tr h="348461">
                <a:tc>
                  <a:txBody>
                    <a:bodyPr/>
                    <a:lstStyle/>
                    <a:p>
                      <a:pPr algn="ctr" fontAlgn="b"/>
                      <a:r>
                        <a:rPr lang="en-US" sz="1500" b="0" i="0" u="none" strike="noStrike" dirty="0">
                          <a:solidFill>
                            <a:srgbClr val="000000"/>
                          </a:solidFill>
                          <a:effectLst/>
                          <a:latin typeface="Calibri" panose="020F0502020204030204" pitchFamily="34" charset="0"/>
                        </a:rPr>
                        <a:t>Buffalo Regional Office</a:t>
                      </a:r>
                    </a:p>
                  </a:txBody>
                  <a:tcPr marL="9525" marR="9525" marT="9525" marB="0" anchor="ctr"/>
                </a:tc>
                <a:tc>
                  <a:txBody>
                    <a:bodyPr/>
                    <a:lstStyle/>
                    <a:p>
                      <a:pPr algn="ctr" fontAlgn="t"/>
                      <a:r>
                        <a:rPr lang="en-US" sz="1500" b="0" i="0" u="none" strike="noStrike">
                          <a:solidFill>
                            <a:srgbClr val="000000"/>
                          </a:solidFill>
                          <a:effectLst/>
                          <a:latin typeface="Calibri" panose="020F0502020204030204" pitchFamily="34" charset="0"/>
                        </a:rPr>
                        <a:t>75.3%</a:t>
                      </a:r>
                    </a:p>
                  </a:txBody>
                  <a:tcPr marL="9525" marR="9525" marT="9525" marB="0" anchor="ctr"/>
                </a:tc>
                <a:extLst>
                  <a:ext uri="{0D108BD9-81ED-4DB2-BD59-A6C34878D82A}">
                    <a16:rowId xmlns:a16="http://schemas.microsoft.com/office/drawing/2014/main" val="663474018"/>
                  </a:ext>
                </a:extLst>
              </a:tr>
              <a:tr h="348461">
                <a:tc>
                  <a:txBody>
                    <a:bodyPr/>
                    <a:lstStyle/>
                    <a:p>
                      <a:pPr algn="ctr" fontAlgn="b"/>
                      <a:r>
                        <a:rPr lang="en-US" sz="1500" b="0" i="0" u="none" strike="noStrike" dirty="0">
                          <a:solidFill>
                            <a:srgbClr val="000000"/>
                          </a:solidFill>
                          <a:effectLst/>
                          <a:latin typeface="Calibri" panose="020F0502020204030204" pitchFamily="34" charset="0"/>
                        </a:rPr>
                        <a:t>Muskogee Regional Office</a:t>
                      </a:r>
                    </a:p>
                  </a:txBody>
                  <a:tcPr marL="9525" marR="9525" marT="9525" marB="0" anchor="ctr"/>
                </a:tc>
                <a:tc>
                  <a:txBody>
                    <a:bodyPr/>
                    <a:lstStyle/>
                    <a:p>
                      <a:pPr algn="ctr" fontAlgn="t"/>
                      <a:r>
                        <a:rPr lang="en-US" sz="1500" b="0" i="0" u="none" strike="noStrike">
                          <a:solidFill>
                            <a:srgbClr val="000000"/>
                          </a:solidFill>
                          <a:effectLst/>
                          <a:latin typeface="Calibri" panose="020F0502020204030204" pitchFamily="34" charset="0"/>
                        </a:rPr>
                        <a:t>75.6%</a:t>
                      </a:r>
                    </a:p>
                  </a:txBody>
                  <a:tcPr marL="9525" marR="9525" marT="9525" marB="0" anchor="ctr"/>
                </a:tc>
                <a:extLst>
                  <a:ext uri="{0D108BD9-81ED-4DB2-BD59-A6C34878D82A}">
                    <a16:rowId xmlns:a16="http://schemas.microsoft.com/office/drawing/2014/main" val="1359965677"/>
                  </a:ext>
                </a:extLst>
              </a:tr>
              <a:tr h="348461">
                <a:tc>
                  <a:txBody>
                    <a:bodyPr/>
                    <a:lstStyle/>
                    <a:p>
                      <a:pPr algn="ctr" fontAlgn="b"/>
                      <a:r>
                        <a:rPr lang="en-US" sz="1500" b="0" i="0" u="none" strike="noStrike" dirty="0">
                          <a:solidFill>
                            <a:srgbClr val="000000"/>
                          </a:solidFill>
                          <a:effectLst/>
                          <a:latin typeface="Calibri" panose="020F0502020204030204" pitchFamily="34" charset="0"/>
                        </a:rPr>
                        <a:t>St. Louis Regional Office</a:t>
                      </a:r>
                    </a:p>
                  </a:txBody>
                  <a:tcPr marL="9525" marR="9525" marT="9525" marB="0" anchor="ctr"/>
                </a:tc>
                <a:tc>
                  <a:txBody>
                    <a:bodyPr/>
                    <a:lstStyle/>
                    <a:p>
                      <a:pPr algn="ctr" fontAlgn="t"/>
                      <a:r>
                        <a:rPr lang="en-US" sz="1500" b="0" i="0" u="none" strike="noStrike" dirty="0">
                          <a:solidFill>
                            <a:srgbClr val="000000"/>
                          </a:solidFill>
                          <a:effectLst/>
                          <a:latin typeface="Calibri" panose="020F0502020204030204" pitchFamily="34" charset="0"/>
                        </a:rPr>
                        <a:t>73.6%</a:t>
                      </a:r>
                    </a:p>
                  </a:txBody>
                  <a:tcPr marL="9525" marR="9525" marT="9525" marB="0" anchor="ctr"/>
                </a:tc>
                <a:extLst>
                  <a:ext uri="{0D108BD9-81ED-4DB2-BD59-A6C34878D82A}">
                    <a16:rowId xmlns:a16="http://schemas.microsoft.com/office/drawing/2014/main" val="118688076"/>
                  </a:ext>
                </a:extLst>
              </a:tr>
              <a:tr h="348461">
                <a:tc>
                  <a:txBody>
                    <a:bodyPr/>
                    <a:lstStyle/>
                    <a:p>
                      <a:pPr algn="ctr" fontAlgn="b"/>
                      <a:r>
                        <a:rPr lang="en-US" sz="1500" b="0" i="0" u="none" strike="noStrike" dirty="0">
                          <a:solidFill>
                            <a:srgbClr val="000000"/>
                          </a:solidFill>
                          <a:effectLst/>
                          <a:latin typeface="Calibri" panose="020F0502020204030204" pitchFamily="34" charset="0"/>
                        </a:rPr>
                        <a:t>St. Paul Regional Office</a:t>
                      </a:r>
                    </a:p>
                  </a:txBody>
                  <a:tcPr marL="9525" marR="9525" marT="9525" marB="0" anchor="ctr"/>
                </a:tc>
                <a:tc>
                  <a:txBody>
                    <a:bodyPr/>
                    <a:lstStyle/>
                    <a:p>
                      <a:pPr algn="ctr" fontAlgn="t"/>
                      <a:r>
                        <a:rPr lang="en-US" sz="1500" b="0" i="0" u="none" strike="noStrike" dirty="0">
                          <a:solidFill>
                            <a:srgbClr val="000000"/>
                          </a:solidFill>
                          <a:effectLst/>
                          <a:latin typeface="Calibri" panose="020F0502020204030204" pitchFamily="34" charset="0"/>
                        </a:rPr>
                        <a:t>31.4%</a:t>
                      </a:r>
                    </a:p>
                  </a:txBody>
                  <a:tcPr marL="9525" marR="9525" marT="9525" marB="0" anchor="ctr"/>
                </a:tc>
                <a:extLst>
                  <a:ext uri="{0D108BD9-81ED-4DB2-BD59-A6C34878D82A}">
                    <a16:rowId xmlns:a16="http://schemas.microsoft.com/office/drawing/2014/main" val="3708713224"/>
                  </a:ext>
                </a:extLst>
              </a:tr>
            </a:tbl>
          </a:graphicData>
        </a:graphic>
      </p:graphicFrame>
    </p:spTree>
    <p:extLst>
      <p:ext uri="{BB962C8B-B14F-4D97-AF65-F5344CB8AC3E}">
        <p14:creationId xmlns:p14="http://schemas.microsoft.com/office/powerpoint/2010/main" val="131234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1891386-441C-EDBE-1804-76277453625C}"/>
              </a:ext>
            </a:extLst>
          </p:cNvPr>
          <p:cNvSpPr/>
          <p:nvPr/>
        </p:nvSpPr>
        <p:spPr>
          <a:xfrm>
            <a:off x="335902" y="1082350"/>
            <a:ext cx="8411858" cy="412413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a16="http://schemas.microsoft.com/office/drawing/2014/main" id="{3636468A-5DD9-475F-B585-1887C416C2AD}"/>
              </a:ext>
            </a:extLst>
          </p:cNvPr>
          <p:cNvSpPr>
            <a:spLocks noGrp="1"/>
          </p:cNvSpPr>
          <p:nvPr>
            <p:ph type="title"/>
          </p:nvPr>
        </p:nvSpPr>
        <p:spPr/>
        <p:txBody>
          <a:bodyPr>
            <a:normAutofit/>
          </a:bodyPr>
          <a:lstStyle/>
          <a:p>
            <a:r>
              <a:rPr lang="en-US" sz="3500" b="1" dirty="0">
                <a:solidFill>
                  <a:srgbClr val="003F72"/>
                </a:solidFill>
              </a:rPr>
              <a:t>VBA Contact Center Surveys</a:t>
            </a:r>
          </a:p>
        </p:txBody>
      </p:sp>
      <p:sp>
        <p:nvSpPr>
          <p:cNvPr id="6" name="Text Placeholder 5">
            <a:extLst>
              <a:ext uri="{FF2B5EF4-FFF2-40B4-BE49-F238E27FC236}">
                <a16:creationId xmlns:a16="http://schemas.microsoft.com/office/drawing/2014/main" id="{D58FEBDF-7DBB-FEC3-1F0F-8C75DA5C7D53}"/>
              </a:ext>
            </a:extLst>
          </p:cNvPr>
          <p:cNvSpPr>
            <a:spLocks noGrp="1"/>
          </p:cNvSpPr>
          <p:nvPr>
            <p:ph type="body" idx="1"/>
          </p:nvPr>
        </p:nvSpPr>
        <p:spPr/>
        <p:txBody>
          <a:bodyPr/>
          <a:lstStyle/>
          <a:p>
            <a:endParaRPr lang="en-US"/>
          </a:p>
        </p:txBody>
      </p:sp>
      <p:sp>
        <p:nvSpPr>
          <p:cNvPr id="7" name="Slide Number Placeholder 6">
            <a:extLst>
              <a:ext uri="{FF2B5EF4-FFF2-40B4-BE49-F238E27FC236}">
                <a16:creationId xmlns:a16="http://schemas.microsoft.com/office/drawing/2014/main" id="{6D816193-5D90-8E5A-458C-905BEE3ED1F0}"/>
              </a:ext>
            </a:extLst>
          </p:cNvPr>
          <p:cNvSpPr>
            <a:spLocks noGrp="1"/>
          </p:cNvSpPr>
          <p:nvPr>
            <p:ph type="sldNum" sz="quarter" idx="10"/>
          </p:nvPr>
        </p:nvSpPr>
        <p:spPr/>
        <p:txBody>
          <a:bodyPr/>
          <a:lstStyle/>
          <a:p>
            <a:pPr defTabSz="457200"/>
            <a:fld id="{D983F1FA-211D-3044-9E35-958DFBC26156}" type="slidenum">
              <a:rPr lang="en-US" smtClean="0"/>
              <a:pPr defTabSz="457200"/>
              <a:t>1</a:t>
            </a:fld>
            <a:endParaRPr lang="en-US" dirty="0"/>
          </a:p>
        </p:txBody>
      </p:sp>
    </p:spTree>
    <p:extLst>
      <p:ext uri="{BB962C8B-B14F-4D97-AF65-F5344CB8AC3E}">
        <p14:creationId xmlns:p14="http://schemas.microsoft.com/office/powerpoint/2010/main" val="103551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F1606D-1605-4D26-A08A-732E89EEBC27}"/>
              </a:ext>
            </a:extLst>
          </p:cNvPr>
          <p:cNvSpPr>
            <a:spLocks noGrp="1"/>
          </p:cNvSpPr>
          <p:nvPr>
            <p:ph type="title"/>
          </p:nvPr>
        </p:nvSpPr>
        <p:spPr/>
        <p:txBody>
          <a:bodyPr/>
          <a:lstStyle/>
          <a:p>
            <a:r>
              <a:rPr lang="en-US" sz="2000" dirty="0"/>
              <a:t>Education Service Surveys: Highest and Lowest Performing Survey Question</a:t>
            </a:r>
          </a:p>
        </p:txBody>
      </p:sp>
      <p:sp>
        <p:nvSpPr>
          <p:cNvPr id="3" name="Slide Number Placeholder 2">
            <a:extLst>
              <a:ext uri="{FF2B5EF4-FFF2-40B4-BE49-F238E27FC236}">
                <a16:creationId xmlns:a16="http://schemas.microsoft.com/office/drawing/2014/main" id="{F096502C-4CA1-4418-A293-26D8BFC3C898}"/>
              </a:ext>
            </a:extLst>
          </p:cNvPr>
          <p:cNvSpPr>
            <a:spLocks noGrp="1"/>
          </p:cNvSpPr>
          <p:nvPr>
            <p:ph type="sldNum" sz="quarter" idx="10"/>
          </p:nvPr>
        </p:nvSpPr>
        <p:spPr/>
        <p:txBody>
          <a:bodyPr/>
          <a:lstStyle/>
          <a:p>
            <a:fld id="{D983F1FA-211D-3044-9E35-958DFBC26156}" type="slidenum">
              <a:rPr lang="en-US" smtClean="0"/>
              <a:pPr/>
              <a:t>19</a:t>
            </a:fld>
            <a:endParaRPr lang="en-US" dirty="0"/>
          </a:p>
        </p:txBody>
      </p:sp>
      <p:sp>
        <p:nvSpPr>
          <p:cNvPr id="8" name="Rectangle 7">
            <a:extLst>
              <a:ext uri="{FF2B5EF4-FFF2-40B4-BE49-F238E27FC236}">
                <a16:creationId xmlns:a16="http://schemas.microsoft.com/office/drawing/2014/main" id="{B95465BF-F88A-4494-8FCE-3E74590C157C}"/>
              </a:ext>
            </a:extLst>
          </p:cNvPr>
          <p:cNvSpPr/>
          <p:nvPr/>
        </p:nvSpPr>
        <p:spPr>
          <a:xfrm>
            <a:off x="457199" y="1249177"/>
            <a:ext cx="8214611" cy="323165"/>
          </a:xfrm>
          <a:prstGeom prst="rect">
            <a:avLst/>
          </a:prstGeom>
        </p:spPr>
        <p:txBody>
          <a:bodyPr wrap="square" anchor="t">
            <a:spAutoFit/>
          </a:bodyPr>
          <a:lstStyle/>
          <a:p>
            <a:pPr algn="ctr"/>
            <a:r>
              <a:rPr lang="en-US" sz="1500" b="1" dirty="0">
                <a:solidFill>
                  <a:srgbClr val="00395E"/>
                </a:solidFill>
                <a:cs typeface="Calibri"/>
              </a:rPr>
              <a:t>Highest and Lowest Performing Questions Excluding Trust Score by Survey (7/28/2020 – 7/31/2022)</a:t>
            </a:r>
          </a:p>
        </p:txBody>
      </p:sp>
      <p:graphicFrame>
        <p:nvGraphicFramePr>
          <p:cNvPr id="5" name="Content Placeholder 4">
            <a:extLst>
              <a:ext uri="{FF2B5EF4-FFF2-40B4-BE49-F238E27FC236}">
                <a16:creationId xmlns:a16="http://schemas.microsoft.com/office/drawing/2014/main" id="{C366B0C5-CCDA-80E2-637D-52733E8C7AA9}"/>
              </a:ext>
            </a:extLst>
          </p:cNvPr>
          <p:cNvGraphicFramePr>
            <a:graphicFrameLocks noGrp="1"/>
          </p:cNvGraphicFramePr>
          <p:nvPr>
            <p:ph idx="1"/>
            <p:extLst>
              <p:ext uri="{D42A27DB-BD31-4B8C-83A1-F6EECF244321}">
                <p14:modId xmlns:p14="http://schemas.microsoft.com/office/powerpoint/2010/main" val="1141264023"/>
              </p:ext>
            </p:extLst>
          </p:nvPr>
        </p:nvGraphicFramePr>
        <p:xfrm>
          <a:off x="457199" y="1761159"/>
          <a:ext cx="8214612" cy="3238865"/>
        </p:xfrm>
        <a:graphic>
          <a:graphicData uri="http://schemas.openxmlformats.org/drawingml/2006/table">
            <a:tbl>
              <a:tblPr firstRow="1" firstCol="1" bandRow="1"/>
              <a:tblGrid>
                <a:gridCol w="1089694">
                  <a:extLst>
                    <a:ext uri="{9D8B030D-6E8A-4147-A177-3AD203B41FA5}">
                      <a16:colId xmlns:a16="http://schemas.microsoft.com/office/drawing/2014/main" val="1388044181"/>
                    </a:ext>
                  </a:extLst>
                </a:gridCol>
                <a:gridCol w="1065678">
                  <a:extLst>
                    <a:ext uri="{9D8B030D-6E8A-4147-A177-3AD203B41FA5}">
                      <a16:colId xmlns:a16="http://schemas.microsoft.com/office/drawing/2014/main" val="161439593"/>
                    </a:ext>
                  </a:extLst>
                </a:gridCol>
                <a:gridCol w="4969546">
                  <a:extLst>
                    <a:ext uri="{9D8B030D-6E8A-4147-A177-3AD203B41FA5}">
                      <a16:colId xmlns:a16="http://schemas.microsoft.com/office/drawing/2014/main" val="356407547"/>
                    </a:ext>
                  </a:extLst>
                </a:gridCol>
                <a:gridCol w="1089694">
                  <a:extLst>
                    <a:ext uri="{9D8B030D-6E8A-4147-A177-3AD203B41FA5}">
                      <a16:colId xmlns:a16="http://schemas.microsoft.com/office/drawing/2014/main" val="1050323524"/>
                    </a:ext>
                  </a:extLst>
                </a:gridCol>
              </a:tblGrid>
              <a:tr h="376201">
                <a:tc>
                  <a:txBody>
                    <a:bodyPr/>
                    <a:lstStyle/>
                    <a:p>
                      <a:pPr algn="ctr"/>
                      <a:r>
                        <a:rPr lang="en-US" sz="1200" b="1" dirty="0">
                          <a:solidFill>
                            <a:schemeClr val="bg1"/>
                          </a:solidFill>
                        </a:rPr>
                        <a:t>Survey</a:t>
                      </a:r>
                    </a:p>
                  </a:txBody>
                  <a:tcPr marL="102683" marR="102683" marT="51341" marB="513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82BE"/>
                    </a:solidFill>
                  </a:tcPr>
                </a:tc>
                <a:tc>
                  <a:txBody>
                    <a:bodyPr/>
                    <a:lstStyle/>
                    <a:p>
                      <a:pPr algn="ctr" rtl="0" fontAlgn="base"/>
                      <a:r>
                        <a:rPr lang="en-US" sz="1200" b="1" i="0" dirty="0">
                          <a:solidFill>
                            <a:schemeClr val="bg1"/>
                          </a:solidFill>
                          <a:effectLst/>
                        </a:rPr>
                        <a:t>Question Performance</a:t>
                      </a:r>
                    </a:p>
                  </a:txBody>
                  <a:tcPr marL="102683" marR="102683" marT="51341" marB="513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82BE"/>
                    </a:solidFill>
                  </a:tcPr>
                </a:tc>
                <a:tc>
                  <a:txBody>
                    <a:bodyPr/>
                    <a:lstStyle/>
                    <a:p>
                      <a:pPr marL="0" algn="l" defTabSz="457200" rtl="0" eaLnBrk="1" fontAlgn="base" latinLnBrk="0" hangingPunct="1"/>
                      <a:r>
                        <a:rPr lang="en-US" sz="1200" b="1" i="0" kern="1200" dirty="0">
                          <a:solidFill>
                            <a:schemeClr val="bg1"/>
                          </a:solidFill>
                          <a:effectLst/>
                          <a:latin typeface="+mn-lt"/>
                          <a:ea typeface="+mn-ea"/>
                          <a:cs typeface="+mn-cs"/>
                        </a:rPr>
                        <a:t>Question</a:t>
                      </a:r>
                    </a:p>
                  </a:txBody>
                  <a:tcPr marL="102683" marR="102683" marT="51341" marB="513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82BE"/>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Calibri" panose="020F0502020204030204" pitchFamily="34" charset="0"/>
                          <a:ea typeface="MS Mincho" panose="02020609040205080304" pitchFamily="49" charset="-128"/>
                          <a:cs typeface="Calibri" panose="020F0502020204030204" pitchFamily="34" charset="0"/>
                        </a:rPr>
                        <a:t>% “Strongly Agree” and</a:t>
                      </a:r>
                      <a:br>
                        <a:rPr lang="en-US" sz="1200" b="1" dirty="0">
                          <a:solidFill>
                            <a:schemeClr val="bg1"/>
                          </a:solidFill>
                          <a:latin typeface="Calibri" panose="020F0502020204030204" pitchFamily="34" charset="0"/>
                          <a:ea typeface="MS Mincho" panose="02020609040205080304" pitchFamily="49" charset="-128"/>
                          <a:cs typeface="Calibri" panose="020F0502020204030204" pitchFamily="34" charset="0"/>
                        </a:rPr>
                      </a:br>
                      <a:r>
                        <a:rPr lang="en-US" sz="1200" b="1" dirty="0">
                          <a:solidFill>
                            <a:schemeClr val="bg1"/>
                          </a:solidFill>
                          <a:latin typeface="Calibri" panose="020F0502020204030204" pitchFamily="34" charset="0"/>
                          <a:ea typeface="MS Mincho" panose="02020609040205080304" pitchFamily="49" charset="-128"/>
                          <a:cs typeface="Calibri" panose="020F0502020204030204" pitchFamily="34" charset="0"/>
                        </a:rPr>
                        <a:t> “Agree” Responses</a:t>
                      </a:r>
                      <a:endParaRPr lang="en-US" sz="1200" b="1" dirty="0">
                        <a:solidFill>
                          <a:schemeClr val="bg1"/>
                        </a:solidFill>
                        <a:effectLst/>
                        <a:latin typeface="+mn-lt"/>
                        <a:ea typeface="MS Mincho"/>
                        <a:cs typeface="Calibri"/>
                      </a:endParaRPr>
                    </a:p>
                  </a:txBody>
                  <a:tcPr marL="102683" marR="102683" marT="51341" marB="513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82BE"/>
                    </a:solidFill>
                  </a:tcPr>
                </a:tc>
                <a:extLst>
                  <a:ext uri="{0D108BD9-81ED-4DB2-BD59-A6C34878D82A}">
                    <a16:rowId xmlns:a16="http://schemas.microsoft.com/office/drawing/2014/main" val="2354174404"/>
                  </a:ext>
                </a:extLst>
              </a:tr>
              <a:tr h="376201">
                <a:tc rowSpan="2">
                  <a:txBody>
                    <a:bodyPr/>
                    <a:lstStyle/>
                    <a:p>
                      <a:pPr algn="ctr"/>
                      <a:r>
                        <a:rPr lang="en-US" sz="1050" dirty="0"/>
                        <a:t>Applying for Benefits Survey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050" b="0" i="0" dirty="0">
                          <a:solidFill>
                            <a:srgbClr val="000000"/>
                          </a:solidFill>
                          <a:effectLst/>
                        </a:rPr>
                        <a:t>Highest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fontAlgn="base" latinLnBrk="0" hangingPunct="1"/>
                      <a:r>
                        <a:rPr lang="en-US" sz="1050" b="0" i="0" kern="1200">
                          <a:solidFill>
                            <a:srgbClr val="000000"/>
                          </a:solidFill>
                          <a:effectLst/>
                          <a:latin typeface="+mn-lt"/>
                          <a:ea typeface="+mn-ea"/>
                          <a:cs typeface="+mn-cs"/>
                        </a:rPr>
                        <a:t>“After submitting my benefits application, I understood the education benefits I was entitled to.”</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050" b="0" i="0" dirty="0">
                          <a:solidFill>
                            <a:schemeClr val="tx1"/>
                          </a:solidFill>
                          <a:effectLst/>
                        </a:rPr>
                        <a:t>79.8%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3270098"/>
                  </a:ext>
                </a:extLst>
              </a:tr>
              <a:tr h="376201">
                <a:tc vMerge="1">
                  <a:txBody>
                    <a:bodyPr/>
                    <a:lstStyle/>
                    <a:p>
                      <a:pPr algn="ctr"/>
                      <a:r>
                        <a:rPr lang="en-US" sz="1000"/>
                        <a:t>Outpatient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050" b="0" i="0">
                          <a:solidFill>
                            <a:srgbClr val="000000"/>
                          </a:solidFill>
                          <a:effectLst/>
                        </a:rPr>
                        <a:t>Lowest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fontAlgn="base" latinLnBrk="0" hangingPunct="1"/>
                      <a:r>
                        <a:rPr lang="en-US" sz="1050" b="0" i="0" kern="1200">
                          <a:solidFill>
                            <a:srgbClr val="000000"/>
                          </a:solidFill>
                          <a:effectLst/>
                          <a:latin typeface="+mn-lt"/>
                          <a:ea typeface="+mn-ea"/>
                          <a:cs typeface="+mn-cs"/>
                        </a:rPr>
                        <a:t>“After submitting my application, I understood how and when I would receive my benefits.”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050" b="0" i="0">
                          <a:solidFill>
                            <a:schemeClr val="tx1"/>
                          </a:solidFill>
                          <a:effectLst/>
                        </a:rPr>
                        <a:t>58.6%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116338"/>
                  </a:ext>
                </a:extLst>
              </a:tr>
              <a:tr h="347263">
                <a:tc rowSpan="2">
                  <a:txBody>
                    <a:bodyPr/>
                    <a:lstStyle/>
                    <a:p>
                      <a:pPr algn="ctr" rtl="0" fontAlgn="base"/>
                      <a:r>
                        <a:rPr lang="en-US" sz="1050">
                          <a:effectLst/>
                        </a:rPr>
                        <a:t>Enrolling in School Survey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050" b="0" i="0">
                          <a:solidFill>
                            <a:srgbClr val="000000"/>
                          </a:solidFill>
                          <a:effectLst/>
                        </a:rPr>
                        <a:t>Highest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fontAlgn="base" latinLnBrk="0" hangingPunct="1"/>
                      <a:r>
                        <a:rPr lang="en-US" sz="1050" b="0" i="0" kern="1200">
                          <a:solidFill>
                            <a:srgbClr val="000000"/>
                          </a:solidFill>
                          <a:effectLst/>
                          <a:latin typeface="+mn-lt"/>
                          <a:ea typeface="+mn-ea"/>
                          <a:cs typeface="+mn-cs"/>
                        </a:rPr>
                        <a:t>“I was satisfied with the assistance I received from my school when submitting my Certificate of Eligibility.”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050" b="0" i="0" dirty="0">
                          <a:solidFill>
                            <a:schemeClr val="tx1"/>
                          </a:solidFill>
                          <a:effectLst/>
                        </a:rPr>
                        <a:t>81.5%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3397630"/>
                  </a:ext>
                </a:extLst>
              </a:tr>
              <a:tr h="347263">
                <a:tc vMerge="1">
                  <a:txBody>
                    <a:bodyPr/>
                    <a:lstStyle/>
                    <a:p>
                      <a:pPr algn="ctr" rtl="0" fontAlgn="base"/>
                      <a:r>
                        <a:rPr lang="en-US" sz="1000">
                          <a:effectLst/>
                        </a:rPr>
                        <a:t>Telehealth</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050" b="0" i="0">
                          <a:solidFill>
                            <a:srgbClr val="000000"/>
                          </a:solidFill>
                          <a:effectLst/>
                        </a:rPr>
                        <a:t>Lowest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fontAlgn="base" latinLnBrk="0" hangingPunct="1"/>
                      <a:r>
                        <a:rPr lang="en-US" sz="1050" b="0" i="0" kern="1200">
                          <a:solidFill>
                            <a:srgbClr val="000000"/>
                          </a:solidFill>
                          <a:effectLst/>
                          <a:latin typeface="+mn-lt"/>
                          <a:ea typeface="+mn-ea"/>
                          <a:cs typeface="+mn-cs"/>
                        </a:rPr>
                        <a:t>“After enrolling in school, I know how and when I will receive my benefits.”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050" b="0" i="0">
                          <a:solidFill>
                            <a:schemeClr val="tx1"/>
                          </a:solidFill>
                          <a:effectLst/>
                        </a:rPr>
                        <a:t>63.7%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2488690"/>
                  </a:ext>
                </a:extLst>
              </a:tr>
              <a:tr h="347263">
                <a:tc rowSpan="2">
                  <a:txBody>
                    <a:bodyPr/>
                    <a:lstStyle/>
                    <a:p>
                      <a:pPr algn="ctr" rtl="0" fontAlgn="base"/>
                      <a:r>
                        <a:rPr lang="en-US" sz="1050" dirty="0">
                          <a:effectLst/>
                        </a:rPr>
                        <a:t>Receiving Education Benefits Survey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050" b="0" i="0">
                          <a:solidFill>
                            <a:srgbClr val="000000"/>
                          </a:solidFill>
                          <a:effectLst/>
                        </a:rPr>
                        <a:t>Highest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fontAlgn="base" latinLnBrk="0" hangingPunct="1"/>
                      <a:r>
                        <a:rPr lang="en-US" sz="1050" b="0" i="0" kern="1200">
                          <a:solidFill>
                            <a:srgbClr val="000000"/>
                          </a:solidFill>
                          <a:effectLst/>
                          <a:latin typeface="+mn-lt"/>
                          <a:ea typeface="+mn-ea"/>
                          <a:cs typeface="+mn-cs"/>
                        </a:rPr>
                        <a:t>“When I enrolled in school, I understood that my education benefits may vary depending on changes to my enrollment (i.e., adjusting my course level).”</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050" b="0" i="0">
                          <a:solidFill>
                            <a:schemeClr val="tx1"/>
                          </a:solidFill>
                          <a:effectLst/>
                        </a:rPr>
                        <a:t>84.9%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2803684"/>
                  </a:ext>
                </a:extLst>
              </a:tr>
              <a:tr h="347263">
                <a:tc vMerge="1">
                  <a:txBody>
                    <a:bodyPr/>
                    <a:lstStyle/>
                    <a:p>
                      <a:pPr algn="ctr" rtl="0" fontAlgn="base"/>
                      <a:r>
                        <a:rPr lang="en-US" sz="1000">
                          <a:effectLst/>
                        </a:rPr>
                        <a:t>Office of Community Care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050" b="0" i="0">
                          <a:solidFill>
                            <a:srgbClr val="000000"/>
                          </a:solidFill>
                          <a:effectLst/>
                        </a:rPr>
                        <a:t>Lowest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fontAlgn="base" latinLnBrk="0" hangingPunct="1"/>
                      <a:r>
                        <a:rPr lang="en-US" sz="1050" b="0" i="0" kern="1200">
                          <a:solidFill>
                            <a:srgbClr val="000000"/>
                          </a:solidFill>
                          <a:effectLst/>
                          <a:latin typeface="+mn-lt"/>
                          <a:ea typeface="+mn-ea"/>
                          <a:cs typeface="+mn-cs"/>
                        </a:rPr>
                        <a:t>“If I had an issue with my education benefits, I was satisfied with the assistance that I received from VA.”</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050" dirty="0">
                          <a:solidFill>
                            <a:schemeClr val="tx1"/>
                          </a:solidFill>
                          <a:effectLst/>
                        </a:rPr>
                        <a:t>68.3%​</a:t>
                      </a:r>
                      <a:endParaRPr lang="en-US" sz="1050" b="0" i="0" dirty="0">
                        <a:solidFill>
                          <a:schemeClr val="tx1"/>
                        </a:solidFill>
                        <a:effectLs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8734256"/>
                  </a:ext>
                </a:extLst>
              </a:tr>
            </a:tbl>
          </a:graphicData>
        </a:graphic>
      </p:graphicFrame>
    </p:spTree>
    <p:extLst>
      <p:ext uri="{BB962C8B-B14F-4D97-AF65-F5344CB8AC3E}">
        <p14:creationId xmlns:p14="http://schemas.microsoft.com/office/powerpoint/2010/main" val="2348652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90D0465-F3B3-6C31-9B1F-4D4C6E5D3AF2}"/>
              </a:ext>
            </a:extLst>
          </p:cNvPr>
          <p:cNvSpPr/>
          <p:nvPr/>
        </p:nvSpPr>
        <p:spPr>
          <a:xfrm>
            <a:off x="335902" y="1082350"/>
            <a:ext cx="8411858" cy="412413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a16="http://schemas.microsoft.com/office/drawing/2014/main" id="{3636468A-5DD9-475F-B585-1887C416C2AD}"/>
              </a:ext>
            </a:extLst>
          </p:cNvPr>
          <p:cNvSpPr>
            <a:spLocks noGrp="1"/>
          </p:cNvSpPr>
          <p:nvPr>
            <p:ph type="title"/>
          </p:nvPr>
        </p:nvSpPr>
        <p:spPr/>
        <p:txBody>
          <a:bodyPr>
            <a:normAutofit fontScale="90000"/>
          </a:bodyPr>
          <a:lstStyle/>
          <a:p>
            <a:r>
              <a:rPr lang="en-US" sz="3500" b="1" dirty="0">
                <a:solidFill>
                  <a:srgbClr val="003F72"/>
                </a:solidFill>
              </a:rPr>
              <a:t>VBA Insurance Service </a:t>
            </a:r>
            <a:br>
              <a:rPr lang="en-US" sz="3500" b="1" dirty="0">
                <a:solidFill>
                  <a:srgbClr val="003F72"/>
                </a:solidFill>
              </a:rPr>
            </a:br>
            <a:r>
              <a:rPr lang="en-US" sz="3500" b="1" dirty="0">
                <a:solidFill>
                  <a:srgbClr val="003F72"/>
                </a:solidFill>
              </a:rPr>
              <a:t>End Products Surveys</a:t>
            </a:r>
          </a:p>
        </p:txBody>
      </p:sp>
      <p:sp>
        <p:nvSpPr>
          <p:cNvPr id="3" name="Text Placeholder 2">
            <a:extLst>
              <a:ext uri="{FF2B5EF4-FFF2-40B4-BE49-F238E27FC236}">
                <a16:creationId xmlns:a16="http://schemas.microsoft.com/office/drawing/2014/main" id="{0146AD36-0FF5-799D-64DA-EB8AC8F5195D}"/>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55A4FD04-CEA6-76D1-FB6C-D4C6BE65245D}"/>
              </a:ext>
            </a:extLst>
          </p:cNvPr>
          <p:cNvSpPr>
            <a:spLocks noGrp="1"/>
          </p:cNvSpPr>
          <p:nvPr>
            <p:ph type="sldNum" sz="quarter" idx="10"/>
          </p:nvPr>
        </p:nvSpPr>
        <p:spPr/>
        <p:txBody>
          <a:bodyPr/>
          <a:lstStyle/>
          <a:p>
            <a:pPr defTabSz="457200"/>
            <a:fld id="{D983F1FA-211D-3044-9E35-958DFBC26156}" type="slidenum">
              <a:rPr lang="en-US" smtClean="0"/>
              <a:pPr defTabSz="457200"/>
              <a:t>20</a:t>
            </a:fld>
            <a:endParaRPr lang="en-US" dirty="0"/>
          </a:p>
        </p:txBody>
      </p:sp>
    </p:spTree>
    <p:extLst>
      <p:ext uri="{BB962C8B-B14F-4D97-AF65-F5344CB8AC3E}">
        <p14:creationId xmlns:p14="http://schemas.microsoft.com/office/powerpoint/2010/main" val="2542410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BDA777-079F-447C-8305-22F421FFE719}"/>
              </a:ext>
            </a:extLst>
          </p:cNvPr>
          <p:cNvSpPr>
            <a:spLocks noGrp="1"/>
          </p:cNvSpPr>
          <p:nvPr>
            <p:ph type="title"/>
          </p:nvPr>
        </p:nvSpPr>
        <p:spPr/>
        <p:txBody>
          <a:bodyPr/>
          <a:lstStyle/>
          <a:p>
            <a:r>
              <a:rPr lang="en-US" sz="2000"/>
              <a:t>Overview</a:t>
            </a:r>
          </a:p>
        </p:txBody>
      </p:sp>
      <p:sp>
        <p:nvSpPr>
          <p:cNvPr id="5" name="Content Placeholder 1">
            <a:extLst>
              <a:ext uri="{FF2B5EF4-FFF2-40B4-BE49-F238E27FC236}">
                <a16:creationId xmlns:a16="http://schemas.microsoft.com/office/drawing/2014/main" id="{6D05BCA2-8D05-4D8D-9C85-7546BFB1FA5D}"/>
              </a:ext>
            </a:extLst>
          </p:cNvPr>
          <p:cNvSpPr>
            <a:spLocks noGrp="1"/>
          </p:cNvSpPr>
          <p:nvPr>
            <p:ph idx="1"/>
          </p:nvPr>
        </p:nvSpPr>
        <p:spPr/>
        <p:txBody>
          <a:bodyPr vert="horz" lIns="91440" tIns="45720" rIns="91440" bIns="45720" rtlCol="0" anchor="t">
            <a:normAutofit/>
          </a:bodyPr>
          <a:lstStyle/>
          <a:p>
            <a:pPr>
              <a:spcAft>
                <a:spcPts val="600"/>
              </a:spcAft>
            </a:pPr>
            <a:r>
              <a:rPr lang="en-US" sz="1600"/>
              <a:t>VEO deployed the VBA Insurance Service End Products Surveys on December 17, 2021 to capture customer feedback about their VA Life Insurance experience.</a:t>
            </a:r>
          </a:p>
          <a:p>
            <a:pPr>
              <a:spcAft>
                <a:spcPts val="600"/>
              </a:spcAft>
            </a:pPr>
            <a:r>
              <a:rPr lang="en-US" sz="1600"/>
              <a:t>The VBA Insurance Service End Products Surveys asks a series of Likert (scale of 1-5) questions and are administered once a week on Fridays.</a:t>
            </a:r>
          </a:p>
        </p:txBody>
      </p:sp>
      <p:sp>
        <p:nvSpPr>
          <p:cNvPr id="3" name="Slide Number Placeholder 2">
            <a:extLst>
              <a:ext uri="{FF2B5EF4-FFF2-40B4-BE49-F238E27FC236}">
                <a16:creationId xmlns:a16="http://schemas.microsoft.com/office/drawing/2014/main" id="{B3E87EC1-795C-45D8-B36C-B846E4B16F74}"/>
              </a:ext>
            </a:extLst>
          </p:cNvPr>
          <p:cNvSpPr>
            <a:spLocks noGrp="1"/>
          </p:cNvSpPr>
          <p:nvPr>
            <p:ph type="sldNum" sz="quarter" idx="10"/>
          </p:nvPr>
        </p:nvSpPr>
        <p:spPr/>
        <p:txBody>
          <a:bodyPr/>
          <a:lstStyle/>
          <a:p>
            <a:fld id="{D983F1FA-211D-3044-9E35-958DFBC26156}" type="slidenum">
              <a:rPr lang="en-US" smtClean="0"/>
              <a:pPr/>
              <a:t>21</a:t>
            </a:fld>
            <a:endParaRPr lang="en-US" dirty="0"/>
          </a:p>
        </p:txBody>
      </p:sp>
    </p:spTree>
    <p:extLst>
      <p:ext uri="{BB962C8B-B14F-4D97-AF65-F5344CB8AC3E}">
        <p14:creationId xmlns:p14="http://schemas.microsoft.com/office/powerpoint/2010/main" val="1095848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369259-497D-4B07-885B-FAD7A5764CA6}"/>
              </a:ext>
            </a:extLst>
          </p:cNvPr>
          <p:cNvSpPr>
            <a:spLocks noGrp="1"/>
          </p:cNvSpPr>
          <p:nvPr>
            <p:ph type="title"/>
          </p:nvPr>
        </p:nvSpPr>
        <p:spPr/>
        <p:txBody>
          <a:bodyPr/>
          <a:lstStyle/>
          <a:p>
            <a:r>
              <a:rPr lang="en-US" sz="2000" dirty="0"/>
              <a:t>VBA Insurance Service End Products Surveys:</a:t>
            </a:r>
            <a:br>
              <a:rPr lang="en-US" sz="2000" dirty="0"/>
            </a:br>
            <a:r>
              <a:rPr lang="en-US" sz="2000" dirty="0"/>
              <a:t>Trust Over Time (12/17/2021 – 7/31/2022)</a:t>
            </a:r>
          </a:p>
        </p:txBody>
      </p:sp>
      <p:sp>
        <p:nvSpPr>
          <p:cNvPr id="3" name="Slide Number Placeholder 2">
            <a:extLst>
              <a:ext uri="{FF2B5EF4-FFF2-40B4-BE49-F238E27FC236}">
                <a16:creationId xmlns:a16="http://schemas.microsoft.com/office/drawing/2014/main" id="{4BF34C12-B5BB-40CE-9ADB-A4C1716BD1A4}"/>
              </a:ext>
            </a:extLst>
          </p:cNvPr>
          <p:cNvSpPr>
            <a:spLocks noGrp="1"/>
          </p:cNvSpPr>
          <p:nvPr>
            <p:ph type="sldNum" sz="quarter" idx="10"/>
          </p:nvPr>
        </p:nvSpPr>
        <p:spPr/>
        <p:txBody>
          <a:bodyPr/>
          <a:lstStyle/>
          <a:p>
            <a:fld id="{D983F1FA-211D-3044-9E35-958DFBC26156}" type="slidenum">
              <a:rPr lang="en-US" smtClean="0"/>
              <a:pPr/>
              <a:t>22</a:t>
            </a:fld>
            <a:endParaRPr lang="en-US" dirty="0"/>
          </a:p>
        </p:txBody>
      </p:sp>
      <p:sp>
        <p:nvSpPr>
          <p:cNvPr id="5" name="object 3">
            <a:extLst>
              <a:ext uri="{FF2B5EF4-FFF2-40B4-BE49-F238E27FC236}">
                <a16:creationId xmlns:a16="http://schemas.microsoft.com/office/drawing/2014/main" id="{3483FBDE-0051-4A4C-9413-49321FCE8748}"/>
              </a:ext>
            </a:extLst>
          </p:cNvPr>
          <p:cNvSpPr txBox="1">
            <a:spLocks/>
          </p:cNvSpPr>
          <p:nvPr/>
        </p:nvSpPr>
        <p:spPr>
          <a:xfrm>
            <a:off x="457201" y="4773358"/>
            <a:ext cx="8214610" cy="441637"/>
          </a:xfrm>
          <a:prstGeom prst="rect">
            <a:avLst/>
          </a:prstGeom>
        </p:spPr>
        <p:txBody>
          <a:bodyPr vert="horz" wrap="square" lIns="0" tIns="10646" rIns="0" bIns="0" rtlCol="0" anchor="t">
            <a:spAutoFit/>
          </a:bodyPr>
          <a:lstStyle>
            <a:lvl1pPr algn="ctr" defTabSz="457200" rtl="0" eaLnBrk="1" latinLnBrk="0" hangingPunct="1">
              <a:spcBef>
                <a:spcPct val="0"/>
              </a:spcBef>
              <a:buNone/>
              <a:defRPr sz="3200" b="1" kern="1200">
                <a:solidFill>
                  <a:schemeClr val="bg1"/>
                </a:solidFill>
                <a:latin typeface="+mj-lt"/>
                <a:ea typeface="+mj-ea"/>
                <a:cs typeface="+mj-cs"/>
              </a:defRPr>
            </a:lvl1pPr>
          </a:lstStyle>
          <a:p>
            <a:pPr marL="11206" algn="l">
              <a:spcBef>
                <a:spcPts val="84"/>
              </a:spcBef>
            </a:pPr>
            <a:r>
              <a:rPr lang="en-US" sz="1400" spc="-4" dirty="0">
                <a:solidFill>
                  <a:schemeClr val="tx2"/>
                </a:solidFill>
              </a:rPr>
              <a:t>BLUF</a:t>
            </a:r>
            <a:r>
              <a:rPr lang="en-US" sz="1400" spc="-4" dirty="0">
                <a:solidFill>
                  <a:schemeClr val="tx2"/>
                </a:solidFill>
                <a:highlight>
                  <a:srgbClr val="FFFFFF"/>
                </a:highlight>
              </a:rPr>
              <a:t>: </a:t>
            </a:r>
            <a:r>
              <a:rPr lang="en-US" sz="1400" b="0" spc="-4" dirty="0">
                <a:solidFill>
                  <a:schemeClr val="tx1"/>
                </a:solidFill>
              </a:rPr>
              <a:t>Veterans who leave feedback in the VBA Insurance Service End Products Surveys showed the highest trust in March 2022 (86.6%). They showed the lowest trust in December 2021 (82.4%).</a:t>
            </a:r>
            <a:endParaRPr lang="en-US" sz="1400" spc="-4" dirty="0">
              <a:solidFill>
                <a:schemeClr val="tx2"/>
              </a:solidFill>
              <a:highlight>
                <a:srgbClr val="FFFFFF"/>
              </a:highlight>
            </a:endParaRPr>
          </a:p>
        </p:txBody>
      </p:sp>
      <p:graphicFrame>
        <p:nvGraphicFramePr>
          <p:cNvPr id="6" name="Content Placeholder 5">
            <a:extLst>
              <a:ext uri="{FF2B5EF4-FFF2-40B4-BE49-F238E27FC236}">
                <a16:creationId xmlns:a16="http://schemas.microsoft.com/office/drawing/2014/main" id="{F1D6AB46-F4DB-66A1-8748-1F461AFEB398}"/>
              </a:ext>
            </a:extLst>
          </p:cNvPr>
          <p:cNvGraphicFramePr>
            <a:graphicFrameLocks noGrp="1"/>
          </p:cNvGraphicFramePr>
          <p:nvPr>
            <p:ph idx="1"/>
            <p:extLst>
              <p:ext uri="{D42A27DB-BD31-4B8C-83A1-F6EECF244321}">
                <p14:modId xmlns:p14="http://schemas.microsoft.com/office/powerpoint/2010/main" val="3883598389"/>
              </p:ext>
            </p:extLst>
          </p:nvPr>
        </p:nvGraphicFramePr>
        <p:xfrm>
          <a:off x="1236673" y="1140939"/>
          <a:ext cx="6670652" cy="34331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61983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F1606D-1605-4D26-A08A-732E89EEBC27}"/>
              </a:ext>
            </a:extLst>
          </p:cNvPr>
          <p:cNvSpPr>
            <a:spLocks noGrp="1"/>
          </p:cNvSpPr>
          <p:nvPr>
            <p:ph type="title"/>
          </p:nvPr>
        </p:nvSpPr>
        <p:spPr/>
        <p:txBody>
          <a:bodyPr/>
          <a:lstStyle/>
          <a:p>
            <a:r>
              <a:rPr lang="en-US" sz="2000"/>
              <a:t>VBA Insurance Service End Products Surveys:</a:t>
            </a:r>
            <a:br>
              <a:rPr lang="en-US" sz="2000"/>
            </a:br>
            <a:r>
              <a:rPr lang="en-US" sz="2000"/>
              <a:t>Highest and Lowest Performing Survey Question</a:t>
            </a:r>
          </a:p>
        </p:txBody>
      </p:sp>
      <p:sp>
        <p:nvSpPr>
          <p:cNvPr id="3" name="Slide Number Placeholder 2">
            <a:extLst>
              <a:ext uri="{FF2B5EF4-FFF2-40B4-BE49-F238E27FC236}">
                <a16:creationId xmlns:a16="http://schemas.microsoft.com/office/drawing/2014/main" id="{F096502C-4CA1-4418-A293-26D8BFC3C898}"/>
              </a:ext>
            </a:extLst>
          </p:cNvPr>
          <p:cNvSpPr>
            <a:spLocks noGrp="1"/>
          </p:cNvSpPr>
          <p:nvPr>
            <p:ph type="sldNum" sz="quarter" idx="10"/>
          </p:nvPr>
        </p:nvSpPr>
        <p:spPr/>
        <p:txBody>
          <a:bodyPr/>
          <a:lstStyle/>
          <a:p>
            <a:fld id="{D983F1FA-211D-3044-9E35-958DFBC26156}" type="slidenum">
              <a:rPr lang="en-US" smtClean="0"/>
              <a:pPr/>
              <a:t>23</a:t>
            </a:fld>
            <a:endParaRPr lang="en-US" dirty="0"/>
          </a:p>
        </p:txBody>
      </p:sp>
      <p:sp>
        <p:nvSpPr>
          <p:cNvPr id="8" name="Rectangle 7">
            <a:extLst>
              <a:ext uri="{FF2B5EF4-FFF2-40B4-BE49-F238E27FC236}">
                <a16:creationId xmlns:a16="http://schemas.microsoft.com/office/drawing/2014/main" id="{B95465BF-F88A-4494-8FCE-3E74590C157C}"/>
              </a:ext>
            </a:extLst>
          </p:cNvPr>
          <p:cNvSpPr/>
          <p:nvPr/>
        </p:nvSpPr>
        <p:spPr>
          <a:xfrm>
            <a:off x="464694" y="1070984"/>
            <a:ext cx="8214611" cy="323165"/>
          </a:xfrm>
          <a:prstGeom prst="rect">
            <a:avLst/>
          </a:prstGeom>
        </p:spPr>
        <p:txBody>
          <a:bodyPr wrap="square" anchor="t">
            <a:spAutoFit/>
          </a:bodyPr>
          <a:lstStyle/>
          <a:p>
            <a:pPr algn="ctr"/>
            <a:r>
              <a:rPr lang="en-US" sz="1500" b="1" dirty="0">
                <a:solidFill>
                  <a:srgbClr val="00395E"/>
                </a:solidFill>
                <a:cs typeface="Calibri"/>
              </a:rPr>
              <a:t>Highest and Lowest Performing Questions Excluding Trust Score by Survey (12/17/2021 – 7/31/2022)</a:t>
            </a:r>
          </a:p>
        </p:txBody>
      </p:sp>
      <p:graphicFrame>
        <p:nvGraphicFramePr>
          <p:cNvPr id="5" name="Content Placeholder 4">
            <a:extLst>
              <a:ext uri="{FF2B5EF4-FFF2-40B4-BE49-F238E27FC236}">
                <a16:creationId xmlns:a16="http://schemas.microsoft.com/office/drawing/2014/main" id="{B008B311-30C5-72BE-3DEB-4A5303643C11}"/>
              </a:ext>
            </a:extLst>
          </p:cNvPr>
          <p:cNvGraphicFramePr>
            <a:graphicFrameLocks noGrp="1"/>
          </p:cNvGraphicFramePr>
          <p:nvPr>
            <p:ph idx="1"/>
            <p:extLst>
              <p:ext uri="{D42A27DB-BD31-4B8C-83A1-F6EECF244321}">
                <p14:modId xmlns:p14="http://schemas.microsoft.com/office/powerpoint/2010/main" val="1037681657"/>
              </p:ext>
            </p:extLst>
          </p:nvPr>
        </p:nvGraphicFramePr>
        <p:xfrm>
          <a:off x="457199" y="1506777"/>
          <a:ext cx="8214612" cy="2975656"/>
        </p:xfrm>
        <a:graphic>
          <a:graphicData uri="http://schemas.openxmlformats.org/drawingml/2006/table">
            <a:tbl>
              <a:tblPr firstRow="1" firstCol="1" bandRow="1"/>
              <a:tblGrid>
                <a:gridCol w="1089694">
                  <a:extLst>
                    <a:ext uri="{9D8B030D-6E8A-4147-A177-3AD203B41FA5}">
                      <a16:colId xmlns:a16="http://schemas.microsoft.com/office/drawing/2014/main" val="1388044181"/>
                    </a:ext>
                  </a:extLst>
                </a:gridCol>
                <a:gridCol w="1137671">
                  <a:extLst>
                    <a:ext uri="{9D8B030D-6E8A-4147-A177-3AD203B41FA5}">
                      <a16:colId xmlns:a16="http://schemas.microsoft.com/office/drawing/2014/main" val="161439593"/>
                    </a:ext>
                  </a:extLst>
                </a:gridCol>
                <a:gridCol w="4897553">
                  <a:extLst>
                    <a:ext uri="{9D8B030D-6E8A-4147-A177-3AD203B41FA5}">
                      <a16:colId xmlns:a16="http://schemas.microsoft.com/office/drawing/2014/main" val="356407547"/>
                    </a:ext>
                  </a:extLst>
                </a:gridCol>
                <a:gridCol w="1089694">
                  <a:extLst>
                    <a:ext uri="{9D8B030D-6E8A-4147-A177-3AD203B41FA5}">
                      <a16:colId xmlns:a16="http://schemas.microsoft.com/office/drawing/2014/main" val="1050323524"/>
                    </a:ext>
                  </a:extLst>
                </a:gridCol>
              </a:tblGrid>
              <a:tr h="376201">
                <a:tc>
                  <a:txBody>
                    <a:bodyPr/>
                    <a:lstStyle/>
                    <a:p>
                      <a:pPr algn="ctr"/>
                      <a:r>
                        <a:rPr lang="en-US" sz="1200" b="1" dirty="0">
                          <a:solidFill>
                            <a:schemeClr val="bg1"/>
                          </a:solidFill>
                        </a:rPr>
                        <a:t>Survey</a:t>
                      </a:r>
                    </a:p>
                  </a:txBody>
                  <a:tcPr marL="102683" marR="102683" marT="51341" marB="513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82BE"/>
                    </a:solidFill>
                  </a:tcPr>
                </a:tc>
                <a:tc>
                  <a:txBody>
                    <a:bodyPr/>
                    <a:lstStyle/>
                    <a:p>
                      <a:pPr algn="ctr" rtl="0" fontAlgn="base"/>
                      <a:r>
                        <a:rPr lang="en-US" sz="1200" b="1" i="0" dirty="0">
                          <a:solidFill>
                            <a:schemeClr val="bg1"/>
                          </a:solidFill>
                          <a:effectLst/>
                        </a:rPr>
                        <a:t>Question Performance</a:t>
                      </a:r>
                    </a:p>
                  </a:txBody>
                  <a:tcPr marL="102683" marR="102683" marT="51341" marB="513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82BE"/>
                    </a:solidFill>
                  </a:tcPr>
                </a:tc>
                <a:tc>
                  <a:txBody>
                    <a:bodyPr/>
                    <a:lstStyle/>
                    <a:p>
                      <a:pPr marL="0" algn="l" defTabSz="457200" rtl="0" eaLnBrk="1" fontAlgn="base" latinLnBrk="0" hangingPunct="1"/>
                      <a:r>
                        <a:rPr lang="en-US" sz="1200" b="1" i="0" kern="1200" dirty="0">
                          <a:solidFill>
                            <a:schemeClr val="bg1"/>
                          </a:solidFill>
                          <a:effectLst/>
                          <a:latin typeface="+mn-lt"/>
                          <a:ea typeface="+mn-ea"/>
                          <a:cs typeface="+mn-cs"/>
                        </a:rPr>
                        <a:t>Question</a:t>
                      </a:r>
                    </a:p>
                  </a:txBody>
                  <a:tcPr marL="102683" marR="102683" marT="51341" marB="513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82BE"/>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Calibri" panose="020F0502020204030204" pitchFamily="34" charset="0"/>
                          <a:ea typeface="MS Mincho" panose="02020609040205080304" pitchFamily="49" charset="-128"/>
                          <a:cs typeface="Calibri" panose="020F0502020204030204" pitchFamily="34" charset="0"/>
                        </a:rPr>
                        <a:t>% “Strongly Agree” and</a:t>
                      </a:r>
                      <a:br>
                        <a:rPr lang="en-US" sz="1200" b="1" dirty="0">
                          <a:solidFill>
                            <a:schemeClr val="bg1"/>
                          </a:solidFill>
                          <a:latin typeface="Calibri" panose="020F0502020204030204" pitchFamily="34" charset="0"/>
                          <a:ea typeface="MS Mincho" panose="02020609040205080304" pitchFamily="49" charset="-128"/>
                          <a:cs typeface="Calibri" panose="020F0502020204030204" pitchFamily="34" charset="0"/>
                        </a:rPr>
                      </a:br>
                      <a:r>
                        <a:rPr lang="en-US" sz="1200" b="1" dirty="0">
                          <a:solidFill>
                            <a:schemeClr val="bg1"/>
                          </a:solidFill>
                          <a:latin typeface="Calibri" panose="020F0502020204030204" pitchFamily="34" charset="0"/>
                          <a:ea typeface="MS Mincho" panose="02020609040205080304" pitchFamily="49" charset="-128"/>
                          <a:cs typeface="Calibri" panose="020F0502020204030204" pitchFamily="34" charset="0"/>
                        </a:rPr>
                        <a:t> “Agree” Responses</a:t>
                      </a:r>
                      <a:endParaRPr lang="en-US" sz="1200" b="1" dirty="0">
                        <a:solidFill>
                          <a:schemeClr val="bg1"/>
                        </a:solidFill>
                        <a:effectLst/>
                        <a:latin typeface="+mn-lt"/>
                        <a:ea typeface="MS Mincho"/>
                        <a:cs typeface="Calibri"/>
                      </a:endParaRPr>
                    </a:p>
                  </a:txBody>
                  <a:tcPr marL="102683" marR="102683" marT="51341" marB="513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82BE"/>
                    </a:solidFill>
                  </a:tcPr>
                </a:tc>
                <a:extLst>
                  <a:ext uri="{0D108BD9-81ED-4DB2-BD59-A6C34878D82A}">
                    <a16:rowId xmlns:a16="http://schemas.microsoft.com/office/drawing/2014/main" val="3299025722"/>
                  </a:ext>
                </a:extLst>
              </a:tr>
              <a:tr h="376201">
                <a:tc rowSpan="2">
                  <a:txBody>
                    <a:bodyPr/>
                    <a:lstStyle/>
                    <a:p>
                      <a:pPr algn="ctr"/>
                      <a:r>
                        <a:rPr lang="en-US" sz="1050"/>
                        <a:t>Beneficiary Designation Survey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050" b="0" i="0">
                          <a:solidFill>
                            <a:srgbClr val="000000"/>
                          </a:solidFill>
                          <a:effectLst/>
                        </a:rPr>
                        <a:t>Highest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fontAlgn="base" latinLnBrk="0" hangingPunct="1"/>
                      <a:r>
                        <a:rPr lang="en-US" sz="1050" b="0" i="0" kern="1200">
                          <a:solidFill>
                            <a:schemeClr val="tx1"/>
                          </a:solidFill>
                          <a:effectLst/>
                          <a:latin typeface="+mn-lt"/>
                          <a:ea typeface="+mn-ea"/>
                          <a:cs typeface="+mn-cs"/>
                        </a:rPr>
                        <a:t>“I trust VA Life Insurance to fulfill our country's commitment to Veterans.”</a:t>
                      </a:r>
                      <a:endParaRPr lang="en-US" sz="1050" b="0" i="0" kern="1200">
                        <a:solidFill>
                          <a:srgbClr val="000000"/>
                        </a:solidFill>
                        <a:effectLst/>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050" b="0" i="0" dirty="0">
                          <a:solidFill>
                            <a:schemeClr val="tx1"/>
                          </a:solidFill>
                          <a:effectLst/>
                        </a:rPr>
                        <a:t>94.0%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3270098"/>
                  </a:ext>
                </a:extLst>
              </a:tr>
              <a:tr h="376201">
                <a:tc vMerge="1">
                  <a:txBody>
                    <a:bodyPr/>
                    <a:lstStyle/>
                    <a:p>
                      <a:pPr algn="ctr"/>
                      <a:r>
                        <a:rPr lang="en-US" sz="1000"/>
                        <a:t>Outpatient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050" b="0" i="0">
                          <a:solidFill>
                            <a:srgbClr val="000000"/>
                          </a:solidFill>
                          <a:effectLst/>
                        </a:rPr>
                        <a:t>Lowest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fontAlgn="base" latinLnBrk="0" hangingPunct="1"/>
                      <a:r>
                        <a:rPr lang="en-US" sz="1050" b="0" i="0" kern="1200">
                          <a:solidFill>
                            <a:srgbClr val="000000"/>
                          </a:solidFill>
                          <a:effectLst/>
                          <a:latin typeface="+mn-lt"/>
                          <a:ea typeface="+mn-ea"/>
                          <a:cs typeface="+mn-cs"/>
                        </a:rPr>
                        <a:t>“The overall quality of service provided to me was excellent.”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050" b="0" i="0">
                          <a:solidFill>
                            <a:schemeClr val="tx1"/>
                          </a:solidFill>
                          <a:effectLst/>
                        </a:rPr>
                        <a:t>84.0%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116338"/>
                  </a:ext>
                </a:extLst>
              </a:tr>
              <a:tr h="347263">
                <a:tc rowSpan="2">
                  <a:txBody>
                    <a:bodyPr/>
                    <a:lstStyle/>
                    <a:p>
                      <a:pPr algn="ctr" rtl="0" fontAlgn="base"/>
                      <a:r>
                        <a:rPr lang="en-US" sz="1050">
                          <a:effectLst/>
                        </a:rPr>
                        <a:t>Death Claim Survey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050" b="0" i="0">
                          <a:solidFill>
                            <a:srgbClr val="000000"/>
                          </a:solidFill>
                          <a:effectLst/>
                        </a:rPr>
                        <a:t>Highest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fontAlgn="base" latinLnBrk="0" hangingPunct="1"/>
                      <a:r>
                        <a:rPr lang="en-US" sz="1050" b="0" i="0" kern="1200">
                          <a:solidFill>
                            <a:srgbClr val="000000"/>
                          </a:solidFill>
                          <a:effectLst/>
                          <a:latin typeface="+mn-lt"/>
                          <a:ea typeface="+mn-ea"/>
                          <a:cs typeface="+mn-cs"/>
                        </a:rPr>
                        <a:t>“My most recent death claim process with VA Life Insurance felt respectful.”</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050" b="0" i="0">
                          <a:solidFill>
                            <a:schemeClr val="tx1"/>
                          </a:solidFill>
                          <a:effectLst/>
                        </a:rPr>
                        <a:t>92.1%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3397630"/>
                  </a:ext>
                </a:extLst>
              </a:tr>
              <a:tr h="347263">
                <a:tc vMerge="1">
                  <a:txBody>
                    <a:bodyPr/>
                    <a:lstStyle/>
                    <a:p>
                      <a:pPr algn="ctr" rtl="0" fontAlgn="base"/>
                      <a:r>
                        <a:rPr lang="en-US" sz="1000">
                          <a:effectLst/>
                        </a:rPr>
                        <a:t>Telehealth</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050" b="0" i="0">
                          <a:solidFill>
                            <a:srgbClr val="000000"/>
                          </a:solidFill>
                          <a:effectLst/>
                        </a:rPr>
                        <a:t>Lowest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fontAlgn="base" latinLnBrk="0" hangingPunct="1"/>
                      <a:r>
                        <a:rPr lang="en-US" sz="1050" b="0" i="0" kern="1200">
                          <a:solidFill>
                            <a:srgbClr val="000000"/>
                          </a:solidFill>
                          <a:effectLst/>
                          <a:latin typeface="+mn-lt"/>
                          <a:ea typeface="+mn-ea"/>
                          <a:cs typeface="+mn-cs"/>
                        </a:rPr>
                        <a:t>“My payment was received in a time frame that felt reasonable to me.”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050" b="0" i="0">
                          <a:solidFill>
                            <a:schemeClr val="tx1"/>
                          </a:solidFill>
                          <a:effectLst/>
                        </a:rPr>
                        <a:t>85.5%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2488690"/>
                  </a:ext>
                </a:extLst>
              </a:tr>
              <a:tr h="347263">
                <a:tc rowSpan="2">
                  <a:txBody>
                    <a:bodyPr/>
                    <a:lstStyle/>
                    <a:p>
                      <a:pPr algn="ctr" rtl="0" fontAlgn="base"/>
                      <a:r>
                        <a:rPr lang="en-US" sz="1050">
                          <a:effectLst/>
                        </a:rPr>
                        <a:t>New Insurance Application Survey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050" b="0" i="0">
                          <a:solidFill>
                            <a:srgbClr val="000000"/>
                          </a:solidFill>
                          <a:effectLst/>
                        </a:rPr>
                        <a:t>Highest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fontAlgn="base" latinLnBrk="0" hangingPunct="1"/>
                      <a:r>
                        <a:rPr lang="en-US" sz="1050" b="0" i="0" kern="1200">
                          <a:solidFill>
                            <a:schemeClr val="tx1"/>
                          </a:solidFill>
                          <a:effectLst/>
                          <a:latin typeface="+mn-lt"/>
                          <a:ea typeface="+mn-ea"/>
                          <a:cs typeface="+mn-cs"/>
                        </a:rPr>
                        <a:t>“I found it easy to obtain a New Insurance application form”</a:t>
                      </a:r>
                      <a:endParaRPr lang="en-US" sz="1050" b="0" i="0" kern="1200">
                        <a:solidFill>
                          <a:srgbClr val="000000"/>
                        </a:solidFill>
                        <a:effectLst/>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050" b="0" i="0">
                          <a:solidFill>
                            <a:schemeClr val="tx1"/>
                          </a:solidFill>
                          <a:effectLst/>
                        </a:rPr>
                        <a:t>79.7%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2803684"/>
                  </a:ext>
                </a:extLst>
              </a:tr>
              <a:tr h="347263">
                <a:tc vMerge="1">
                  <a:txBody>
                    <a:bodyPr/>
                    <a:lstStyle/>
                    <a:p>
                      <a:pPr algn="ctr" rtl="0" fontAlgn="base"/>
                      <a:r>
                        <a:rPr lang="en-US" sz="1000">
                          <a:effectLst/>
                        </a:rPr>
                        <a:t>Office of Community Care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050" b="0" i="0">
                          <a:solidFill>
                            <a:srgbClr val="000000"/>
                          </a:solidFill>
                          <a:effectLst/>
                        </a:rPr>
                        <a:t>Lowest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fontAlgn="base" latinLnBrk="0" hangingPunct="1"/>
                      <a:r>
                        <a:rPr lang="en-US" sz="1050" b="0" i="0" kern="1200">
                          <a:solidFill>
                            <a:srgbClr val="000000"/>
                          </a:solidFill>
                          <a:effectLst/>
                          <a:latin typeface="+mn-lt"/>
                          <a:ea typeface="+mn-ea"/>
                          <a:cs typeface="+mn-cs"/>
                        </a:rPr>
                        <a:t>“The overall quality of service provided to me was excellent.”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050" dirty="0">
                          <a:solidFill>
                            <a:schemeClr val="tx1"/>
                          </a:solidFill>
                          <a:effectLst/>
                        </a:rPr>
                        <a:t>73.0%​</a:t>
                      </a:r>
                      <a:endParaRPr lang="en-US" sz="1050" b="0" i="0" dirty="0">
                        <a:solidFill>
                          <a:schemeClr val="tx1"/>
                        </a:solidFill>
                        <a:effectLs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8734256"/>
                  </a:ext>
                </a:extLst>
              </a:tr>
            </a:tbl>
          </a:graphicData>
        </a:graphic>
      </p:graphicFrame>
    </p:spTree>
    <p:extLst>
      <p:ext uri="{BB962C8B-B14F-4D97-AF65-F5344CB8AC3E}">
        <p14:creationId xmlns:p14="http://schemas.microsoft.com/office/powerpoint/2010/main" val="2536717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F1606D-1605-4D26-A08A-732E89EEBC27}"/>
              </a:ext>
            </a:extLst>
          </p:cNvPr>
          <p:cNvSpPr>
            <a:spLocks noGrp="1"/>
          </p:cNvSpPr>
          <p:nvPr>
            <p:ph type="title"/>
          </p:nvPr>
        </p:nvSpPr>
        <p:spPr/>
        <p:txBody>
          <a:bodyPr/>
          <a:lstStyle/>
          <a:p>
            <a:r>
              <a:rPr lang="en-US" sz="2000"/>
              <a:t>VBA Insurance Service End Products Surveys:</a:t>
            </a:r>
            <a:br>
              <a:rPr lang="en-US" sz="2000"/>
            </a:br>
            <a:r>
              <a:rPr lang="en-US" sz="2000"/>
              <a:t>Highest and Lowest Performing Survey Question</a:t>
            </a:r>
          </a:p>
        </p:txBody>
      </p:sp>
      <p:sp>
        <p:nvSpPr>
          <p:cNvPr id="3" name="Slide Number Placeholder 2">
            <a:extLst>
              <a:ext uri="{FF2B5EF4-FFF2-40B4-BE49-F238E27FC236}">
                <a16:creationId xmlns:a16="http://schemas.microsoft.com/office/drawing/2014/main" id="{F096502C-4CA1-4418-A293-26D8BFC3C898}"/>
              </a:ext>
            </a:extLst>
          </p:cNvPr>
          <p:cNvSpPr>
            <a:spLocks noGrp="1"/>
          </p:cNvSpPr>
          <p:nvPr>
            <p:ph type="sldNum" sz="quarter" idx="10"/>
          </p:nvPr>
        </p:nvSpPr>
        <p:spPr/>
        <p:txBody>
          <a:bodyPr/>
          <a:lstStyle/>
          <a:p>
            <a:fld id="{D983F1FA-211D-3044-9E35-958DFBC26156}" type="slidenum">
              <a:rPr lang="en-US" smtClean="0"/>
              <a:pPr/>
              <a:t>24</a:t>
            </a:fld>
            <a:endParaRPr lang="en-US" dirty="0"/>
          </a:p>
        </p:txBody>
      </p:sp>
      <p:sp>
        <p:nvSpPr>
          <p:cNvPr id="8" name="Rectangle 7">
            <a:extLst>
              <a:ext uri="{FF2B5EF4-FFF2-40B4-BE49-F238E27FC236}">
                <a16:creationId xmlns:a16="http://schemas.microsoft.com/office/drawing/2014/main" id="{B95465BF-F88A-4494-8FCE-3E74590C157C}"/>
              </a:ext>
            </a:extLst>
          </p:cNvPr>
          <p:cNvSpPr/>
          <p:nvPr/>
        </p:nvSpPr>
        <p:spPr>
          <a:xfrm>
            <a:off x="472190" y="1147099"/>
            <a:ext cx="8199621" cy="323165"/>
          </a:xfrm>
          <a:prstGeom prst="rect">
            <a:avLst/>
          </a:prstGeom>
        </p:spPr>
        <p:txBody>
          <a:bodyPr wrap="square" anchor="t">
            <a:spAutoFit/>
          </a:bodyPr>
          <a:lstStyle/>
          <a:p>
            <a:pPr algn="ctr"/>
            <a:r>
              <a:rPr lang="en-US" sz="1500" b="1" dirty="0">
                <a:solidFill>
                  <a:srgbClr val="00395E"/>
                </a:solidFill>
                <a:cs typeface="Calibri"/>
              </a:rPr>
              <a:t>Highest and Lowest Performing Questions Excluding Trust Score by Survey (12/17/2021 – 7/31/2022)</a:t>
            </a:r>
          </a:p>
        </p:txBody>
      </p:sp>
      <p:graphicFrame>
        <p:nvGraphicFramePr>
          <p:cNvPr id="5" name="Content Placeholder 4">
            <a:extLst>
              <a:ext uri="{FF2B5EF4-FFF2-40B4-BE49-F238E27FC236}">
                <a16:creationId xmlns:a16="http://schemas.microsoft.com/office/drawing/2014/main" id="{D2B35631-4AF1-F677-044A-6F36A6DFB02F}"/>
              </a:ext>
            </a:extLst>
          </p:cNvPr>
          <p:cNvGraphicFramePr>
            <a:graphicFrameLocks noGrp="1"/>
          </p:cNvGraphicFramePr>
          <p:nvPr>
            <p:ph idx="1"/>
            <p:extLst>
              <p:ext uri="{D42A27DB-BD31-4B8C-83A1-F6EECF244321}">
                <p14:modId xmlns:p14="http://schemas.microsoft.com/office/powerpoint/2010/main" val="2785318968"/>
              </p:ext>
            </p:extLst>
          </p:nvPr>
        </p:nvGraphicFramePr>
        <p:xfrm>
          <a:off x="472190" y="1575529"/>
          <a:ext cx="8214610" cy="2975656"/>
        </p:xfrm>
        <a:graphic>
          <a:graphicData uri="http://schemas.openxmlformats.org/drawingml/2006/table">
            <a:tbl>
              <a:tblPr firstRow="1" firstCol="1" bandRow="1"/>
              <a:tblGrid>
                <a:gridCol w="1211181">
                  <a:extLst>
                    <a:ext uri="{9D8B030D-6E8A-4147-A177-3AD203B41FA5}">
                      <a16:colId xmlns:a16="http://schemas.microsoft.com/office/drawing/2014/main" val="1388044181"/>
                    </a:ext>
                  </a:extLst>
                </a:gridCol>
                <a:gridCol w="1121706">
                  <a:extLst>
                    <a:ext uri="{9D8B030D-6E8A-4147-A177-3AD203B41FA5}">
                      <a16:colId xmlns:a16="http://schemas.microsoft.com/office/drawing/2014/main" val="161439593"/>
                    </a:ext>
                  </a:extLst>
                </a:gridCol>
                <a:gridCol w="4810610">
                  <a:extLst>
                    <a:ext uri="{9D8B030D-6E8A-4147-A177-3AD203B41FA5}">
                      <a16:colId xmlns:a16="http://schemas.microsoft.com/office/drawing/2014/main" val="356407547"/>
                    </a:ext>
                  </a:extLst>
                </a:gridCol>
                <a:gridCol w="1071113">
                  <a:extLst>
                    <a:ext uri="{9D8B030D-6E8A-4147-A177-3AD203B41FA5}">
                      <a16:colId xmlns:a16="http://schemas.microsoft.com/office/drawing/2014/main" val="1050323524"/>
                    </a:ext>
                  </a:extLst>
                </a:gridCol>
              </a:tblGrid>
              <a:tr h="376201">
                <a:tc>
                  <a:txBody>
                    <a:bodyPr/>
                    <a:lstStyle/>
                    <a:p>
                      <a:pPr algn="ctr"/>
                      <a:r>
                        <a:rPr lang="en-US" sz="1200" b="1" dirty="0">
                          <a:solidFill>
                            <a:schemeClr val="bg1"/>
                          </a:solidFill>
                        </a:rPr>
                        <a:t>Survey</a:t>
                      </a:r>
                    </a:p>
                  </a:txBody>
                  <a:tcPr marL="102683" marR="102683" marT="51341" marB="513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82BE"/>
                    </a:solidFill>
                  </a:tcPr>
                </a:tc>
                <a:tc>
                  <a:txBody>
                    <a:bodyPr/>
                    <a:lstStyle/>
                    <a:p>
                      <a:pPr algn="ctr" rtl="0" fontAlgn="base"/>
                      <a:r>
                        <a:rPr lang="en-US" sz="1200" b="1" i="0" dirty="0">
                          <a:solidFill>
                            <a:schemeClr val="bg1"/>
                          </a:solidFill>
                          <a:effectLst/>
                        </a:rPr>
                        <a:t>Question Performance</a:t>
                      </a:r>
                    </a:p>
                  </a:txBody>
                  <a:tcPr marL="102683" marR="102683" marT="51341" marB="513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82BE"/>
                    </a:solidFill>
                  </a:tcPr>
                </a:tc>
                <a:tc>
                  <a:txBody>
                    <a:bodyPr/>
                    <a:lstStyle/>
                    <a:p>
                      <a:pPr marL="0" algn="l" defTabSz="457200" rtl="0" eaLnBrk="1" fontAlgn="base" latinLnBrk="0" hangingPunct="1"/>
                      <a:r>
                        <a:rPr lang="en-US" sz="1200" b="1" i="0" kern="1200" dirty="0">
                          <a:solidFill>
                            <a:schemeClr val="bg1"/>
                          </a:solidFill>
                          <a:effectLst/>
                          <a:latin typeface="+mn-lt"/>
                          <a:ea typeface="+mn-ea"/>
                          <a:cs typeface="+mn-cs"/>
                        </a:rPr>
                        <a:t>Question</a:t>
                      </a:r>
                    </a:p>
                  </a:txBody>
                  <a:tcPr marL="102683" marR="102683" marT="51341" marB="513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82BE"/>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Calibri" panose="020F0502020204030204" pitchFamily="34" charset="0"/>
                          <a:ea typeface="MS Mincho" panose="02020609040205080304" pitchFamily="49" charset="-128"/>
                          <a:cs typeface="Calibri" panose="020F0502020204030204" pitchFamily="34" charset="0"/>
                        </a:rPr>
                        <a:t>% “Strongly Agree” and</a:t>
                      </a:r>
                      <a:br>
                        <a:rPr lang="en-US" sz="1200" b="1" dirty="0">
                          <a:solidFill>
                            <a:schemeClr val="bg1"/>
                          </a:solidFill>
                          <a:latin typeface="Calibri" panose="020F0502020204030204" pitchFamily="34" charset="0"/>
                          <a:ea typeface="MS Mincho" panose="02020609040205080304" pitchFamily="49" charset="-128"/>
                          <a:cs typeface="Calibri" panose="020F0502020204030204" pitchFamily="34" charset="0"/>
                        </a:rPr>
                      </a:br>
                      <a:r>
                        <a:rPr lang="en-US" sz="1200" b="1" dirty="0">
                          <a:solidFill>
                            <a:schemeClr val="bg1"/>
                          </a:solidFill>
                          <a:latin typeface="Calibri" panose="020F0502020204030204" pitchFamily="34" charset="0"/>
                          <a:ea typeface="MS Mincho" panose="02020609040205080304" pitchFamily="49" charset="-128"/>
                          <a:cs typeface="Calibri" panose="020F0502020204030204" pitchFamily="34" charset="0"/>
                        </a:rPr>
                        <a:t> “Agree” Responses</a:t>
                      </a:r>
                      <a:endParaRPr lang="en-US" sz="1200" b="1" dirty="0">
                        <a:solidFill>
                          <a:schemeClr val="bg1"/>
                        </a:solidFill>
                        <a:effectLst/>
                        <a:latin typeface="+mn-lt"/>
                        <a:ea typeface="MS Mincho"/>
                        <a:cs typeface="Calibri"/>
                      </a:endParaRPr>
                    </a:p>
                  </a:txBody>
                  <a:tcPr marL="102683" marR="102683" marT="51341" marB="513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82BE"/>
                    </a:solidFill>
                  </a:tcPr>
                </a:tc>
                <a:extLst>
                  <a:ext uri="{0D108BD9-81ED-4DB2-BD59-A6C34878D82A}">
                    <a16:rowId xmlns:a16="http://schemas.microsoft.com/office/drawing/2014/main" val="3605223212"/>
                  </a:ext>
                </a:extLst>
              </a:tr>
              <a:tr h="376201">
                <a:tc rowSpan="2">
                  <a:txBody>
                    <a:bodyPr/>
                    <a:lstStyle/>
                    <a:p>
                      <a:pPr algn="ctr"/>
                      <a:r>
                        <a:rPr lang="en-US" sz="1050"/>
                        <a:t>Veterans’ Mortgage Life Insurance Survey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050" b="0" i="0">
                          <a:solidFill>
                            <a:srgbClr val="000000"/>
                          </a:solidFill>
                          <a:effectLst/>
                        </a:rPr>
                        <a:t>Highest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fontAlgn="base" latinLnBrk="0" hangingPunct="1"/>
                      <a:r>
                        <a:rPr lang="en-US" sz="1050" b="0" i="0" kern="1200">
                          <a:solidFill>
                            <a:srgbClr val="000000"/>
                          </a:solidFill>
                          <a:effectLst/>
                          <a:latin typeface="+mn-lt"/>
                          <a:ea typeface="+mn-ea"/>
                          <a:cs typeface="+mn-cs"/>
                        </a:rPr>
                        <a:t>N/A – Too few responses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050" b="0" i="0" dirty="0">
                          <a:solidFill>
                            <a:schemeClr val="tx1"/>
                          </a:solidFill>
                          <a:effectLst/>
                        </a:rPr>
                        <a:t>N/A</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3270098"/>
                  </a:ext>
                </a:extLst>
              </a:tr>
              <a:tr h="376201">
                <a:tc vMerge="1">
                  <a:txBody>
                    <a:bodyPr/>
                    <a:lstStyle/>
                    <a:p>
                      <a:pPr algn="ctr"/>
                      <a:r>
                        <a:rPr lang="en-US" sz="1000"/>
                        <a:t>Outpatient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050" b="0" i="0">
                          <a:solidFill>
                            <a:srgbClr val="000000"/>
                          </a:solidFill>
                          <a:effectLst/>
                        </a:rPr>
                        <a:t>Lowest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fontAlgn="base" latinLnBrk="0" hangingPunct="1"/>
                      <a:r>
                        <a:rPr lang="en-US" sz="1050" b="0" i="0" kern="1200">
                          <a:solidFill>
                            <a:srgbClr val="000000"/>
                          </a:solidFill>
                          <a:effectLst/>
                          <a:latin typeface="+mn-lt"/>
                          <a:ea typeface="+mn-ea"/>
                          <a:cs typeface="+mn-cs"/>
                        </a:rPr>
                        <a:t>N/A – Too few responses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050" b="0" i="0">
                          <a:solidFill>
                            <a:schemeClr val="tx1"/>
                          </a:solidFill>
                          <a:effectLst/>
                        </a:rPr>
                        <a:t>N/A</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116338"/>
                  </a:ext>
                </a:extLst>
              </a:tr>
              <a:tr h="347263">
                <a:tc rowSpan="2">
                  <a:txBody>
                    <a:bodyPr/>
                    <a:lstStyle/>
                    <a:p>
                      <a:pPr algn="ctr" rtl="0" fontAlgn="base"/>
                      <a:r>
                        <a:rPr lang="en-US" sz="1050">
                          <a:effectLst/>
                        </a:rPr>
                        <a:t>Correspondence Survey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050" b="0" i="0">
                          <a:solidFill>
                            <a:srgbClr val="000000"/>
                          </a:solidFill>
                          <a:effectLst/>
                        </a:rPr>
                        <a:t>Highest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fontAlgn="base" latinLnBrk="0" hangingPunct="1"/>
                      <a:r>
                        <a:rPr lang="en-US" sz="1050" b="0" i="0" kern="1200">
                          <a:solidFill>
                            <a:srgbClr val="000000"/>
                          </a:solidFill>
                          <a:effectLst/>
                          <a:latin typeface="+mn-lt"/>
                          <a:ea typeface="+mn-ea"/>
                          <a:cs typeface="+mn-cs"/>
                        </a:rPr>
                        <a:t>“My most recent Correspondence process with VA Life Insurance felt respectful.”</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050" b="0" i="0">
                          <a:solidFill>
                            <a:schemeClr val="tx1"/>
                          </a:solidFill>
                          <a:effectLst/>
                        </a:rPr>
                        <a:t>82.6%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3397630"/>
                  </a:ext>
                </a:extLst>
              </a:tr>
              <a:tr h="347263">
                <a:tc vMerge="1">
                  <a:txBody>
                    <a:bodyPr/>
                    <a:lstStyle/>
                    <a:p>
                      <a:pPr algn="ctr" rtl="0" fontAlgn="base"/>
                      <a:r>
                        <a:rPr lang="en-US" sz="1000">
                          <a:effectLst/>
                        </a:rPr>
                        <a:t>Telehealth</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050" b="0" i="0">
                          <a:solidFill>
                            <a:srgbClr val="000000"/>
                          </a:solidFill>
                          <a:effectLst/>
                        </a:rPr>
                        <a:t>Lowest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fontAlgn="base" latinLnBrk="0" hangingPunct="1"/>
                      <a:r>
                        <a:rPr lang="en-US" sz="1050" b="0" i="0" kern="1200">
                          <a:solidFill>
                            <a:schemeClr val="tx1"/>
                          </a:solidFill>
                          <a:effectLst/>
                          <a:latin typeface="+mn-lt"/>
                          <a:ea typeface="+mn-ea"/>
                          <a:cs typeface="+mn-cs"/>
                        </a:rPr>
                        <a:t>“I received a reply in a time frame that felt reasonable to me.”</a:t>
                      </a:r>
                      <a:endParaRPr lang="en-US" sz="1050" b="0" i="0" kern="1200">
                        <a:solidFill>
                          <a:srgbClr val="000000"/>
                        </a:solidFill>
                        <a:effectLst/>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050" b="0" i="0">
                          <a:solidFill>
                            <a:schemeClr val="tx1"/>
                          </a:solidFill>
                          <a:effectLst/>
                        </a:rPr>
                        <a:t>67.8%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2488690"/>
                  </a:ext>
                </a:extLst>
              </a:tr>
              <a:tr h="347263">
                <a:tc rowSpan="2">
                  <a:txBody>
                    <a:bodyPr/>
                    <a:lstStyle/>
                    <a:p>
                      <a:pPr algn="ctr" rtl="0" fontAlgn="base"/>
                      <a:r>
                        <a:rPr lang="en-US" sz="1050" dirty="0">
                          <a:effectLst/>
                        </a:rPr>
                        <a:t>Cash Surrender &amp; Policy Loan Survey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050" b="0" i="0">
                          <a:solidFill>
                            <a:srgbClr val="000000"/>
                          </a:solidFill>
                          <a:effectLst/>
                        </a:rPr>
                        <a:t>Highest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fontAlgn="base" latinLnBrk="0" hangingPunct="1"/>
                      <a:r>
                        <a:rPr lang="en-US" sz="1050" b="0" i="0" kern="1200">
                          <a:solidFill>
                            <a:srgbClr val="000000"/>
                          </a:solidFill>
                          <a:effectLst/>
                          <a:latin typeface="+mn-lt"/>
                          <a:ea typeface="+mn-ea"/>
                          <a:cs typeface="+mn-cs"/>
                        </a:rPr>
                        <a:t>“It was easy to apply for a [Cash Surrender/Policy Loan].”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050" b="0" i="0">
                          <a:solidFill>
                            <a:schemeClr val="tx1"/>
                          </a:solidFill>
                          <a:effectLst/>
                        </a:rPr>
                        <a:t>94.6%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2803684"/>
                  </a:ext>
                </a:extLst>
              </a:tr>
              <a:tr h="347263">
                <a:tc vMerge="1">
                  <a:txBody>
                    <a:bodyPr/>
                    <a:lstStyle/>
                    <a:p>
                      <a:pPr algn="ctr" rtl="0" fontAlgn="base"/>
                      <a:r>
                        <a:rPr lang="en-US" sz="1000">
                          <a:effectLst/>
                        </a:rPr>
                        <a:t>Office of Community Care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050" b="0" i="0">
                          <a:solidFill>
                            <a:srgbClr val="000000"/>
                          </a:solidFill>
                          <a:effectLst/>
                        </a:rPr>
                        <a:t>Lowest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fontAlgn="base" latinLnBrk="0" hangingPunct="1"/>
                      <a:r>
                        <a:rPr lang="en-US" sz="1050" b="0" i="0" kern="1200">
                          <a:solidFill>
                            <a:schemeClr val="tx1"/>
                          </a:solidFill>
                          <a:effectLst/>
                          <a:latin typeface="+mn-lt"/>
                          <a:ea typeface="+mn-ea"/>
                          <a:cs typeface="+mn-cs"/>
                        </a:rPr>
                        <a:t>“I trust VA Life Insurance to fulfill our country's commitment to Veterans.”</a:t>
                      </a:r>
                      <a:endParaRPr lang="en-US" sz="1050" b="0" i="0" kern="1200">
                        <a:solidFill>
                          <a:srgbClr val="000000"/>
                        </a:solidFill>
                        <a:effectLst/>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050" dirty="0">
                          <a:solidFill>
                            <a:schemeClr val="tx1"/>
                          </a:solidFill>
                          <a:effectLst/>
                        </a:rPr>
                        <a:t>92.4%​</a:t>
                      </a:r>
                      <a:endParaRPr lang="en-US" sz="1050" b="0" i="0" dirty="0">
                        <a:solidFill>
                          <a:schemeClr val="tx1"/>
                        </a:solidFill>
                        <a:effectLs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8734256"/>
                  </a:ext>
                </a:extLst>
              </a:tr>
            </a:tbl>
          </a:graphicData>
        </a:graphic>
      </p:graphicFrame>
    </p:spTree>
    <p:extLst>
      <p:ext uri="{BB962C8B-B14F-4D97-AF65-F5344CB8AC3E}">
        <p14:creationId xmlns:p14="http://schemas.microsoft.com/office/powerpoint/2010/main" val="1991360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F3DC2B-3172-6BB8-EB87-A7F5AEB5AA6F}"/>
              </a:ext>
            </a:extLst>
          </p:cNvPr>
          <p:cNvSpPr/>
          <p:nvPr/>
        </p:nvSpPr>
        <p:spPr>
          <a:xfrm>
            <a:off x="335902" y="1082350"/>
            <a:ext cx="8411858" cy="412413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a16="http://schemas.microsoft.com/office/drawing/2014/main" id="{3636468A-5DD9-475F-B585-1887C416C2AD}"/>
              </a:ext>
            </a:extLst>
          </p:cNvPr>
          <p:cNvSpPr>
            <a:spLocks noGrp="1"/>
          </p:cNvSpPr>
          <p:nvPr>
            <p:ph type="title"/>
          </p:nvPr>
        </p:nvSpPr>
        <p:spPr/>
        <p:txBody>
          <a:bodyPr>
            <a:normAutofit/>
          </a:bodyPr>
          <a:lstStyle/>
          <a:p>
            <a:r>
              <a:rPr lang="en-US" sz="3500" b="1" dirty="0">
                <a:solidFill>
                  <a:srgbClr val="003F72"/>
                </a:solidFill>
              </a:rPr>
              <a:t>VBA Customer Outreach Survey</a:t>
            </a:r>
          </a:p>
        </p:txBody>
      </p:sp>
      <p:sp>
        <p:nvSpPr>
          <p:cNvPr id="3" name="Text Placeholder 2">
            <a:extLst>
              <a:ext uri="{FF2B5EF4-FFF2-40B4-BE49-F238E27FC236}">
                <a16:creationId xmlns:a16="http://schemas.microsoft.com/office/drawing/2014/main" id="{6B0E728A-8100-D76A-CA1D-7A4AF9BC726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766DD41-B862-65FF-D101-6379C5E39BEA}"/>
              </a:ext>
            </a:extLst>
          </p:cNvPr>
          <p:cNvSpPr>
            <a:spLocks noGrp="1"/>
          </p:cNvSpPr>
          <p:nvPr>
            <p:ph type="sldNum" sz="quarter" idx="10"/>
          </p:nvPr>
        </p:nvSpPr>
        <p:spPr/>
        <p:txBody>
          <a:bodyPr/>
          <a:lstStyle/>
          <a:p>
            <a:pPr defTabSz="457200"/>
            <a:fld id="{D983F1FA-211D-3044-9E35-958DFBC26156}" type="slidenum">
              <a:rPr lang="en-US" smtClean="0"/>
              <a:pPr defTabSz="457200"/>
              <a:t>25</a:t>
            </a:fld>
            <a:endParaRPr lang="en-US" dirty="0"/>
          </a:p>
        </p:txBody>
      </p:sp>
    </p:spTree>
    <p:extLst>
      <p:ext uri="{BB962C8B-B14F-4D97-AF65-F5344CB8AC3E}">
        <p14:creationId xmlns:p14="http://schemas.microsoft.com/office/powerpoint/2010/main" val="32361991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7ED581-203C-4DEC-B5B0-45EBED156A6A}"/>
              </a:ext>
            </a:extLst>
          </p:cNvPr>
          <p:cNvSpPr>
            <a:spLocks noGrp="1"/>
          </p:cNvSpPr>
          <p:nvPr>
            <p:ph type="title"/>
          </p:nvPr>
        </p:nvSpPr>
        <p:spPr/>
        <p:txBody>
          <a:bodyPr/>
          <a:lstStyle/>
          <a:p>
            <a:r>
              <a:rPr lang="en-US" sz="2000"/>
              <a:t>VBA Customer Outreach Survey</a:t>
            </a:r>
          </a:p>
        </p:txBody>
      </p:sp>
      <p:sp>
        <p:nvSpPr>
          <p:cNvPr id="7" name="Content Placeholder 1">
            <a:extLst>
              <a:ext uri="{FF2B5EF4-FFF2-40B4-BE49-F238E27FC236}">
                <a16:creationId xmlns:a16="http://schemas.microsoft.com/office/drawing/2014/main" id="{C91597C1-6CDC-4508-93D1-314E919F5479}"/>
              </a:ext>
            </a:extLst>
          </p:cNvPr>
          <p:cNvSpPr>
            <a:spLocks noGrp="1"/>
          </p:cNvSpPr>
          <p:nvPr>
            <p:ph idx="1"/>
          </p:nvPr>
        </p:nvSpPr>
        <p:spPr>
          <a:xfrm>
            <a:off x="457200" y="1005591"/>
            <a:ext cx="8229600" cy="478248"/>
          </a:xfrm>
        </p:spPr>
        <p:txBody>
          <a:bodyPr vert="horz" lIns="91440" tIns="45720" rIns="91440" bIns="45720" rtlCol="0" anchor="t">
            <a:noAutofit/>
          </a:bodyPr>
          <a:lstStyle/>
          <a:p>
            <a:pPr marL="0" indent="0">
              <a:lnSpc>
                <a:spcPct val="120000"/>
              </a:lnSpc>
              <a:spcAft>
                <a:spcPts val="600"/>
              </a:spcAft>
              <a:buNone/>
            </a:pPr>
            <a:r>
              <a:rPr lang="en-US" sz="1400" dirty="0"/>
              <a:t>Between March 1, 2022 and July 31, 2022 there were 63 responses to the VBA Customer Outreach Survey. Below is an overview of the feedback:</a:t>
            </a:r>
          </a:p>
          <a:p>
            <a:pPr marL="0" indent="0">
              <a:spcAft>
                <a:spcPts val="600"/>
              </a:spcAft>
              <a:buNone/>
            </a:pPr>
            <a:endParaRPr lang="en-US" sz="1400" dirty="0"/>
          </a:p>
        </p:txBody>
      </p:sp>
      <p:sp>
        <p:nvSpPr>
          <p:cNvPr id="3" name="Slide Number Placeholder 2">
            <a:extLst>
              <a:ext uri="{FF2B5EF4-FFF2-40B4-BE49-F238E27FC236}">
                <a16:creationId xmlns:a16="http://schemas.microsoft.com/office/drawing/2014/main" id="{ECA99AF0-5012-45F3-B512-69EB4642D002}"/>
              </a:ext>
            </a:extLst>
          </p:cNvPr>
          <p:cNvSpPr>
            <a:spLocks noGrp="1"/>
          </p:cNvSpPr>
          <p:nvPr>
            <p:ph type="sldNum" sz="quarter" idx="10"/>
          </p:nvPr>
        </p:nvSpPr>
        <p:spPr/>
        <p:txBody>
          <a:bodyPr/>
          <a:lstStyle/>
          <a:p>
            <a:fld id="{D983F1FA-211D-3044-9E35-958DFBC26156}" type="slidenum">
              <a:rPr lang="en-US" smtClean="0"/>
              <a:pPr/>
              <a:t>26</a:t>
            </a:fld>
            <a:endParaRPr lang="en-US" dirty="0"/>
          </a:p>
        </p:txBody>
      </p:sp>
      <p:graphicFrame>
        <p:nvGraphicFramePr>
          <p:cNvPr id="5" name="Table 4">
            <a:extLst>
              <a:ext uri="{FF2B5EF4-FFF2-40B4-BE49-F238E27FC236}">
                <a16:creationId xmlns:a16="http://schemas.microsoft.com/office/drawing/2014/main" id="{C4C461D3-538F-41F7-931B-D26CF4FCCA15}"/>
              </a:ext>
            </a:extLst>
          </p:cNvPr>
          <p:cNvGraphicFramePr>
            <a:graphicFrameLocks noGrp="1"/>
          </p:cNvGraphicFramePr>
          <p:nvPr>
            <p:extLst>
              <p:ext uri="{D42A27DB-BD31-4B8C-83A1-F6EECF244321}">
                <p14:modId xmlns:p14="http://schemas.microsoft.com/office/powerpoint/2010/main" val="2240383050"/>
              </p:ext>
            </p:extLst>
          </p:nvPr>
        </p:nvGraphicFramePr>
        <p:xfrm>
          <a:off x="464694" y="2445341"/>
          <a:ext cx="8214611" cy="1818888"/>
        </p:xfrm>
        <a:graphic>
          <a:graphicData uri="http://schemas.openxmlformats.org/drawingml/2006/table">
            <a:tbl>
              <a:tblPr firstRow="1" firstCol="1" bandRow="1"/>
              <a:tblGrid>
                <a:gridCol w="5840640">
                  <a:extLst>
                    <a:ext uri="{9D8B030D-6E8A-4147-A177-3AD203B41FA5}">
                      <a16:colId xmlns:a16="http://schemas.microsoft.com/office/drawing/2014/main" val="161439593"/>
                    </a:ext>
                  </a:extLst>
                </a:gridCol>
                <a:gridCol w="2373971">
                  <a:extLst>
                    <a:ext uri="{9D8B030D-6E8A-4147-A177-3AD203B41FA5}">
                      <a16:colId xmlns:a16="http://schemas.microsoft.com/office/drawing/2014/main" val="3127802004"/>
                    </a:ext>
                  </a:extLst>
                </a:gridCol>
              </a:tblGrid>
              <a:tr h="41297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u="none" dirty="0">
                          <a:solidFill>
                            <a:schemeClr val="bg1"/>
                          </a:solidFill>
                          <a:effectLst/>
                          <a:latin typeface="+mn-lt"/>
                          <a:ea typeface="MS Mincho"/>
                          <a:cs typeface="Calibri"/>
                        </a:rPr>
                        <a:t>Survey Question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82BE"/>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u="none" dirty="0">
                          <a:solidFill>
                            <a:schemeClr val="bg1"/>
                          </a:solidFill>
                          <a:effectLst/>
                          <a:latin typeface="+mn-lt"/>
                          <a:ea typeface="MS Mincho"/>
                          <a:cs typeface="Calibri"/>
                        </a:rPr>
                        <a:t>% “Strongly Agree” </a:t>
                      </a:r>
                      <a:br>
                        <a:rPr lang="en-US" sz="1200" b="1" u="none" dirty="0">
                          <a:solidFill>
                            <a:schemeClr val="bg1"/>
                          </a:solidFill>
                          <a:effectLst/>
                          <a:latin typeface="+mn-lt"/>
                          <a:ea typeface="MS Mincho"/>
                          <a:cs typeface="Calibri"/>
                        </a:rPr>
                      </a:br>
                      <a:r>
                        <a:rPr lang="en-US" sz="1200" b="1" u="none" dirty="0">
                          <a:solidFill>
                            <a:schemeClr val="bg1"/>
                          </a:solidFill>
                          <a:effectLst/>
                          <a:latin typeface="+mn-lt"/>
                          <a:ea typeface="MS Mincho"/>
                          <a:cs typeface="Calibri"/>
                        </a:rPr>
                        <a:t>and “Agree” Responses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82BE"/>
                    </a:solidFill>
                  </a:tcPr>
                </a:tc>
                <a:extLst>
                  <a:ext uri="{0D108BD9-81ED-4DB2-BD59-A6C34878D82A}">
                    <a16:rowId xmlns:a16="http://schemas.microsoft.com/office/drawing/2014/main" val="339265600"/>
                  </a:ext>
                </a:extLst>
              </a:tr>
              <a:tr h="340422">
                <a:tc>
                  <a:txBody>
                    <a:bodyPr/>
                    <a:lstStyle/>
                    <a:p>
                      <a:pPr algn="l" fontAlgn="b"/>
                      <a:r>
                        <a:rPr lang="en-US" sz="1200" b="0" i="0" u="none" strike="noStrike">
                          <a:effectLst/>
                          <a:latin typeface="+mn-lt"/>
                        </a:rPr>
                        <a:t>“I trust in VA and their Community Partners in meeting my care and benefit needs.”</a:t>
                      </a:r>
                    </a:p>
                  </a:txBody>
                  <a:tcPr marL="82296"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00000"/>
                          </a:solidFill>
                          <a:effectLst/>
                          <a:latin typeface="+mn-lt"/>
                        </a:rPr>
                        <a:t>70.7%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8939132"/>
                  </a:ext>
                </a:extLst>
              </a:tr>
              <a:tr h="340422">
                <a:tc>
                  <a:txBody>
                    <a:bodyPr/>
                    <a:lstStyle/>
                    <a:p>
                      <a:pPr algn="l" fontAlgn="b"/>
                      <a:r>
                        <a:rPr lang="en-US" sz="1200" b="0" i="0" u="none" strike="noStrike">
                          <a:effectLst/>
                          <a:latin typeface="+mn-lt"/>
                        </a:rPr>
                        <a:t>“I was able to get my information and/or service support needs met at the event.”</a:t>
                      </a:r>
                    </a:p>
                  </a:txBody>
                  <a:tcPr marL="82296"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00000"/>
                          </a:solidFill>
                          <a:effectLst/>
                          <a:latin typeface="+mn-lt"/>
                        </a:rPr>
                        <a:t>66.1%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8734256"/>
                  </a:ext>
                </a:extLst>
              </a:tr>
              <a:tr h="340422">
                <a:tc>
                  <a:txBody>
                    <a:bodyPr/>
                    <a:lstStyle/>
                    <a:p>
                      <a:pPr algn="l" fontAlgn="b"/>
                      <a:r>
                        <a:rPr lang="en-US" sz="1200" b="0" i="0" u="none" strike="noStrike">
                          <a:effectLst/>
                          <a:latin typeface="+mn-lt"/>
                        </a:rPr>
                        <a:t>“This event met my expectations.”</a:t>
                      </a:r>
                    </a:p>
                  </a:txBody>
                  <a:tcPr marL="82296"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mn-lt"/>
                        </a:rPr>
                        <a:t>75.4%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2588100"/>
                  </a:ext>
                </a:extLst>
              </a:tr>
              <a:tr h="340422">
                <a:tc>
                  <a:txBody>
                    <a:bodyPr/>
                    <a:lstStyle/>
                    <a:p>
                      <a:pPr algn="l" fontAlgn="b"/>
                      <a:r>
                        <a:rPr lang="en-US" sz="1200" b="0" i="0" u="none" strike="noStrike">
                          <a:effectLst/>
                          <a:latin typeface="+mn-lt"/>
                        </a:rPr>
                        <a:t>“I would recommend this event to others.”</a:t>
                      </a:r>
                    </a:p>
                  </a:txBody>
                  <a:tcPr marL="82296"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mn-lt"/>
                        </a:rPr>
                        <a:t>80.3%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9931574"/>
                  </a:ext>
                </a:extLst>
              </a:tr>
            </a:tbl>
          </a:graphicData>
        </a:graphic>
      </p:graphicFrame>
      <p:sp>
        <p:nvSpPr>
          <p:cNvPr id="6" name="Rectangle 5">
            <a:extLst>
              <a:ext uri="{FF2B5EF4-FFF2-40B4-BE49-F238E27FC236}">
                <a16:creationId xmlns:a16="http://schemas.microsoft.com/office/drawing/2014/main" id="{99DD5596-BABA-49D2-9B1F-F259E28948F4}"/>
              </a:ext>
            </a:extLst>
          </p:cNvPr>
          <p:cNvSpPr/>
          <p:nvPr/>
        </p:nvSpPr>
        <p:spPr>
          <a:xfrm>
            <a:off x="914400" y="1992523"/>
            <a:ext cx="7315200" cy="323165"/>
          </a:xfrm>
          <a:prstGeom prst="rect">
            <a:avLst/>
          </a:prstGeom>
        </p:spPr>
        <p:txBody>
          <a:bodyPr wrap="square" anchor="t">
            <a:spAutoFit/>
          </a:bodyPr>
          <a:lstStyle/>
          <a:p>
            <a:pPr algn="ctr"/>
            <a:r>
              <a:rPr lang="en-US" sz="1500" b="1" dirty="0">
                <a:solidFill>
                  <a:srgbClr val="003F72"/>
                </a:solidFill>
                <a:cs typeface="Calibri"/>
              </a:rPr>
              <a:t>VBA Customer Outreach Survey Question Scores (3/1/2022 – 7/31/2022)</a:t>
            </a:r>
          </a:p>
        </p:txBody>
      </p:sp>
    </p:spTree>
    <p:extLst>
      <p:ext uri="{BB962C8B-B14F-4D97-AF65-F5344CB8AC3E}">
        <p14:creationId xmlns:p14="http://schemas.microsoft.com/office/powerpoint/2010/main" val="42686721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77423E4-E7D4-963E-2D11-5E56A7591E14}"/>
              </a:ext>
            </a:extLst>
          </p:cNvPr>
          <p:cNvSpPr/>
          <p:nvPr/>
        </p:nvSpPr>
        <p:spPr>
          <a:xfrm>
            <a:off x="335902" y="1082350"/>
            <a:ext cx="8411858" cy="412413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a16="http://schemas.microsoft.com/office/drawing/2014/main" id="{2884691B-A1E7-47EC-B8BF-61A4DD8810FF}"/>
              </a:ext>
            </a:extLst>
          </p:cNvPr>
          <p:cNvSpPr>
            <a:spLocks noGrp="1"/>
          </p:cNvSpPr>
          <p:nvPr>
            <p:ph type="title"/>
          </p:nvPr>
        </p:nvSpPr>
        <p:spPr/>
        <p:txBody>
          <a:bodyPr>
            <a:normAutofit fontScale="90000"/>
          </a:bodyPr>
          <a:lstStyle/>
          <a:p>
            <a:r>
              <a:rPr lang="en-US" sz="3500" b="1" dirty="0">
                <a:solidFill>
                  <a:srgbClr val="003F72"/>
                </a:solidFill>
              </a:rPr>
              <a:t>VBA Trust Scores &amp; </a:t>
            </a:r>
            <a:br>
              <a:rPr lang="en-US" sz="3500" b="1" dirty="0">
                <a:solidFill>
                  <a:srgbClr val="003F72"/>
                </a:solidFill>
              </a:rPr>
            </a:br>
            <a:r>
              <a:rPr lang="en-US" sz="3500" b="1" dirty="0">
                <a:solidFill>
                  <a:srgbClr val="003F72"/>
                </a:solidFill>
              </a:rPr>
              <a:t>Percentage Breakdowns</a:t>
            </a:r>
          </a:p>
        </p:txBody>
      </p:sp>
      <p:sp>
        <p:nvSpPr>
          <p:cNvPr id="3" name="Text Placeholder 2">
            <a:extLst>
              <a:ext uri="{FF2B5EF4-FFF2-40B4-BE49-F238E27FC236}">
                <a16:creationId xmlns:a16="http://schemas.microsoft.com/office/drawing/2014/main" id="{E23F17CE-3C08-3245-35E5-01F413EED58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55D640E-5EC6-B48C-4F0D-E960D77ECCDF}"/>
              </a:ext>
            </a:extLst>
          </p:cNvPr>
          <p:cNvSpPr>
            <a:spLocks noGrp="1"/>
          </p:cNvSpPr>
          <p:nvPr>
            <p:ph type="sldNum" sz="quarter" idx="10"/>
          </p:nvPr>
        </p:nvSpPr>
        <p:spPr/>
        <p:txBody>
          <a:bodyPr/>
          <a:lstStyle/>
          <a:p>
            <a:pPr defTabSz="457200"/>
            <a:fld id="{D983F1FA-211D-3044-9E35-958DFBC26156}" type="slidenum">
              <a:rPr lang="en-US" smtClean="0"/>
              <a:pPr defTabSz="457200"/>
              <a:t>27</a:t>
            </a:fld>
            <a:endParaRPr lang="en-US" dirty="0"/>
          </a:p>
        </p:txBody>
      </p:sp>
    </p:spTree>
    <p:extLst>
      <p:ext uri="{BB962C8B-B14F-4D97-AF65-F5344CB8AC3E}">
        <p14:creationId xmlns:p14="http://schemas.microsoft.com/office/powerpoint/2010/main" val="1500752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329FA9-D38B-4166-B9BC-152045CDAFE3}"/>
              </a:ext>
            </a:extLst>
          </p:cNvPr>
          <p:cNvSpPr>
            <a:spLocks noGrp="1"/>
          </p:cNvSpPr>
          <p:nvPr>
            <p:ph type="title"/>
          </p:nvPr>
        </p:nvSpPr>
        <p:spPr/>
        <p:txBody>
          <a:bodyPr/>
          <a:lstStyle/>
          <a:p>
            <a:r>
              <a:rPr lang="en-US" sz="1620" dirty="0"/>
              <a:t>Appeals Modernization Act Overall Trust </a:t>
            </a:r>
            <a:r>
              <a:rPr lang="en-US" sz="1620"/>
              <a:t>FY22</a:t>
            </a:r>
            <a:endParaRPr lang="en-US" sz="1620" dirty="0"/>
          </a:p>
        </p:txBody>
      </p:sp>
      <p:sp>
        <p:nvSpPr>
          <p:cNvPr id="8" name="Content Placeholder 7">
            <a:extLst>
              <a:ext uri="{FF2B5EF4-FFF2-40B4-BE49-F238E27FC236}">
                <a16:creationId xmlns:a16="http://schemas.microsoft.com/office/drawing/2014/main" id="{5B2EC9A5-5E47-9A96-4736-D08E3FAC945E}"/>
              </a:ext>
            </a:extLst>
          </p:cNvPr>
          <p:cNvSpPr>
            <a:spLocks noGrp="1"/>
          </p:cNvSpPr>
          <p:nvPr>
            <p:ph sz="half" idx="2"/>
          </p:nvPr>
        </p:nvSpPr>
        <p:spPr>
          <a:xfrm>
            <a:off x="532281" y="1134341"/>
            <a:ext cx="8139530" cy="996967"/>
          </a:xfrm>
        </p:spPr>
        <p:txBody>
          <a:bodyPr/>
          <a:lstStyle/>
          <a:p>
            <a:pPr marL="0" indent="0">
              <a:buNone/>
            </a:pPr>
            <a:r>
              <a:rPr lang="en-US" b="1" dirty="0">
                <a:solidFill>
                  <a:srgbClr val="002F56"/>
                </a:solidFill>
              </a:rPr>
              <a:t>Overall Trust</a:t>
            </a:r>
          </a:p>
          <a:p>
            <a:endParaRPr lang="en-US" b="1" dirty="0">
              <a:solidFill>
                <a:srgbClr val="002F56"/>
              </a:solidFill>
            </a:endParaRPr>
          </a:p>
          <a:p>
            <a:endParaRPr lang="en-US" dirty="0"/>
          </a:p>
        </p:txBody>
      </p:sp>
      <p:sp>
        <p:nvSpPr>
          <p:cNvPr id="11" name="Content Placeholder 10">
            <a:extLst>
              <a:ext uri="{FF2B5EF4-FFF2-40B4-BE49-F238E27FC236}">
                <a16:creationId xmlns:a16="http://schemas.microsoft.com/office/drawing/2014/main" id="{D5DA6BDD-E236-7082-7A59-D78805C7209D}"/>
              </a:ext>
            </a:extLst>
          </p:cNvPr>
          <p:cNvSpPr>
            <a:spLocks noGrp="1"/>
          </p:cNvSpPr>
          <p:nvPr>
            <p:ph sz="quarter" idx="4"/>
          </p:nvPr>
        </p:nvSpPr>
        <p:spPr>
          <a:xfrm>
            <a:off x="532281" y="2485154"/>
            <a:ext cx="8139530" cy="2715698"/>
          </a:xfrm>
        </p:spPr>
        <p:txBody>
          <a:bodyPr/>
          <a:lstStyle/>
          <a:p>
            <a:pPr marL="0" indent="0">
              <a:buNone/>
            </a:pPr>
            <a:r>
              <a:rPr lang="en-US" b="1" dirty="0">
                <a:solidFill>
                  <a:srgbClr val="002F56"/>
                </a:solidFill>
              </a:rPr>
              <a:t>Percentage Breakdown</a:t>
            </a:r>
          </a:p>
          <a:p>
            <a:endParaRPr lang="en-US" b="1" dirty="0">
              <a:solidFill>
                <a:srgbClr val="002F56"/>
              </a:solidFill>
            </a:endParaRPr>
          </a:p>
          <a:p>
            <a:endParaRPr lang="en-US" dirty="0"/>
          </a:p>
        </p:txBody>
      </p:sp>
      <p:sp>
        <p:nvSpPr>
          <p:cNvPr id="3" name="Slide Number Placeholder 2">
            <a:extLst>
              <a:ext uri="{FF2B5EF4-FFF2-40B4-BE49-F238E27FC236}">
                <a16:creationId xmlns:a16="http://schemas.microsoft.com/office/drawing/2014/main" id="{1B1CDB05-CED0-4748-9EDB-4B4359B568C3}"/>
              </a:ext>
            </a:extLst>
          </p:cNvPr>
          <p:cNvSpPr>
            <a:spLocks noGrp="1"/>
          </p:cNvSpPr>
          <p:nvPr>
            <p:ph type="sldNum" sz="quarter" idx="10"/>
          </p:nvPr>
        </p:nvSpPr>
        <p:spPr/>
        <p:txBody>
          <a:bodyPr/>
          <a:lstStyle/>
          <a:p>
            <a:pPr defTabSz="822960">
              <a:defRPr/>
            </a:pPr>
            <a:fld id="{D983F1FA-211D-3044-9E35-958DFBC26156}" type="slidenum">
              <a:rPr lang="en-US">
                <a:latin typeface="Calibri"/>
              </a:rPr>
              <a:pPr defTabSz="822960">
                <a:defRPr/>
              </a:pPr>
              <a:t>28</a:t>
            </a:fld>
            <a:endParaRPr lang="en-US" dirty="0">
              <a:latin typeface="Calibri"/>
            </a:endParaRPr>
          </a:p>
        </p:txBody>
      </p:sp>
      <p:graphicFrame>
        <p:nvGraphicFramePr>
          <p:cNvPr id="12" name="Table 11">
            <a:extLst>
              <a:ext uri="{FF2B5EF4-FFF2-40B4-BE49-F238E27FC236}">
                <a16:creationId xmlns:a16="http://schemas.microsoft.com/office/drawing/2014/main" id="{2D5451F5-77C8-28DD-31F2-FF2872D269CF}"/>
              </a:ext>
            </a:extLst>
          </p:cNvPr>
          <p:cNvGraphicFramePr>
            <a:graphicFrameLocks noGrp="1"/>
          </p:cNvGraphicFramePr>
          <p:nvPr>
            <p:extLst>
              <p:ext uri="{D42A27DB-BD31-4B8C-83A1-F6EECF244321}">
                <p14:modId xmlns:p14="http://schemas.microsoft.com/office/powerpoint/2010/main" val="4038015749"/>
              </p:ext>
            </p:extLst>
          </p:nvPr>
        </p:nvGraphicFramePr>
        <p:xfrm>
          <a:off x="532281" y="1437705"/>
          <a:ext cx="2657806" cy="748605"/>
        </p:xfrm>
        <a:graphic>
          <a:graphicData uri="http://schemas.openxmlformats.org/drawingml/2006/table">
            <a:tbl>
              <a:tblPr/>
              <a:tblGrid>
                <a:gridCol w="1526414">
                  <a:extLst>
                    <a:ext uri="{9D8B030D-6E8A-4147-A177-3AD203B41FA5}">
                      <a16:colId xmlns:a16="http://schemas.microsoft.com/office/drawing/2014/main" val="3560864459"/>
                    </a:ext>
                  </a:extLst>
                </a:gridCol>
                <a:gridCol w="1131392">
                  <a:extLst>
                    <a:ext uri="{9D8B030D-6E8A-4147-A177-3AD203B41FA5}">
                      <a16:colId xmlns:a16="http://schemas.microsoft.com/office/drawing/2014/main" val="2960396401"/>
                    </a:ext>
                  </a:extLst>
                </a:gridCol>
              </a:tblGrid>
              <a:tr h="251498">
                <a:tc>
                  <a:txBody>
                    <a:bodyPr/>
                    <a:lstStyle/>
                    <a:p>
                      <a:pPr algn="ctr" rtl="0" fontAlgn="b"/>
                      <a:r>
                        <a:rPr lang="en-US" sz="1000" b="1" i="0" u="none" strike="noStrike" dirty="0">
                          <a:solidFill>
                            <a:schemeClr val="bg1"/>
                          </a:solidFill>
                          <a:effectLst/>
                          <a:latin typeface="+mn-lt"/>
                          <a:cs typeface="Arial" panose="020B0604020202020204" pitchFamily="34" charset="0"/>
                        </a:rPr>
                        <a:t>Survey</a:t>
                      </a:r>
                    </a:p>
                  </a:txBody>
                  <a:tcPr marL="6430" marR="6430" marT="643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82BE"/>
                    </a:solidFill>
                  </a:tcPr>
                </a:tc>
                <a:tc>
                  <a:txBody>
                    <a:bodyPr/>
                    <a:lstStyle/>
                    <a:p>
                      <a:pPr algn="ctr" rtl="0" fontAlgn="b"/>
                      <a:r>
                        <a:rPr lang="en-US" sz="1000" b="1" i="0" u="none" strike="noStrike" dirty="0">
                          <a:solidFill>
                            <a:schemeClr val="bg1"/>
                          </a:solidFill>
                          <a:effectLst/>
                          <a:latin typeface="+mn-lt"/>
                          <a:cs typeface="Arial" panose="020B0604020202020204" pitchFamily="34" charset="0"/>
                        </a:rPr>
                        <a:t>Trust</a:t>
                      </a:r>
                    </a:p>
                  </a:txBody>
                  <a:tcPr marL="6430" marR="6430" marT="643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82BE"/>
                    </a:solidFill>
                  </a:tcPr>
                </a:tc>
                <a:extLst>
                  <a:ext uri="{0D108BD9-81ED-4DB2-BD59-A6C34878D82A}">
                    <a16:rowId xmlns:a16="http://schemas.microsoft.com/office/drawing/2014/main" val="2654626188"/>
                  </a:ext>
                </a:extLst>
              </a:tr>
              <a:tr h="251598">
                <a:tc>
                  <a:txBody>
                    <a:bodyPr/>
                    <a:lstStyle/>
                    <a:p>
                      <a:pPr algn="ctr" rtl="0" fontAlgn="b"/>
                      <a:r>
                        <a:rPr lang="en-US" sz="1000" b="1" i="0" u="none" strike="noStrike" dirty="0">
                          <a:solidFill>
                            <a:srgbClr val="000000"/>
                          </a:solidFill>
                          <a:effectLst/>
                          <a:latin typeface="+mn-lt"/>
                        </a:rPr>
                        <a:t>Higher-Level Review</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t"/>
                      <a:r>
                        <a:rPr lang="en-US" sz="1000" b="0" i="0" u="none" strike="noStrike">
                          <a:solidFill>
                            <a:srgbClr val="000000"/>
                          </a:solidFill>
                          <a:effectLst/>
                          <a:latin typeface="+mn-lt"/>
                        </a:rPr>
                        <a:t>3.16</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5388257"/>
                  </a:ext>
                </a:extLst>
              </a:tr>
              <a:tr h="245509">
                <a:tc>
                  <a:txBody>
                    <a:bodyPr/>
                    <a:lstStyle/>
                    <a:p>
                      <a:pPr algn="ctr" rtl="0" fontAlgn="b"/>
                      <a:r>
                        <a:rPr lang="en-US" sz="1000" b="1" i="0" u="none" strike="noStrike" dirty="0">
                          <a:solidFill>
                            <a:srgbClr val="000000"/>
                          </a:solidFill>
                          <a:effectLst/>
                          <a:latin typeface="+mn-lt"/>
                        </a:rPr>
                        <a:t>Supplemental Claim</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t"/>
                      <a:r>
                        <a:rPr lang="en-US" sz="1000" b="0" i="0" u="none" strike="noStrike" dirty="0">
                          <a:solidFill>
                            <a:srgbClr val="000000"/>
                          </a:solidFill>
                          <a:effectLst/>
                          <a:latin typeface="+mn-lt"/>
                        </a:rPr>
                        <a:t>3.15</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0667232"/>
                  </a:ext>
                </a:extLst>
              </a:tr>
            </a:tbl>
          </a:graphicData>
        </a:graphic>
      </p:graphicFrame>
      <p:graphicFrame>
        <p:nvGraphicFramePr>
          <p:cNvPr id="13" name="Table 12">
            <a:extLst>
              <a:ext uri="{FF2B5EF4-FFF2-40B4-BE49-F238E27FC236}">
                <a16:creationId xmlns:a16="http://schemas.microsoft.com/office/drawing/2014/main" id="{12D2F280-0298-6789-60F6-096C2D07ED9B}"/>
              </a:ext>
            </a:extLst>
          </p:cNvPr>
          <p:cNvGraphicFramePr>
            <a:graphicFrameLocks noGrp="1"/>
          </p:cNvGraphicFramePr>
          <p:nvPr>
            <p:extLst>
              <p:ext uri="{D42A27DB-BD31-4B8C-83A1-F6EECF244321}">
                <p14:modId xmlns:p14="http://schemas.microsoft.com/office/powerpoint/2010/main" val="635757360"/>
              </p:ext>
            </p:extLst>
          </p:nvPr>
        </p:nvGraphicFramePr>
        <p:xfrm>
          <a:off x="532282" y="2768045"/>
          <a:ext cx="8139529" cy="1508322"/>
        </p:xfrm>
        <a:graphic>
          <a:graphicData uri="http://schemas.openxmlformats.org/drawingml/2006/table">
            <a:tbl>
              <a:tblPr/>
              <a:tblGrid>
                <a:gridCol w="815256">
                  <a:extLst>
                    <a:ext uri="{9D8B030D-6E8A-4147-A177-3AD203B41FA5}">
                      <a16:colId xmlns:a16="http://schemas.microsoft.com/office/drawing/2014/main" val="3560864459"/>
                    </a:ext>
                  </a:extLst>
                </a:gridCol>
                <a:gridCol w="665843">
                  <a:extLst>
                    <a:ext uri="{9D8B030D-6E8A-4147-A177-3AD203B41FA5}">
                      <a16:colId xmlns:a16="http://schemas.microsoft.com/office/drawing/2014/main" val="2960396401"/>
                    </a:ext>
                  </a:extLst>
                </a:gridCol>
                <a:gridCol w="665843">
                  <a:extLst>
                    <a:ext uri="{9D8B030D-6E8A-4147-A177-3AD203B41FA5}">
                      <a16:colId xmlns:a16="http://schemas.microsoft.com/office/drawing/2014/main" val="123165489"/>
                    </a:ext>
                  </a:extLst>
                </a:gridCol>
                <a:gridCol w="665843">
                  <a:extLst>
                    <a:ext uri="{9D8B030D-6E8A-4147-A177-3AD203B41FA5}">
                      <a16:colId xmlns:a16="http://schemas.microsoft.com/office/drawing/2014/main" val="1096772242"/>
                    </a:ext>
                  </a:extLst>
                </a:gridCol>
                <a:gridCol w="665843">
                  <a:extLst>
                    <a:ext uri="{9D8B030D-6E8A-4147-A177-3AD203B41FA5}">
                      <a16:colId xmlns:a16="http://schemas.microsoft.com/office/drawing/2014/main" val="2742837025"/>
                    </a:ext>
                  </a:extLst>
                </a:gridCol>
                <a:gridCol w="665843">
                  <a:extLst>
                    <a:ext uri="{9D8B030D-6E8A-4147-A177-3AD203B41FA5}">
                      <a16:colId xmlns:a16="http://schemas.microsoft.com/office/drawing/2014/main" val="2507385668"/>
                    </a:ext>
                  </a:extLst>
                </a:gridCol>
                <a:gridCol w="665843">
                  <a:extLst>
                    <a:ext uri="{9D8B030D-6E8A-4147-A177-3AD203B41FA5}">
                      <a16:colId xmlns:a16="http://schemas.microsoft.com/office/drawing/2014/main" val="2448515841"/>
                    </a:ext>
                  </a:extLst>
                </a:gridCol>
                <a:gridCol w="665843">
                  <a:extLst>
                    <a:ext uri="{9D8B030D-6E8A-4147-A177-3AD203B41FA5}">
                      <a16:colId xmlns:a16="http://schemas.microsoft.com/office/drawing/2014/main" val="3469724743"/>
                    </a:ext>
                  </a:extLst>
                </a:gridCol>
                <a:gridCol w="665843">
                  <a:extLst>
                    <a:ext uri="{9D8B030D-6E8A-4147-A177-3AD203B41FA5}">
                      <a16:colId xmlns:a16="http://schemas.microsoft.com/office/drawing/2014/main" val="1760122707"/>
                    </a:ext>
                  </a:extLst>
                </a:gridCol>
                <a:gridCol w="665843">
                  <a:extLst>
                    <a:ext uri="{9D8B030D-6E8A-4147-A177-3AD203B41FA5}">
                      <a16:colId xmlns:a16="http://schemas.microsoft.com/office/drawing/2014/main" val="2639688041"/>
                    </a:ext>
                  </a:extLst>
                </a:gridCol>
                <a:gridCol w="665843">
                  <a:extLst>
                    <a:ext uri="{9D8B030D-6E8A-4147-A177-3AD203B41FA5}">
                      <a16:colId xmlns:a16="http://schemas.microsoft.com/office/drawing/2014/main" val="3191883690"/>
                    </a:ext>
                  </a:extLst>
                </a:gridCol>
                <a:gridCol w="665843">
                  <a:extLst>
                    <a:ext uri="{9D8B030D-6E8A-4147-A177-3AD203B41FA5}">
                      <a16:colId xmlns:a16="http://schemas.microsoft.com/office/drawing/2014/main" val="513945071"/>
                    </a:ext>
                  </a:extLst>
                </a:gridCol>
              </a:tblGrid>
              <a:tr h="394540">
                <a:tc>
                  <a:txBody>
                    <a:bodyPr/>
                    <a:lstStyle/>
                    <a:p>
                      <a:pPr algn="ctr" rtl="0" fontAlgn="b"/>
                      <a:r>
                        <a:rPr lang="en-US" sz="1000" b="1" i="0" u="none" strike="noStrike" dirty="0">
                          <a:solidFill>
                            <a:schemeClr val="bg1"/>
                          </a:solidFill>
                          <a:effectLst/>
                          <a:latin typeface="+mn-lt"/>
                          <a:cs typeface="Arial" panose="020B0604020202020204" pitchFamily="34" charset="0"/>
                        </a:rPr>
                        <a:t>Survey</a:t>
                      </a:r>
                    </a:p>
                  </a:txBody>
                  <a:tcPr marL="6430" marR="6430" marT="643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82BE"/>
                    </a:solidFill>
                  </a:tcPr>
                </a:tc>
                <a:tc>
                  <a:txBody>
                    <a:bodyPr/>
                    <a:lstStyle/>
                    <a:p>
                      <a:pPr algn="ctr" fontAlgn="b"/>
                      <a:r>
                        <a:rPr lang="en-US" sz="1000" b="1" i="0" u="none" strike="noStrike" dirty="0">
                          <a:solidFill>
                            <a:schemeClr val="bg1"/>
                          </a:solidFill>
                          <a:effectLst/>
                          <a:latin typeface="+mn-lt"/>
                        </a:rPr>
                        <a:t>Number of Responses</a:t>
                      </a:r>
                      <a:endParaRPr lang="en-US" sz="1000" b="0" i="0" u="none" strike="noStrike" dirty="0">
                        <a:solidFill>
                          <a:schemeClr val="bg1"/>
                        </a:solidFill>
                        <a:effectLst/>
                        <a:latin typeface="+mn-lt"/>
                      </a:endParaRP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82BE"/>
                    </a:solidFill>
                  </a:tcPr>
                </a:tc>
                <a:tc>
                  <a:txBody>
                    <a:bodyPr/>
                    <a:lstStyle/>
                    <a:p>
                      <a:pPr algn="ctr" fontAlgn="b"/>
                      <a:r>
                        <a:rPr lang="en-US" sz="1000" b="1" i="0" u="none" strike="noStrike" dirty="0">
                          <a:solidFill>
                            <a:schemeClr val="bg1"/>
                          </a:solidFill>
                          <a:effectLst/>
                          <a:latin typeface="+mn-lt"/>
                        </a:rPr>
                        <a:t>%5</a:t>
                      </a:r>
                      <a:endParaRPr lang="en-US" sz="1000" b="0" i="0" u="none" strike="noStrike" dirty="0">
                        <a:solidFill>
                          <a:schemeClr val="bg1"/>
                        </a:solidFill>
                        <a:effectLst/>
                        <a:latin typeface="+mn-lt"/>
                      </a:endParaRP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82BE"/>
                    </a:solidFill>
                  </a:tcPr>
                </a:tc>
                <a:tc>
                  <a:txBody>
                    <a:bodyPr/>
                    <a:lstStyle/>
                    <a:p>
                      <a:pPr algn="ctr" fontAlgn="b"/>
                      <a:r>
                        <a:rPr lang="en-US" sz="1000" b="1" i="0" u="none" strike="noStrike" dirty="0">
                          <a:solidFill>
                            <a:schemeClr val="bg1"/>
                          </a:solidFill>
                          <a:effectLst/>
                          <a:latin typeface="+mn-lt"/>
                        </a:rPr>
                        <a:t>%5 Count</a:t>
                      </a:r>
                      <a:endParaRPr lang="en-US" sz="1000" b="0" i="0" u="none" strike="noStrike" dirty="0">
                        <a:solidFill>
                          <a:schemeClr val="bg1"/>
                        </a:solidFill>
                        <a:effectLst/>
                        <a:latin typeface="+mn-lt"/>
                      </a:endParaRP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82BE"/>
                    </a:solidFill>
                  </a:tcPr>
                </a:tc>
                <a:tc>
                  <a:txBody>
                    <a:bodyPr/>
                    <a:lstStyle/>
                    <a:p>
                      <a:pPr algn="ctr" fontAlgn="b"/>
                      <a:r>
                        <a:rPr lang="en-US" sz="1000" b="1" i="0" u="none" strike="noStrike" dirty="0">
                          <a:solidFill>
                            <a:schemeClr val="bg1"/>
                          </a:solidFill>
                          <a:effectLst/>
                          <a:latin typeface="+mn-lt"/>
                        </a:rPr>
                        <a:t>%4</a:t>
                      </a:r>
                      <a:endParaRPr lang="en-US" sz="1000" b="0" i="0" u="none" strike="noStrike" dirty="0">
                        <a:solidFill>
                          <a:schemeClr val="bg1"/>
                        </a:solidFill>
                        <a:effectLst/>
                        <a:latin typeface="+mn-lt"/>
                      </a:endParaRP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82BE"/>
                    </a:solidFill>
                  </a:tcPr>
                </a:tc>
                <a:tc>
                  <a:txBody>
                    <a:bodyPr/>
                    <a:lstStyle/>
                    <a:p>
                      <a:pPr algn="ctr" fontAlgn="b"/>
                      <a:r>
                        <a:rPr lang="en-US" sz="1000" b="1" i="0" u="none" strike="noStrike" dirty="0">
                          <a:solidFill>
                            <a:schemeClr val="bg1"/>
                          </a:solidFill>
                          <a:effectLst/>
                          <a:latin typeface="+mn-lt"/>
                        </a:rPr>
                        <a:t>%4 Count</a:t>
                      </a:r>
                      <a:endParaRPr lang="en-US" sz="1000" b="0" i="0" u="none" strike="noStrike" dirty="0">
                        <a:solidFill>
                          <a:schemeClr val="bg1"/>
                        </a:solidFill>
                        <a:effectLst/>
                        <a:latin typeface="+mn-lt"/>
                      </a:endParaRP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82BE"/>
                    </a:solidFill>
                  </a:tcPr>
                </a:tc>
                <a:tc>
                  <a:txBody>
                    <a:bodyPr/>
                    <a:lstStyle/>
                    <a:p>
                      <a:pPr algn="ctr" fontAlgn="b"/>
                      <a:r>
                        <a:rPr lang="en-US" sz="1000" b="1" i="0" u="none" strike="noStrike" dirty="0">
                          <a:solidFill>
                            <a:schemeClr val="bg1"/>
                          </a:solidFill>
                          <a:effectLst/>
                          <a:latin typeface="+mn-lt"/>
                        </a:rPr>
                        <a:t>%3</a:t>
                      </a:r>
                      <a:endParaRPr lang="en-US" sz="1000" b="0" i="0" u="none" strike="noStrike" dirty="0">
                        <a:solidFill>
                          <a:schemeClr val="bg1"/>
                        </a:solidFill>
                        <a:effectLst/>
                        <a:latin typeface="+mn-lt"/>
                      </a:endParaRP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82BE"/>
                    </a:solidFill>
                  </a:tcPr>
                </a:tc>
                <a:tc>
                  <a:txBody>
                    <a:bodyPr/>
                    <a:lstStyle/>
                    <a:p>
                      <a:pPr algn="ctr" fontAlgn="b"/>
                      <a:r>
                        <a:rPr lang="en-US" sz="1000" b="1" i="0" u="none" strike="noStrike" dirty="0">
                          <a:solidFill>
                            <a:schemeClr val="bg1"/>
                          </a:solidFill>
                          <a:effectLst/>
                          <a:latin typeface="+mn-lt"/>
                        </a:rPr>
                        <a:t>%3 Count</a:t>
                      </a:r>
                      <a:endParaRPr lang="en-US" sz="1000" b="0" i="0" u="none" strike="noStrike" dirty="0">
                        <a:solidFill>
                          <a:schemeClr val="bg1"/>
                        </a:solidFill>
                        <a:effectLst/>
                        <a:latin typeface="+mn-lt"/>
                      </a:endParaRP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82BE"/>
                    </a:solidFill>
                  </a:tcPr>
                </a:tc>
                <a:tc>
                  <a:txBody>
                    <a:bodyPr/>
                    <a:lstStyle/>
                    <a:p>
                      <a:pPr algn="ctr" fontAlgn="b"/>
                      <a:r>
                        <a:rPr lang="en-US" sz="1000" b="1" i="0" u="none" strike="noStrike" dirty="0">
                          <a:solidFill>
                            <a:schemeClr val="bg1"/>
                          </a:solidFill>
                          <a:effectLst/>
                          <a:latin typeface="+mn-lt"/>
                        </a:rPr>
                        <a:t>%2</a:t>
                      </a:r>
                      <a:endParaRPr lang="en-US" sz="1000" b="0" i="0" u="none" strike="noStrike" dirty="0">
                        <a:solidFill>
                          <a:schemeClr val="bg1"/>
                        </a:solidFill>
                        <a:effectLst/>
                        <a:latin typeface="+mn-lt"/>
                      </a:endParaRP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82BE"/>
                    </a:solidFill>
                  </a:tcPr>
                </a:tc>
                <a:tc>
                  <a:txBody>
                    <a:bodyPr/>
                    <a:lstStyle/>
                    <a:p>
                      <a:pPr algn="ctr" fontAlgn="b"/>
                      <a:r>
                        <a:rPr lang="en-US" sz="1000" b="1" i="0" u="none" strike="noStrike" dirty="0">
                          <a:solidFill>
                            <a:schemeClr val="bg1"/>
                          </a:solidFill>
                          <a:effectLst/>
                          <a:latin typeface="+mn-lt"/>
                        </a:rPr>
                        <a:t>%2 Count</a:t>
                      </a:r>
                      <a:endParaRPr lang="en-US" sz="1000" b="0" i="0" u="none" strike="noStrike" dirty="0">
                        <a:solidFill>
                          <a:schemeClr val="bg1"/>
                        </a:solidFill>
                        <a:effectLst/>
                        <a:latin typeface="+mn-lt"/>
                      </a:endParaRP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82BE"/>
                    </a:solidFill>
                  </a:tcPr>
                </a:tc>
                <a:tc>
                  <a:txBody>
                    <a:bodyPr/>
                    <a:lstStyle/>
                    <a:p>
                      <a:pPr algn="ctr" fontAlgn="b"/>
                      <a:r>
                        <a:rPr lang="en-US" sz="1000" b="1" i="0" u="none" strike="noStrike" dirty="0">
                          <a:solidFill>
                            <a:schemeClr val="bg1"/>
                          </a:solidFill>
                          <a:effectLst/>
                          <a:latin typeface="+mn-lt"/>
                        </a:rPr>
                        <a:t>%1</a:t>
                      </a:r>
                      <a:endParaRPr lang="en-US" sz="1000" b="0" i="0" u="none" strike="noStrike" dirty="0">
                        <a:solidFill>
                          <a:schemeClr val="bg1"/>
                        </a:solidFill>
                        <a:effectLst/>
                        <a:latin typeface="+mn-lt"/>
                      </a:endParaRP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82BE"/>
                    </a:solidFill>
                  </a:tcPr>
                </a:tc>
                <a:tc>
                  <a:txBody>
                    <a:bodyPr/>
                    <a:lstStyle/>
                    <a:p>
                      <a:pPr algn="ctr" fontAlgn="b"/>
                      <a:r>
                        <a:rPr lang="en-US" sz="1000" b="1" i="0" u="none" strike="noStrike" dirty="0">
                          <a:solidFill>
                            <a:schemeClr val="bg1"/>
                          </a:solidFill>
                          <a:effectLst/>
                          <a:latin typeface="+mn-lt"/>
                        </a:rPr>
                        <a:t>%1 Count</a:t>
                      </a:r>
                      <a:endParaRPr lang="en-US" sz="1000" b="0" i="0" u="none" strike="noStrike" dirty="0">
                        <a:solidFill>
                          <a:schemeClr val="bg1"/>
                        </a:solidFill>
                        <a:effectLst/>
                        <a:latin typeface="+mn-lt"/>
                      </a:endParaRP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82BE"/>
                    </a:solidFill>
                  </a:tcPr>
                </a:tc>
                <a:extLst>
                  <a:ext uri="{0D108BD9-81ED-4DB2-BD59-A6C34878D82A}">
                    <a16:rowId xmlns:a16="http://schemas.microsoft.com/office/drawing/2014/main" val="2654626188"/>
                  </a:ext>
                </a:extLst>
              </a:tr>
              <a:tr h="556891">
                <a:tc>
                  <a:txBody>
                    <a:bodyPr/>
                    <a:lstStyle/>
                    <a:p>
                      <a:pPr algn="ctr" rtl="0" fontAlgn="b"/>
                      <a:r>
                        <a:rPr lang="en-US" sz="1000" b="1" i="0" u="none" strike="noStrike" dirty="0">
                          <a:solidFill>
                            <a:srgbClr val="000000"/>
                          </a:solidFill>
                          <a:effectLst/>
                          <a:latin typeface="+mn-lt"/>
                        </a:rPr>
                        <a:t>Higher-Level Review</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t"/>
                      <a:r>
                        <a:rPr lang="en-US" sz="1000" b="0" i="0" u="none" strike="noStrike" dirty="0">
                          <a:solidFill>
                            <a:srgbClr val="000000"/>
                          </a:solidFill>
                          <a:effectLst/>
                          <a:latin typeface="+mn-lt"/>
                        </a:rPr>
                        <a:t>3,917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rgbClr val="23282B"/>
                          </a:solidFill>
                          <a:effectLst/>
                          <a:latin typeface="+mn-lt"/>
                        </a:rPr>
                        <a:t>21.90%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rgbClr val="23282B"/>
                          </a:solidFill>
                          <a:effectLst/>
                          <a:latin typeface="+mn-lt"/>
                        </a:rPr>
                        <a:t>858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rgbClr val="23282B"/>
                          </a:solidFill>
                          <a:effectLst/>
                          <a:latin typeface="+mn-lt"/>
                        </a:rPr>
                        <a:t>24.00%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rgbClr val="23282B"/>
                          </a:solidFill>
                          <a:effectLst/>
                          <a:latin typeface="+mn-lt"/>
                        </a:rPr>
                        <a:t>940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rgbClr val="23282B"/>
                          </a:solidFill>
                          <a:effectLst/>
                          <a:latin typeface="+mn-lt"/>
                        </a:rPr>
                        <a:t>22.10%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rgbClr val="23282B"/>
                          </a:solidFill>
                          <a:effectLst/>
                          <a:latin typeface="+mn-lt"/>
                        </a:rPr>
                        <a:t>866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rgbClr val="23282B"/>
                          </a:solidFill>
                          <a:effectLst/>
                          <a:latin typeface="+mn-lt"/>
                        </a:rPr>
                        <a:t>11.80%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rgbClr val="23282B"/>
                          </a:solidFill>
                          <a:effectLst/>
                          <a:latin typeface="+mn-lt"/>
                        </a:rPr>
                        <a:t>462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000" b="0" i="0" u="none" strike="noStrike">
                          <a:solidFill>
                            <a:srgbClr val="23282B"/>
                          </a:solidFill>
                          <a:effectLst/>
                          <a:latin typeface="+mn-lt"/>
                        </a:rPr>
                        <a:t>20.20%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000" b="0" i="0" u="none" strike="noStrike">
                          <a:solidFill>
                            <a:srgbClr val="23282B"/>
                          </a:solidFill>
                          <a:effectLst/>
                          <a:latin typeface="+mn-lt"/>
                        </a:rPr>
                        <a:t>791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5388257"/>
                  </a:ext>
                </a:extLst>
              </a:tr>
              <a:tr h="556891">
                <a:tc>
                  <a:txBody>
                    <a:bodyPr/>
                    <a:lstStyle/>
                    <a:p>
                      <a:pPr algn="ctr" rtl="0" fontAlgn="b"/>
                      <a:r>
                        <a:rPr lang="en-US" sz="1000" b="1" i="0" u="none" strike="noStrike" dirty="0">
                          <a:solidFill>
                            <a:srgbClr val="000000"/>
                          </a:solidFill>
                          <a:effectLst/>
                          <a:latin typeface="+mn-lt"/>
                        </a:rPr>
                        <a:t>Supplemental Claim</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t"/>
                      <a:r>
                        <a:rPr lang="en-US" sz="1000" b="0" i="0" u="none" strike="noStrike" dirty="0">
                          <a:solidFill>
                            <a:srgbClr val="000000"/>
                          </a:solidFill>
                          <a:effectLst/>
                          <a:latin typeface="+mn-lt"/>
                        </a:rPr>
                        <a:t>12,631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rgbClr val="23282B"/>
                          </a:solidFill>
                          <a:effectLst/>
                          <a:latin typeface="+mn-lt"/>
                        </a:rPr>
                        <a:t>20.00%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000" b="0" i="0" u="none" strike="noStrike">
                          <a:solidFill>
                            <a:srgbClr val="23282B"/>
                          </a:solidFill>
                          <a:effectLst/>
                          <a:latin typeface="+mn-lt"/>
                        </a:rPr>
                        <a:t>2526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rgbClr val="23282B"/>
                          </a:solidFill>
                          <a:effectLst/>
                          <a:latin typeface="+mn-lt"/>
                        </a:rPr>
                        <a:t>26.00%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rgbClr val="23282B"/>
                          </a:solidFill>
                          <a:effectLst/>
                          <a:latin typeface="+mn-lt"/>
                        </a:rPr>
                        <a:t>3284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rgbClr val="23282B"/>
                          </a:solidFill>
                          <a:effectLst/>
                          <a:latin typeface="+mn-lt"/>
                        </a:rPr>
                        <a:t>21.80%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rgbClr val="23282B"/>
                          </a:solidFill>
                          <a:effectLst/>
                          <a:latin typeface="+mn-lt"/>
                        </a:rPr>
                        <a:t>2754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rgbClr val="23282B"/>
                          </a:solidFill>
                          <a:effectLst/>
                          <a:latin typeface="+mn-lt"/>
                        </a:rPr>
                        <a:t>13.30%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rgbClr val="23282B"/>
                          </a:solidFill>
                          <a:effectLst/>
                          <a:latin typeface="+mn-lt"/>
                        </a:rPr>
                        <a:t>1680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rgbClr val="23282B"/>
                          </a:solidFill>
                          <a:effectLst/>
                          <a:latin typeface="+mn-lt"/>
                        </a:rPr>
                        <a:t>18.90%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rgbClr val="23282B"/>
                          </a:solidFill>
                          <a:effectLst/>
                          <a:latin typeface="+mn-lt"/>
                        </a:rPr>
                        <a:t>2387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0667232"/>
                  </a:ext>
                </a:extLst>
              </a:tr>
            </a:tbl>
          </a:graphicData>
        </a:graphic>
      </p:graphicFrame>
    </p:spTree>
    <p:extLst>
      <p:ext uri="{BB962C8B-B14F-4D97-AF65-F5344CB8AC3E}">
        <p14:creationId xmlns:p14="http://schemas.microsoft.com/office/powerpoint/2010/main" val="2746033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BDA777-079F-447C-8305-22F421FFE719}"/>
              </a:ext>
            </a:extLst>
          </p:cNvPr>
          <p:cNvSpPr>
            <a:spLocks noGrp="1"/>
          </p:cNvSpPr>
          <p:nvPr>
            <p:ph type="title"/>
          </p:nvPr>
        </p:nvSpPr>
        <p:spPr/>
        <p:txBody>
          <a:bodyPr/>
          <a:lstStyle/>
          <a:p>
            <a:r>
              <a:rPr lang="en-US" sz="2000"/>
              <a:t>Overview</a:t>
            </a:r>
          </a:p>
        </p:txBody>
      </p:sp>
      <p:sp>
        <p:nvSpPr>
          <p:cNvPr id="5" name="Content Placeholder 1">
            <a:extLst>
              <a:ext uri="{FF2B5EF4-FFF2-40B4-BE49-F238E27FC236}">
                <a16:creationId xmlns:a16="http://schemas.microsoft.com/office/drawing/2014/main" id="{6D05BCA2-8D05-4D8D-9C85-7546BFB1FA5D}"/>
              </a:ext>
            </a:extLst>
          </p:cNvPr>
          <p:cNvSpPr>
            <a:spLocks noGrp="1"/>
          </p:cNvSpPr>
          <p:nvPr>
            <p:ph idx="1"/>
          </p:nvPr>
        </p:nvSpPr>
        <p:spPr/>
        <p:txBody>
          <a:bodyPr vert="horz" lIns="91440" tIns="45720" rIns="91440" bIns="45720" rtlCol="0" anchor="t">
            <a:normAutofit/>
          </a:bodyPr>
          <a:lstStyle/>
          <a:p>
            <a:pPr>
              <a:spcAft>
                <a:spcPts val="600"/>
              </a:spcAft>
            </a:pPr>
            <a:r>
              <a:rPr lang="en-US" sz="1600"/>
              <a:t>VEO deployed the VBA Call Centers Surveys on November 27, 2018 to capture customer feedback about their experience with contacting the National Call Center (NCC), Education Call Center (ECC), or Insurance Call Center (ICC).</a:t>
            </a:r>
          </a:p>
          <a:p>
            <a:pPr lvl="1">
              <a:spcAft>
                <a:spcPts val="600"/>
              </a:spcAft>
            </a:pPr>
            <a:r>
              <a:rPr lang="en-US" sz="1400"/>
              <a:t>Only Veterans who recently called the NCC or ECC and communicated with a call representative may be invited to participate in a brief online survey.</a:t>
            </a:r>
          </a:p>
          <a:p>
            <a:pPr lvl="1">
              <a:spcAft>
                <a:spcPts val="600"/>
              </a:spcAft>
            </a:pPr>
            <a:r>
              <a:rPr lang="en-US" sz="1400"/>
              <a:t>For the ICC, other beneficiaries and representatives may be contacted when an email address is available.</a:t>
            </a:r>
          </a:p>
          <a:p>
            <a:pPr>
              <a:spcAft>
                <a:spcPts val="600"/>
              </a:spcAft>
            </a:pPr>
            <a:r>
              <a:rPr lang="en-US" sz="1600"/>
              <a:t>The VBA CC Surveys asks a series of Likert (scale of 1-5) questions and are administered twice a week on Tuesdays and Fridays.</a:t>
            </a:r>
          </a:p>
        </p:txBody>
      </p:sp>
      <p:sp>
        <p:nvSpPr>
          <p:cNvPr id="3" name="Slide Number Placeholder 2">
            <a:extLst>
              <a:ext uri="{FF2B5EF4-FFF2-40B4-BE49-F238E27FC236}">
                <a16:creationId xmlns:a16="http://schemas.microsoft.com/office/drawing/2014/main" id="{B3E87EC1-795C-45D8-B36C-B846E4B16F74}"/>
              </a:ext>
            </a:extLst>
          </p:cNvPr>
          <p:cNvSpPr>
            <a:spLocks noGrp="1"/>
          </p:cNvSpPr>
          <p:nvPr>
            <p:ph type="sldNum" sz="quarter" idx="10"/>
          </p:nvPr>
        </p:nvSpPr>
        <p:spPr/>
        <p:txBody>
          <a:bodyPr/>
          <a:lstStyle/>
          <a:p>
            <a:fld id="{9D9FA8F1-922D-3240-ADC9-D8BFA8E63EA2}" type="slidenum">
              <a:rPr lang="en-US" smtClean="0">
                <a:solidFill>
                  <a:prstClr val="white"/>
                </a:solidFill>
              </a:rPr>
              <a:pPr/>
              <a:t>2</a:t>
            </a:fld>
            <a:fld id="{D983F1FA-211D-3044-9E35-958DFBC26156}" type="slidenum">
              <a:rPr lang="en-US" smtClean="0"/>
              <a:pPr/>
              <a:t>2</a:t>
            </a:fld>
            <a:endParaRPr lang="en-US" dirty="0"/>
          </a:p>
        </p:txBody>
      </p:sp>
    </p:spTree>
    <p:extLst>
      <p:ext uri="{BB962C8B-B14F-4D97-AF65-F5344CB8AC3E}">
        <p14:creationId xmlns:p14="http://schemas.microsoft.com/office/powerpoint/2010/main" val="25489710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329FA9-D38B-4166-B9BC-152045CDAFE3}"/>
              </a:ext>
            </a:extLst>
          </p:cNvPr>
          <p:cNvSpPr>
            <a:spLocks noGrp="1"/>
          </p:cNvSpPr>
          <p:nvPr>
            <p:ph type="title"/>
          </p:nvPr>
        </p:nvSpPr>
        <p:spPr/>
        <p:txBody>
          <a:bodyPr/>
          <a:lstStyle/>
          <a:p>
            <a:r>
              <a:rPr lang="en-US" sz="1620" dirty="0"/>
              <a:t>Education Services Overall Trust </a:t>
            </a:r>
            <a:r>
              <a:rPr lang="en-US" sz="1620"/>
              <a:t>FY22</a:t>
            </a:r>
            <a:endParaRPr lang="en-US" sz="1620" dirty="0"/>
          </a:p>
        </p:txBody>
      </p:sp>
      <p:sp>
        <p:nvSpPr>
          <p:cNvPr id="5" name="Content Placeholder 4">
            <a:extLst>
              <a:ext uri="{FF2B5EF4-FFF2-40B4-BE49-F238E27FC236}">
                <a16:creationId xmlns:a16="http://schemas.microsoft.com/office/drawing/2014/main" id="{74964454-C7B0-5108-CA1B-746BF5CF7CE7}"/>
              </a:ext>
            </a:extLst>
          </p:cNvPr>
          <p:cNvSpPr>
            <a:spLocks noGrp="1"/>
          </p:cNvSpPr>
          <p:nvPr>
            <p:ph sz="half" idx="2"/>
          </p:nvPr>
        </p:nvSpPr>
        <p:spPr>
          <a:xfrm>
            <a:off x="442210" y="1065592"/>
            <a:ext cx="8229600" cy="1533232"/>
          </a:xfrm>
        </p:spPr>
        <p:txBody>
          <a:bodyPr/>
          <a:lstStyle/>
          <a:p>
            <a:pPr marL="0" indent="0">
              <a:buNone/>
            </a:pPr>
            <a:r>
              <a:rPr lang="en-US" b="1" dirty="0">
                <a:solidFill>
                  <a:srgbClr val="002F56"/>
                </a:solidFill>
              </a:rPr>
              <a:t>Overall Trust</a:t>
            </a:r>
          </a:p>
          <a:p>
            <a:endParaRPr lang="en-US" b="1" dirty="0">
              <a:solidFill>
                <a:srgbClr val="002F56"/>
              </a:solidFill>
            </a:endParaRPr>
          </a:p>
          <a:p>
            <a:endParaRPr lang="en-US" dirty="0"/>
          </a:p>
        </p:txBody>
      </p:sp>
      <p:sp>
        <p:nvSpPr>
          <p:cNvPr id="8" name="Content Placeholder 7">
            <a:extLst>
              <a:ext uri="{FF2B5EF4-FFF2-40B4-BE49-F238E27FC236}">
                <a16:creationId xmlns:a16="http://schemas.microsoft.com/office/drawing/2014/main" id="{0F8C9047-7B50-B082-625A-1AFE772E6855}"/>
              </a:ext>
            </a:extLst>
          </p:cNvPr>
          <p:cNvSpPr>
            <a:spLocks noGrp="1"/>
          </p:cNvSpPr>
          <p:nvPr>
            <p:ph sz="quarter" idx="4"/>
          </p:nvPr>
        </p:nvSpPr>
        <p:spPr>
          <a:xfrm>
            <a:off x="442212" y="2588389"/>
            <a:ext cx="8229600" cy="2388038"/>
          </a:xfrm>
        </p:spPr>
        <p:txBody>
          <a:bodyPr/>
          <a:lstStyle/>
          <a:p>
            <a:pPr marL="0" indent="0">
              <a:buNone/>
            </a:pPr>
            <a:r>
              <a:rPr lang="en-US" b="1" dirty="0">
                <a:solidFill>
                  <a:srgbClr val="002F56"/>
                </a:solidFill>
              </a:rPr>
              <a:t>Percentage Breakdown</a:t>
            </a:r>
          </a:p>
          <a:p>
            <a:endParaRPr lang="en-US" dirty="0"/>
          </a:p>
        </p:txBody>
      </p:sp>
      <p:sp>
        <p:nvSpPr>
          <p:cNvPr id="3" name="Slide Number Placeholder 2">
            <a:extLst>
              <a:ext uri="{FF2B5EF4-FFF2-40B4-BE49-F238E27FC236}">
                <a16:creationId xmlns:a16="http://schemas.microsoft.com/office/drawing/2014/main" id="{1B1CDB05-CED0-4748-9EDB-4B4359B568C3}"/>
              </a:ext>
            </a:extLst>
          </p:cNvPr>
          <p:cNvSpPr>
            <a:spLocks noGrp="1"/>
          </p:cNvSpPr>
          <p:nvPr>
            <p:ph type="sldNum" sz="quarter" idx="10"/>
          </p:nvPr>
        </p:nvSpPr>
        <p:spPr/>
        <p:txBody>
          <a:bodyPr/>
          <a:lstStyle/>
          <a:p>
            <a:pPr defTabSz="822960">
              <a:defRPr/>
            </a:pPr>
            <a:fld id="{D983F1FA-211D-3044-9E35-958DFBC26156}" type="slidenum">
              <a:rPr lang="en-US">
                <a:latin typeface="Calibri"/>
              </a:rPr>
              <a:pPr defTabSz="822960">
                <a:defRPr/>
              </a:pPr>
              <a:t>29</a:t>
            </a:fld>
            <a:endParaRPr lang="en-US" dirty="0">
              <a:latin typeface="Calibri"/>
            </a:endParaRPr>
          </a:p>
        </p:txBody>
      </p:sp>
      <p:graphicFrame>
        <p:nvGraphicFramePr>
          <p:cNvPr id="11" name="Table 10">
            <a:extLst>
              <a:ext uri="{FF2B5EF4-FFF2-40B4-BE49-F238E27FC236}">
                <a16:creationId xmlns:a16="http://schemas.microsoft.com/office/drawing/2014/main" id="{0BF756B4-A58D-7D3A-D81C-9AD00D6990A3}"/>
              </a:ext>
            </a:extLst>
          </p:cNvPr>
          <p:cNvGraphicFramePr>
            <a:graphicFrameLocks noGrp="1"/>
          </p:cNvGraphicFramePr>
          <p:nvPr>
            <p:extLst>
              <p:ext uri="{D42A27DB-BD31-4B8C-83A1-F6EECF244321}">
                <p14:modId xmlns:p14="http://schemas.microsoft.com/office/powerpoint/2010/main" val="2559390657"/>
              </p:ext>
            </p:extLst>
          </p:nvPr>
        </p:nvGraphicFramePr>
        <p:xfrm>
          <a:off x="442209" y="1366168"/>
          <a:ext cx="3662277" cy="872772"/>
        </p:xfrm>
        <a:graphic>
          <a:graphicData uri="http://schemas.openxmlformats.org/drawingml/2006/table">
            <a:tbl>
              <a:tblPr/>
              <a:tblGrid>
                <a:gridCol w="2103295">
                  <a:extLst>
                    <a:ext uri="{9D8B030D-6E8A-4147-A177-3AD203B41FA5}">
                      <a16:colId xmlns:a16="http://schemas.microsoft.com/office/drawing/2014/main" val="3560864459"/>
                    </a:ext>
                  </a:extLst>
                </a:gridCol>
                <a:gridCol w="1558982">
                  <a:extLst>
                    <a:ext uri="{9D8B030D-6E8A-4147-A177-3AD203B41FA5}">
                      <a16:colId xmlns:a16="http://schemas.microsoft.com/office/drawing/2014/main" val="2960396401"/>
                    </a:ext>
                  </a:extLst>
                </a:gridCol>
              </a:tblGrid>
              <a:tr h="270129">
                <a:tc>
                  <a:txBody>
                    <a:bodyPr/>
                    <a:lstStyle/>
                    <a:p>
                      <a:pPr algn="ctr" rtl="0" fontAlgn="b"/>
                      <a:r>
                        <a:rPr lang="en-US" sz="1000" b="1" i="0" u="none" strike="noStrike" dirty="0">
                          <a:solidFill>
                            <a:schemeClr val="bg1"/>
                          </a:solidFill>
                          <a:effectLst/>
                          <a:latin typeface="Arial" panose="020B0604020202020204" pitchFamily="34" charset="0"/>
                          <a:cs typeface="Arial" panose="020B0604020202020204" pitchFamily="34" charset="0"/>
                        </a:rPr>
                        <a:t>Survey</a:t>
                      </a:r>
                    </a:p>
                  </a:txBody>
                  <a:tcPr marL="6430" marR="6430" marT="643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82BE"/>
                    </a:solidFill>
                  </a:tcPr>
                </a:tc>
                <a:tc>
                  <a:txBody>
                    <a:bodyPr/>
                    <a:lstStyle/>
                    <a:p>
                      <a:pPr algn="ctr" rtl="0" fontAlgn="b"/>
                      <a:r>
                        <a:rPr lang="en-US" sz="1000" b="1" i="0" u="none" strike="noStrike" dirty="0">
                          <a:solidFill>
                            <a:schemeClr val="bg1"/>
                          </a:solidFill>
                          <a:effectLst/>
                          <a:latin typeface="Arial" panose="020B0604020202020204" pitchFamily="34" charset="0"/>
                          <a:cs typeface="Arial" panose="020B0604020202020204" pitchFamily="34" charset="0"/>
                        </a:rPr>
                        <a:t>Trust</a:t>
                      </a:r>
                    </a:p>
                  </a:txBody>
                  <a:tcPr marL="6430" marR="6430" marT="643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82BE"/>
                    </a:solidFill>
                  </a:tcPr>
                </a:tc>
                <a:extLst>
                  <a:ext uri="{0D108BD9-81ED-4DB2-BD59-A6C34878D82A}">
                    <a16:rowId xmlns:a16="http://schemas.microsoft.com/office/drawing/2014/main" val="2654626188"/>
                  </a:ext>
                </a:extLst>
              </a:tr>
              <a:tr h="184640">
                <a:tc>
                  <a:txBody>
                    <a:bodyPr/>
                    <a:lstStyle/>
                    <a:p>
                      <a:pPr algn="ctr" rtl="0" fontAlgn="b"/>
                      <a:r>
                        <a:rPr lang="en-US" sz="1000" b="1" i="0" u="none" strike="noStrike" dirty="0">
                          <a:solidFill>
                            <a:srgbClr val="000000"/>
                          </a:solidFill>
                          <a:effectLst/>
                          <a:latin typeface="Arial" panose="020B0604020202020204" pitchFamily="34" charset="0"/>
                        </a:rPr>
                        <a:t>Applying for Benefits</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t"/>
                      <a:r>
                        <a:rPr lang="en-US" sz="1000" b="0" i="0" u="none" strike="noStrike" dirty="0">
                          <a:solidFill>
                            <a:srgbClr val="000000"/>
                          </a:solidFill>
                          <a:effectLst/>
                          <a:latin typeface="Arial" panose="020B0604020202020204" pitchFamily="34" charset="0"/>
                        </a:rPr>
                        <a:t>3.98</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5388257"/>
                  </a:ext>
                </a:extLst>
              </a:tr>
              <a:tr h="184640">
                <a:tc>
                  <a:txBody>
                    <a:bodyPr/>
                    <a:lstStyle/>
                    <a:p>
                      <a:pPr algn="ctr" rtl="0" fontAlgn="b"/>
                      <a:r>
                        <a:rPr lang="en-US" sz="1000" b="1" i="0" u="none" strike="noStrike" dirty="0">
                          <a:solidFill>
                            <a:srgbClr val="000000"/>
                          </a:solidFill>
                          <a:effectLst/>
                          <a:latin typeface="Arial" panose="020B0604020202020204" pitchFamily="34" charset="0"/>
                        </a:rPr>
                        <a:t>Enrolling in School</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t"/>
                      <a:r>
                        <a:rPr lang="en-US" sz="1000" b="0" i="0" u="none" strike="noStrike" dirty="0">
                          <a:solidFill>
                            <a:srgbClr val="000000"/>
                          </a:solidFill>
                          <a:effectLst/>
                          <a:latin typeface="Arial" panose="020B0604020202020204" pitchFamily="34" charset="0"/>
                        </a:rPr>
                        <a:t>4.05</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2656203"/>
                  </a:ext>
                </a:extLst>
              </a:tr>
              <a:tr h="233363">
                <a:tc>
                  <a:txBody>
                    <a:bodyPr/>
                    <a:lstStyle/>
                    <a:p>
                      <a:pPr algn="ctr" rtl="0" fontAlgn="b"/>
                      <a:r>
                        <a:rPr lang="en-US" sz="1000" b="1" i="0" u="none" strike="noStrike" dirty="0">
                          <a:solidFill>
                            <a:srgbClr val="000000"/>
                          </a:solidFill>
                          <a:effectLst/>
                          <a:latin typeface="Arial" panose="020B0604020202020204" pitchFamily="34" charset="0"/>
                        </a:rPr>
                        <a:t>Receiving Education Benefits</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t"/>
                      <a:r>
                        <a:rPr lang="en-US" sz="1000" b="0" i="0" u="none" strike="noStrike" dirty="0">
                          <a:solidFill>
                            <a:srgbClr val="000000"/>
                          </a:solidFill>
                          <a:effectLst/>
                          <a:latin typeface="Arial" panose="020B0604020202020204" pitchFamily="34" charset="0"/>
                        </a:rPr>
                        <a:t>4.13</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0667232"/>
                  </a:ext>
                </a:extLst>
              </a:tr>
            </a:tbl>
          </a:graphicData>
        </a:graphic>
      </p:graphicFrame>
      <p:graphicFrame>
        <p:nvGraphicFramePr>
          <p:cNvPr id="12" name="Table 11">
            <a:extLst>
              <a:ext uri="{FF2B5EF4-FFF2-40B4-BE49-F238E27FC236}">
                <a16:creationId xmlns:a16="http://schemas.microsoft.com/office/drawing/2014/main" id="{112B818E-DE8E-45E0-26E7-DE095EF46C30}"/>
              </a:ext>
            </a:extLst>
          </p:cNvPr>
          <p:cNvGraphicFramePr>
            <a:graphicFrameLocks noGrp="1"/>
          </p:cNvGraphicFramePr>
          <p:nvPr>
            <p:extLst>
              <p:ext uri="{D42A27DB-BD31-4B8C-83A1-F6EECF244321}">
                <p14:modId xmlns:p14="http://schemas.microsoft.com/office/powerpoint/2010/main" val="2761015222"/>
              </p:ext>
            </p:extLst>
          </p:nvPr>
        </p:nvGraphicFramePr>
        <p:xfrm>
          <a:off x="442208" y="2879972"/>
          <a:ext cx="8229598" cy="1847852"/>
        </p:xfrm>
        <a:graphic>
          <a:graphicData uri="http://schemas.openxmlformats.org/drawingml/2006/table">
            <a:tbl>
              <a:tblPr/>
              <a:tblGrid>
                <a:gridCol w="1492154">
                  <a:extLst>
                    <a:ext uri="{9D8B030D-6E8A-4147-A177-3AD203B41FA5}">
                      <a16:colId xmlns:a16="http://schemas.microsoft.com/office/drawing/2014/main" val="3560864459"/>
                    </a:ext>
                  </a:extLst>
                </a:gridCol>
                <a:gridCol w="962492">
                  <a:extLst>
                    <a:ext uri="{9D8B030D-6E8A-4147-A177-3AD203B41FA5}">
                      <a16:colId xmlns:a16="http://schemas.microsoft.com/office/drawing/2014/main" val="2960396401"/>
                    </a:ext>
                  </a:extLst>
                </a:gridCol>
                <a:gridCol w="962492">
                  <a:extLst>
                    <a:ext uri="{9D8B030D-6E8A-4147-A177-3AD203B41FA5}">
                      <a16:colId xmlns:a16="http://schemas.microsoft.com/office/drawing/2014/main" val="123165489"/>
                    </a:ext>
                  </a:extLst>
                </a:gridCol>
                <a:gridCol w="962492">
                  <a:extLst>
                    <a:ext uri="{9D8B030D-6E8A-4147-A177-3AD203B41FA5}">
                      <a16:colId xmlns:a16="http://schemas.microsoft.com/office/drawing/2014/main" val="1096772242"/>
                    </a:ext>
                  </a:extLst>
                </a:gridCol>
                <a:gridCol w="962492">
                  <a:extLst>
                    <a:ext uri="{9D8B030D-6E8A-4147-A177-3AD203B41FA5}">
                      <a16:colId xmlns:a16="http://schemas.microsoft.com/office/drawing/2014/main" val="2742837025"/>
                    </a:ext>
                  </a:extLst>
                </a:gridCol>
                <a:gridCol w="962492">
                  <a:extLst>
                    <a:ext uri="{9D8B030D-6E8A-4147-A177-3AD203B41FA5}">
                      <a16:colId xmlns:a16="http://schemas.microsoft.com/office/drawing/2014/main" val="2507385668"/>
                    </a:ext>
                  </a:extLst>
                </a:gridCol>
                <a:gridCol w="962492">
                  <a:extLst>
                    <a:ext uri="{9D8B030D-6E8A-4147-A177-3AD203B41FA5}">
                      <a16:colId xmlns:a16="http://schemas.microsoft.com/office/drawing/2014/main" val="2448515841"/>
                    </a:ext>
                  </a:extLst>
                </a:gridCol>
                <a:gridCol w="962492">
                  <a:extLst>
                    <a:ext uri="{9D8B030D-6E8A-4147-A177-3AD203B41FA5}">
                      <a16:colId xmlns:a16="http://schemas.microsoft.com/office/drawing/2014/main" val="3469724743"/>
                    </a:ext>
                  </a:extLst>
                </a:gridCol>
              </a:tblGrid>
              <a:tr h="461963">
                <a:tc>
                  <a:txBody>
                    <a:bodyPr/>
                    <a:lstStyle/>
                    <a:p>
                      <a:pPr algn="ctr" rtl="0" fontAlgn="b"/>
                      <a:r>
                        <a:rPr lang="en-US" sz="1000" b="1" i="0" u="none" strike="noStrike" dirty="0">
                          <a:solidFill>
                            <a:schemeClr val="bg1"/>
                          </a:solidFill>
                          <a:effectLst/>
                          <a:latin typeface="+mn-lt"/>
                          <a:cs typeface="Arial" panose="020B0604020202020204" pitchFamily="34" charset="0"/>
                        </a:rPr>
                        <a:t>Survey</a:t>
                      </a:r>
                    </a:p>
                  </a:txBody>
                  <a:tcPr marL="6430" marR="6430" marT="643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82BE"/>
                    </a:solidFill>
                  </a:tcPr>
                </a:tc>
                <a:tc>
                  <a:txBody>
                    <a:bodyPr/>
                    <a:lstStyle/>
                    <a:p>
                      <a:pPr algn="ctr" fontAlgn="b"/>
                      <a:r>
                        <a:rPr lang="en-US" sz="1000" b="1" i="0" u="none" strike="noStrike" dirty="0">
                          <a:solidFill>
                            <a:schemeClr val="bg1"/>
                          </a:solidFill>
                          <a:effectLst/>
                          <a:latin typeface="+mn-lt"/>
                        </a:rPr>
                        <a:t>Number of Responses</a:t>
                      </a:r>
                      <a:endParaRPr lang="en-US" sz="1000" b="0" i="0" u="none" strike="noStrike" dirty="0">
                        <a:solidFill>
                          <a:schemeClr val="bg1"/>
                        </a:solidFill>
                        <a:effectLst/>
                        <a:latin typeface="+mn-lt"/>
                      </a:endParaRP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82BE"/>
                    </a:solidFill>
                  </a:tcPr>
                </a:tc>
                <a:tc>
                  <a:txBody>
                    <a:bodyPr/>
                    <a:lstStyle/>
                    <a:p>
                      <a:pPr algn="ctr" fontAlgn="b"/>
                      <a:r>
                        <a:rPr lang="en-US" sz="1000" b="1" i="0" u="none" strike="noStrike" dirty="0">
                          <a:solidFill>
                            <a:schemeClr val="bg1"/>
                          </a:solidFill>
                          <a:effectLst/>
                          <a:latin typeface="+mn-lt"/>
                        </a:rPr>
                        <a:t>%4-5</a:t>
                      </a:r>
                      <a:endParaRPr lang="en-US" sz="1000" b="0" i="0" u="none" strike="noStrike" dirty="0">
                        <a:solidFill>
                          <a:schemeClr val="bg1"/>
                        </a:solidFill>
                        <a:effectLst/>
                        <a:latin typeface="+mn-lt"/>
                      </a:endParaRP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82BE"/>
                    </a:solidFill>
                  </a:tcPr>
                </a:tc>
                <a:tc>
                  <a:txBody>
                    <a:bodyPr/>
                    <a:lstStyle/>
                    <a:p>
                      <a:pPr algn="ctr" fontAlgn="b"/>
                      <a:r>
                        <a:rPr lang="en-US" sz="1000" b="1" i="0" u="none" strike="noStrike" dirty="0">
                          <a:solidFill>
                            <a:schemeClr val="bg1"/>
                          </a:solidFill>
                          <a:effectLst/>
                          <a:latin typeface="+mn-lt"/>
                        </a:rPr>
                        <a:t>%4-5 Count</a:t>
                      </a:r>
                      <a:endParaRPr lang="en-US" sz="1000" b="0" i="0" u="none" strike="noStrike" dirty="0">
                        <a:solidFill>
                          <a:schemeClr val="bg1"/>
                        </a:solidFill>
                        <a:effectLst/>
                        <a:latin typeface="+mn-lt"/>
                      </a:endParaRP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82BE"/>
                    </a:solidFill>
                  </a:tcPr>
                </a:tc>
                <a:tc>
                  <a:txBody>
                    <a:bodyPr/>
                    <a:lstStyle/>
                    <a:p>
                      <a:pPr algn="ctr" fontAlgn="b"/>
                      <a:r>
                        <a:rPr lang="en-US" sz="1000" b="1" i="0" u="none" strike="noStrike" dirty="0">
                          <a:solidFill>
                            <a:schemeClr val="bg1"/>
                          </a:solidFill>
                          <a:effectLst/>
                          <a:latin typeface="+mn-lt"/>
                        </a:rPr>
                        <a:t>%3</a:t>
                      </a:r>
                      <a:endParaRPr lang="en-US" sz="1000" b="0" i="0" u="none" strike="noStrike" dirty="0">
                        <a:solidFill>
                          <a:schemeClr val="bg1"/>
                        </a:solidFill>
                        <a:effectLst/>
                        <a:latin typeface="+mn-lt"/>
                      </a:endParaRP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82BE"/>
                    </a:solidFill>
                  </a:tcPr>
                </a:tc>
                <a:tc>
                  <a:txBody>
                    <a:bodyPr/>
                    <a:lstStyle/>
                    <a:p>
                      <a:pPr algn="ctr" fontAlgn="b"/>
                      <a:r>
                        <a:rPr lang="en-US" sz="1000" b="1" i="0" u="none" strike="noStrike" dirty="0">
                          <a:solidFill>
                            <a:schemeClr val="bg1"/>
                          </a:solidFill>
                          <a:effectLst/>
                          <a:latin typeface="+mn-lt"/>
                        </a:rPr>
                        <a:t>%3 Count</a:t>
                      </a:r>
                      <a:endParaRPr lang="en-US" sz="1000" b="0" i="0" u="none" strike="noStrike" dirty="0">
                        <a:solidFill>
                          <a:schemeClr val="bg1"/>
                        </a:solidFill>
                        <a:effectLst/>
                        <a:latin typeface="+mn-lt"/>
                      </a:endParaRP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82BE"/>
                    </a:solidFill>
                  </a:tcPr>
                </a:tc>
                <a:tc>
                  <a:txBody>
                    <a:bodyPr/>
                    <a:lstStyle/>
                    <a:p>
                      <a:pPr algn="ctr" fontAlgn="b"/>
                      <a:r>
                        <a:rPr lang="en-US" sz="1000" b="1" i="0" u="none" strike="noStrike" dirty="0">
                          <a:solidFill>
                            <a:schemeClr val="bg1"/>
                          </a:solidFill>
                          <a:effectLst/>
                          <a:latin typeface="+mn-lt"/>
                        </a:rPr>
                        <a:t>%1-2</a:t>
                      </a:r>
                      <a:endParaRPr lang="en-US" sz="1000" b="0" i="0" u="none" strike="noStrike" dirty="0">
                        <a:solidFill>
                          <a:schemeClr val="bg1"/>
                        </a:solidFill>
                        <a:effectLst/>
                        <a:latin typeface="+mn-lt"/>
                      </a:endParaRP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82BE"/>
                    </a:solidFill>
                  </a:tcPr>
                </a:tc>
                <a:tc>
                  <a:txBody>
                    <a:bodyPr/>
                    <a:lstStyle/>
                    <a:p>
                      <a:pPr algn="ctr" fontAlgn="b"/>
                      <a:r>
                        <a:rPr lang="en-US" sz="1000" b="1" i="0" u="none" strike="noStrike" dirty="0">
                          <a:solidFill>
                            <a:schemeClr val="bg1"/>
                          </a:solidFill>
                          <a:effectLst/>
                          <a:latin typeface="+mn-lt"/>
                        </a:rPr>
                        <a:t>%1-2 Count</a:t>
                      </a:r>
                      <a:endParaRPr lang="en-US" sz="1000" b="0" i="0" u="none" strike="noStrike" dirty="0">
                        <a:solidFill>
                          <a:schemeClr val="bg1"/>
                        </a:solidFill>
                        <a:effectLst/>
                        <a:latin typeface="+mn-lt"/>
                      </a:endParaRP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82BE"/>
                    </a:solidFill>
                  </a:tcPr>
                </a:tc>
                <a:extLst>
                  <a:ext uri="{0D108BD9-81ED-4DB2-BD59-A6C34878D82A}">
                    <a16:rowId xmlns:a16="http://schemas.microsoft.com/office/drawing/2014/main" val="2654626188"/>
                  </a:ext>
                </a:extLst>
              </a:tr>
              <a:tr h="461963">
                <a:tc>
                  <a:txBody>
                    <a:bodyPr/>
                    <a:lstStyle/>
                    <a:p>
                      <a:pPr algn="ctr" rtl="0" fontAlgn="b"/>
                      <a:r>
                        <a:rPr lang="en-US" sz="1000" b="1" i="0" u="none" strike="noStrike" dirty="0">
                          <a:solidFill>
                            <a:srgbClr val="000000"/>
                          </a:solidFill>
                          <a:effectLst/>
                          <a:latin typeface="+mn-lt"/>
                        </a:rPr>
                        <a:t>Applying for Benefits</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a:solidFill>
                            <a:srgbClr val="23282B"/>
                          </a:solidFill>
                          <a:effectLst/>
                          <a:highlight>
                            <a:srgbClr val="FFFF00"/>
                          </a:highlight>
                          <a:latin typeface="+mn-lt"/>
                          <a:cs typeface="Arial" panose="020B0604020202020204" pitchFamily="34" charset="0"/>
                        </a:rPr>
                        <a:t>10,553</a:t>
                      </a:r>
                    </a:p>
                  </a:txBody>
                  <a:tcPr marL="14288" marR="14288" marT="14288" marB="1428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rgbClr val="23282B"/>
                          </a:solidFill>
                          <a:effectLst/>
                          <a:highlight>
                            <a:srgbClr val="FFFF00"/>
                          </a:highlight>
                          <a:latin typeface="+mn-lt"/>
                          <a:cs typeface="Arial" panose="020B0604020202020204" pitchFamily="34" charset="0"/>
                        </a:rPr>
                        <a:t>72.6%</a:t>
                      </a:r>
                    </a:p>
                  </a:txBody>
                  <a:tcPr marL="14288" marR="14288" marT="14288" marB="1428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rgbClr val="23282B"/>
                          </a:solidFill>
                          <a:effectLst/>
                          <a:highlight>
                            <a:srgbClr val="FFFF00"/>
                          </a:highlight>
                          <a:latin typeface="+mn-lt"/>
                          <a:cs typeface="Arial" panose="020B0604020202020204" pitchFamily="34" charset="0"/>
                        </a:rPr>
                        <a:t>49,913</a:t>
                      </a:r>
                    </a:p>
                  </a:txBody>
                  <a:tcPr marL="14288" marR="14288" marT="14288" marB="1428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rgbClr val="23282B"/>
                          </a:solidFill>
                          <a:effectLst/>
                          <a:highlight>
                            <a:srgbClr val="FFFF00"/>
                          </a:highlight>
                          <a:latin typeface="+mn-lt"/>
                          <a:cs typeface="Arial" panose="020B0604020202020204" pitchFamily="34" charset="0"/>
                        </a:rPr>
                        <a:t>17.6%</a:t>
                      </a:r>
                    </a:p>
                  </a:txBody>
                  <a:tcPr marL="14288" marR="14288" marT="14288" marB="1428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a:solidFill>
                            <a:srgbClr val="23282B"/>
                          </a:solidFill>
                          <a:effectLst/>
                          <a:highlight>
                            <a:srgbClr val="FFFF00"/>
                          </a:highlight>
                          <a:latin typeface="+mn-lt"/>
                          <a:cs typeface="Arial" panose="020B0604020202020204" pitchFamily="34" charset="0"/>
                        </a:rPr>
                        <a:t>9,148</a:t>
                      </a:r>
                    </a:p>
                  </a:txBody>
                  <a:tcPr marL="14288" marR="14288" marT="14288" marB="1428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rgbClr val="23282B"/>
                          </a:solidFill>
                          <a:effectLst/>
                          <a:highlight>
                            <a:srgbClr val="FFFF00"/>
                          </a:highlight>
                          <a:latin typeface="+mn-lt"/>
                          <a:cs typeface="Arial" panose="020B0604020202020204" pitchFamily="34" charset="0"/>
                        </a:rPr>
                        <a:t>8.3%</a:t>
                      </a:r>
                    </a:p>
                  </a:txBody>
                  <a:tcPr marL="14288" marR="14288" marT="14288" marB="1428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rgbClr val="23282B"/>
                          </a:solidFill>
                          <a:effectLst/>
                          <a:highlight>
                            <a:srgbClr val="FFFF00"/>
                          </a:highlight>
                          <a:latin typeface="+mn-lt"/>
                          <a:cs typeface="Arial" panose="020B0604020202020204" pitchFamily="34" charset="0"/>
                        </a:rPr>
                        <a:t>11,581</a:t>
                      </a:r>
                    </a:p>
                  </a:txBody>
                  <a:tcPr marL="14288" marR="14288" marT="14288" marB="1428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3246512"/>
                  </a:ext>
                </a:extLst>
              </a:tr>
              <a:tr h="461963">
                <a:tc>
                  <a:txBody>
                    <a:bodyPr/>
                    <a:lstStyle/>
                    <a:p>
                      <a:pPr algn="ctr" rtl="0" fontAlgn="b"/>
                      <a:r>
                        <a:rPr lang="en-US" sz="1000" b="1" i="0" u="none" strike="noStrike" dirty="0">
                          <a:solidFill>
                            <a:srgbClr val="000000"/>
                          </a:solidFill>
                          <a:effectLst/>
                          <a:latin typeface="+mn-lt"/>
                        </a:rPr>
                        <a:t>Enrolling in School</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a:solidFill>
                            <a:srgbClr val="23282B"/>
                          </a:solidFill>
                          <a:effectLst/>
                          <a:highlight>
                            <a:srgbClr val="FFFF00"/>
                          </a:highlight>
                          <a:latin typeface="+mn-lt"/>
                          <a:cs typeface="Arial" panose="020B0604020202020204" pitchFamily="34" charset="0"/>
                        </a:rPr>
                        <a:t>5,734</a:t>
                      </a:r>
                    </a:p>
                  </a:txBody>
                  <a:tcPr marL="14288" marR="14288" marT="14288" marB="1428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a:solidFill>
                            <a:srgbClr val="23282B"/>
                          </a:solidFill>
                          <a:effectLst/>
                          <a:highlight>
                            <a:srgbClr val="FFFF00"/>
                          </a:highlight>
                          <a:latin typeface="+mn-lt"/>
                          <a:cs typeface="Arial" panose="020B0604020202020204" pitchFamily="34" charset="0"/>
                        </a:rPr>
                        <a:t>77.1%</a:t>
                      </a:r>
                    </a:p>
                  </a:txBody>
                  <a:tcPr marL="14288" marR="14288" marT="14288" marB="1428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a:solidFill>
                            <a:srgbClr val="23282B"/>
                          </a:solidFill>
                          <a:effectLst/>
                          <a:highlight>
                            <a:srgbClr val="FFFF00"/>
                          </a:highlight>
                          <a:latin typeface="+mn-lt"/>
                          <a:cs typeface="Arial" panose="020B0604020202020204" pitchFamily="34" charset="0"/>
                        </a:rPr>
                        <a:t>22,327</a:t>
                      </a:r>
                    </a:p>
                  </a:txBody>
                  <a:tcPr marL="14288" marR="14288" marT="14288" marB="1428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a:solidFill>
                            <a:srgbClr val="23282B"/>
                          </a:solidFill>
                          <a:effectLst/>
                          <a:highlight>
                            <a:srgbClr val="FFFF00"/>
                          </a:highlight>
                          <a:latin typeface="+mn-lt"/>
                          <a:cs typeface="Arial" panose="020B0604020202020204" pitchFamily="34" charset="0"/>
                        </a:rPr>
                        <a:t>17.1%</a:t>
                      </a:r>
                    </a:p>
                  </a:txBody>
                  <a:tcPr marL="14288" marR="14288" marT="14288" marB="1428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rgbClr val="23282B"/>
                          </a:solidFill>
                          <a:effectLst/>
                          <a:highlight>
                            <a:srgbClr val="FFFF00"/>
                          </a:highlight>
                          <a:latin typeface="+mn-lt"/>
                          <a:cs typeface="Arial" panose="020B0604020202020204" pitchFamily="34" charset="0"/>
                        </a:rPr>
                        <a:t>3,024</a:t>
                      </a:r>
                    </a:p>
                  </a:txBody>
                  <a:tcPr marL="14288" marR="14288" marT="14288" marB="1428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rgbClr val="23282B"/>
                          </a:solidFill>
                          <a:effectLst/>
                          <a:highlight>
                            <a:srgbClr val="FFFF00"/>
                          </a:highlight>
                          <a:latin typeface="+mn-lt"/>
                          <a:cs typeface="Arial" panose="020B0604020202020204" pitchFamily="34" charset="0"/>
                        </a:rPr>
                        <a:t>5.8%</a:t>
                      </a:r>
                    </a:p>
                  </a:txBody>
                  <a:tcPr marL="14288" marR="14288" marT="14288" marB="1428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rgbClr val="23282B"/>
                          </a:solidFill>
                          <a:effectLst/>
                          <a:highlight>
                            <a:srgbClr val="FFFF00"/>
                          </a:highlight>
                          <a:latin typeface="+mn-lt"/>
                          <a:cs typeface="Arial" panose="020B0604020202020204" pitchFamily="34" charset="0"/>
                        </a:rPr>
                        <a:t>3,024</a:t>
                      </a:r>
                    </a:p>
                  </a:txBody>
                  <a:tcPr marL="14288" marR="14288" marT="14288" marB="1428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5388257"/>
                  </a:ext>
                </a:extLst>
              </a:tr>
              <a:tr h="461963">
                <a:tc>
                  <a:txBody>
                    <a:bodyPr/>
                    <a:lstStyle/>
                    <a:p>
                      <a:pPr algn="ctr" rtl="0" fontAlgn="b"/>
                      <a:r>
                        <a:rPr lang="en-US" sz="1000" b="1" i="0" u="none" strike="noStrike" dirty="0">
                          <a:solidFill>
                            <a:srgbClr val="000000"/>
                          </a:solidFill>
                          <a:effectLst/>
                          <a:latin typeface="+mn-lt"/>
                        </a:rPr>
                        <a:t>Receiving Education Benefits</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dirty="0">
                          <a:solidFill>
                            <a:srgbClr val="23282B"/>
                          </a:solidFill>
                          <a:effectLst/>
                          <a:highlight>
                            <a:srgbClr val="FFFF00"/>
                          </a:highlight>
                          <a:latin typeface="+mn-lt"/>
                          <a:cs typeface="Arial" panose="020B0604020202020204" pitchFamily="34" charset="0"/>
                        </a:rPr>
                        <a:t>10,690</a:t>
                      </a:r>
                    </a:p>
                  </a:txBody>
                  <a:tcPr marL="14288" marR="14288" marT="14288" marB="1428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a:solidFill>
                            <a:srgbClr val="23282B"/>
                          </a:solidFill>
                          <a:effectLst/>
                          <a:highlight>
                            <a:srgbClr val="FFFF00"/>
                          </a:highlight>
                          <a:latin typeface="+mn-lt"/>
                          <a:cs typeface="Arial" panose="020B0604020202020204" pitchFamily="34" charset="0"/>
                        </a:rPr>
                        <a:t>82.4%</a:t>
                      </a:r>
                    </a:p>
                  </a:txBody>
                  <a:tcPr marL="14288" marR="14288" marT="14288" marB="1428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rgbClr val="23282B"/>
                          </a:solidFill>
                          <a:effectLst/>
                          <a:highlight>
                            <a:srgbClr val="FFFF00"/>
                          </a:highlight>
                          <a:latin typeface="+mn-lt"/>
                          <a:cs typeface="Arial" panose="020B0604020202020204" pitchFamily="34" charset="0"/>
                        </a:rPr>
                        <a:t>49,350</a:t>
                      </a:r>
                    </a:p>
                  </a:txBody>
                  <a:tcPr marL="14288" marR="14288" marT="14288" marB="1428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a:solidFill>
                            <a:srgbClr val="23282B"/>
                          </a:solidFill>
                          <a:effectLst/>
                          <a:highlight>
                            <a:srgbClr val="FFFF00"/>
                          </a:highlight>
                          <a:latin typeface="+mn-lt"/>
                          <a:cs typeface="Arial" panose="020B0604020202020204" pitchFamily="34" charset="0"/>
                        </a:rPr>
                        <a:t>12.8%</a:t>
                      </a:r>
                    </a:p>
                  </a:txBody>
                  <a:tcPr marL="14288" marR="14288" marT="14288" marB="1428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a:solidFill>
                            <a:srgbClr val="23282B"/>
                          </a:solidFill>
                          <a:effectLst/>
                          <a:highlight>
                            <a:srgbClr val="FFFF00"/>
                          </a:highlight>
                          <a:latin typeface="+mn-lt"/>
                          <a:cs typeface="Arial" panose="020B0604020202020204" pitchFamily="34" charset="0"/>
                        </a:rPr>
                        <a:t>5,910</a:t>
                      </a:r>
                    </a:p>
                  </a:txBody>
                  <a:tcPr marL="14288" marR="14288" marT="14288" marB="1428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rgbClr val="23282B"/>
                          </a:solidFill>
                          <a:effectLst/>
                          <a:highlight>
                            <a:srgbClr val="FFFF00"/>
                          </a:highlight>
                          <a:latin typeface="+mn-lt"/>
                          <a:cs typeface="Arial" panose="020B0604020202020204" pitchFamily="34" charset="0"/>
                        </a:rPr>
                        <a:t>4.7%</a:t>
                      </a:r>
                    </a:p>
                  </a:txBody>
                  <a:tcPr marL="14288" marR="14288" marT="14288" marB="1428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rgbClr val="23282B"/>
                          </a:solidFill>
                          <a:effectLst/>
                          <a:highlight>
                            <a:srgbClr val="FFFF00"/>
                          </a:highlight>
                          <a:latin typeface="+mn-lt"/>
                          <a:cs typeface="Arial" panose="020B0604020202020204" pitchFamily="34" charset="0"/>
                        </a:rPr>
                        <a:t>5,956</a:t>
                      </a:r>
                    </a:p>
                  </a:txBody>
                  <a:tcPr marL="14288" marR="14288" marT="14288" marB="1428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0667232"/>
                  </a:ext>
                </a:extLst>
              </a:tr>
            </a:tbl>
          </a:graphicData>
        </a:graphic>
      </p:graphicFrame>
    </p:spTree>
    <p:extLst>
      <p:ext uri="{BB962C8B-B14F-4D97-AF65-F5344CB8AC3E}">
        <p14:creationId xmlns:p14="http://schemas.microsoft.com/office/powerpoint/2010/main" val="29916625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329FA9-D38B-4166-B9BC-152045CDAFE3}"/>
              </a:ext>
            </a:extLst>
          </p:cNvPr>
          <p:cNvSpPr>
            <a:spLocks noGrp="1"/>
          </p:cNvSpPr>
          <p:nvPr>
            <p:ph type="title"/>
          </p:nvPr>
        </p:nvSpPr>
        <p:spPr/>
        <p:txBody>
          <a:bodyPr/>
          <a:lstStyle/>
          <a:p>
            <a:r>
              <a:rPr lang="en-US" sz="1620" dirty="0"/>
              <a:t>Insurance Services Overall Trust (12/01/2021 – 07/22/2022)</a:t>
            </a:r>
          </a:p>
        </p:txBody>
      </p:sp>
      <p:sp>
        <p:nvSpPr>
          <p:cNvPr id="5" name="Content Placeholder 4">
            <a:extLst>
              <a:ext uri="{FF2B5EF4-FFF2-40B4-BE49-F238E27FC236}">
                <a16:creationId xmlns:a16="http://schemas.microsoft.com/office/drawing/2014/main" id="{D9A0DFA2-0A18-702D-C457-69F80002BB20}"/>
              </a:ext>
            </a:extLst>
          </p:cNvPr>
          <p:cNvSpPr>
            <a:spLocks noGrp="1"/>
          </p:cNvSpPr>
          <p:nvPr>
            <p:ph sz="half" idx="2"/>
          </p:nvPr>
        </p:nvSpPr>
        <p:spPr>
          <a:xfrm>
            <a:off x="442210" y="1031214"/>
            <a:ext cx="8229599" cy="1808434"/>
          </a:xfrm>
        </p:spPr>
        <p:txBody>
          <a:bodyPr/>
          <a:lstStyle/>
          <a:p>
            <a:pPr marL="0" indent="0">
              <a:buNone/>
            </a:pPr>
            <a:r>
              <a:rPr lang="en-US" b="1" dirty="0">
                <a:solidFill>
                  <a:srgbClr val="002F56"/>
                </a:solidFill>
              </a:rPr>
              <a:t>Overall Trust</a:t>
            </a:r>
          </a:p>
          <a:p>
            <a:endParaRPr lang="en-US" dirty="0"/>
          </a:p>
        </p:txBody>
      </p:sp>
      <p:sp>
        <p:nvSpPr>
          <p:cNvPr id="8" name="Content Placeholder 7">
            <a:extLst>
              <a:ext uri="{FF2B5EF4-FFF2-40B4-BE49-F238E27FC236}">
                <a16:creationId xmlns:a16="http://schemas.microsoft.com/office/drawing/2014/main" id="{F3DB25A2-4098-42E4-5D8B-2ABEF7D9A27D}"/>
              </a:ext>
            </a:extLst>
          </p:cNvPr>
          <p:cNvSpPr>
            <a:spLocks noGrp="1"/>
          </p:cNvSpPr>
          <p:nvPr>
            <p:ph sz="quarter" idx="4"/>
          </p:nvPr>
        </p:nvSpPr>
        <p:spPr>
          <a:xfrm>
            <a:off x="442208" y="3066400"/>
            <a:ext cx="8229601" cy="2128643"/>
          </a:xfrm>
        </p:spPr>
        <p:txBody>
          <a:bodyPr/>
          <a:lstStyle/>
          <a:p>
            <a:pPr marL="0" indent="0">
              <a:buNone/>
            </a:pPr>
            <a:r>
              <a:rPr lang="en-US" b="1" dirty="0">
                <a:solidFill>
                  <a:srgbClr val="002F56"/>
                </a:solidFill>
              </a:rPr>
              <a:t>Percentage Breakdown</a:t>
            </a:r>
          </a:p>
          <a:p>
            <a:endParaRPr lang="en-US" dirty="0"/>
          </a:p>
        </p:txBody>
      </p:sp>
      <p:sp>
        <p:nvSpPr>
          <p:cNvPr id="3" name="Slide Number Placeholder 2">
            <a:extLst>
              <a:ext uri="{FF2B5EF4-FFF2-40B4-BE49-F238E27FC236}">
                <a16:creationId xmlns:a16="http://schemas.microsoft.com/office/drawing/2014/main" id="{1B1CDB05-CED0-4748-9EDB-4B4359B568C3}"/>
              </a:ext>
            </a:extLst>
          </p:cNvPr>
          <p:cNvSpPr>
            <a:spLocks noGrp="1"/>
          </p:cNvSpPr>
          <p:nvPr>
            <p:ph type="sldNum" sz="quarter" idx="10"/>
          </p:nvPr>
        </p:nvSpPr>
        <p:spPr/>
        <p:txBody>
          <a:bodyPr/>
          <a:lstStyle/>
          <a:p>
            <a:pPr defTabSz="822960">
              <a:defRPr/>
            </a:pPr>
            <a:fld id="{D983F1FA-211D-3044-9E35-958DFBC26156}" type="slidenum">
              <a:rPr lang="en-US">
                <a:latin typeface="Calibri"/>
              </a:rPr>
              <a:pPr defTabSz="822960">
                <a:defRPr/>
              </a:pPr>
              <a:t>30</a:t>
            </a:fld>
            <a:endParaRPr lang="en-US" dirty="0">
              <a:latin typeface="Calibri"/>
            </a:endParaRPr>
          </a:p>
        </p:txBody>
      </p:sp>
      <p:graphicFrame>
        <p:nvGraphicFramePr>
          <p:cNvPr id="7" name="Table 6">
            <a:extLst>
              <a:ext uri="{FF2B5EF4-FFF2-40B4-BE49-F238E27FC236}">
                <a16:creationId xmlns:a16="http://schemas.microsoft.com/office/drawing/2014/main" id="{2F130E85-FCCE-4DA8-9820-4049594937C5}"/>
              </a:ext>
            </a:extLst>
          </p:cNvPr>
          <p:cNvGraphicFramePr>
            <a:graphicFrameLocks noGrp="1"/>
          </p:cNvGraphicFramePr>
          <p:nvPr>
            <p:extLst>
              <p:ext uri="{D42A27DB-BD31-4B8C-83A1-F6EECF244321}">
                <p14:modId xmlns:p14="http://schemas.microsoft.com/office/powerpoint/2010/main" val="2741931512"/>
              </p:ext>
            </p:extLst>
          </p:nvPr>
        </p:nvGraphicFramePr>
        <p:xfrm>
          <a:off x="442210" y="1326156"/>
          <a:ext cx="4363546" cy="1484051"/>
        </p:xfrm>
        <a:graphic>
          <a:graphicData uri="http://schemas.openxmlformats.org/drawingml/2006/table">
            <a:tbl>
              <a:tblPr/>
              <a:tblGrid>
                <a:gridCol w="3043510">
                  <a:extLst>
                    <a:ext uri="{9D8B030D-6E8A-4147-A177-3AD203B41FA5}">
                      <a16:colId xmlns:a16="http://schemas.microsoft.com/office/drawing/2014/main" val="3560864459"/>
                    </a:ext>
                  </a:extLst>
                </a:gridCol>
                <a:gridCol w="1320036">
                  <a:extLst>
                    <a:ext uri="{9D8B030D-6E8A-4147-A177-3AD203B41FA5}">
                      <a16:colId xmlns:a16="http://schemas.microsoft.com/office/drawing/2014/main" val="2960396401"/>
                    </a:ext>
                  </a:extLst>
                </a:gridCol>
              </a:tblGrid>
              <a:tr h="234511">
                <a:tc>
                  <a:txBody>
                    <a:bodyPr/>
                    <a:lstStyle/>
                    <a:p>
                      <a:pPr algn="ctr" rtl="0" fontAlgn="b"/>
                      <a:r>
                        <a:rPr lang="en-US" sz="1000" b="1" i="0" u="none" strike="noStrike" dirty="0">
                          <a:solidFill>
                            <a:schemeClr val="bg1"/>
                          </a:solidFill>
                          <a:effectLst/>
                          <a:latin typeface="Arial" panose="020B0604020202020204" pitchFamily="34" charset="0"/>
                          <a:cs typeface="Arial" panose="020B0604020202020204" pitchFamily="34" charset="0"/>
                        </a:rPr>
                        <a:t>Survey</a:t>
                      </a:r>
                    </a:p>
                  </a:txBody>
                  <a:tcPr marL="6430" marR="6430" marT="643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82BE"/>
                    </a:solidFill>
                  </a:tcPr>
                </a:tc>
                <a:tc>
                  <a:txBody>
                    <a:bodyPr/>
                    <a:lstStyle/>
                    <a:p>
                      <a:pPr algn="ctr" rtl="0" fontAlgn="b"/>
                      <a:r>
                        <a:rPr lang="en-US" sz="1000" b="1" i="0" u="none" strike="noStrike" dirty="0">
                          <a:solidFill>
                            <a:schemeClr val="bg1"/>
                          </a:solidFill>
                          <a:effectLst/>
                          <a:latin typeface="Arial" panose="020B0604020202020204" pitchFamily="34" charset="0"/>
                          <a:cs typeface="Arial" panose="020B0604020202020204" pitchFamily="34" charset="0"/>
                        </a:rPr>
                        <a:t>Trust</a:t>
                      </a:r>
                    </a:p>
                  </a:txBody>
                  <a:tcPr marL="6430" marR="6430" marT="643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82BE"/>
                    </a:solidFill>
                  </a:tcPr>
                </a:tc>
                <a:extLst>
                  <a:ext uri="{0D108BD9-81ED-4DB2-BD59-A6C34878D82A}">
                    <a16:rowId xmlns:a16="http://schemas.microsoft.com/office/drawing/2014/main" val="2654626188"/>
                  </a:ext>
                </a:extLst>
              </a:tr>
              <a:tr h="184640">
                <a:tc>
                  <a:txBody>
                    <a:bodyPr/>
                    <a:lstStyle/>
                    <a:p>
                      <a:pPr algn="ctr" rtl="0" fontAlgn="b"/>
                      <a:r>
                        <a:rPr lang="en-US" sz="1000" b="1" i="0" u="none" strike="noStrike" dirty="0">
                          <a:solidFill>
                            <a:srgbClr val="000000"/>
                          </a:solidFill>
                          <a:effectLst/>
                          <a:latin typeface="Arial" panose="020B0604020202020204" pitchFamily="34" charset="0"/>
                        </a:rPr>
                        <a:t>Beneficiary Designation</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t"/>
                      <a:r>
                        <a:rPr lang="en-US" sz="1000" b="0" i="0" u="none" strike="noStrike" dirty="0">
                          <a:solidFill>
                            <a:srgbClr val="000000"/>
                          </a:solidFill>
                          <a:effectLst/>
                          <a:latin typeface="Arial" panose="020B0604020202020204" pitchFamily="34" charset="0"/>
                        </a:rPr>
                        <a:t>4.39</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5388257"/>
                  </a:ext>
                </a:extLst>
              </a:tr>
              <a:tr h="184640">
                <a:tc>
                  <a:txBody>
                    <a:bodyPr/>
                    <a:lstStyle/>
                    <a:p>
                      <a:pPr algn="ctr" rtl="0" fontAlgn="b"/>
                      <a:r>
                        <a:rPr lang="en-US" sz="1000" b="1" i="0" u="none" strike="noStrike" dirty="0">
                          <a:solidFill>
                            <a:srgbClr val="000000"/>
                          </a:solidFill>
                          <a:effectLst/>
                          <a:latin typeface="Arial" panose="020B0604020202020204" pitchFamily="34" charset="0"/>
                        </a:rPr>
                        <a:t>Death Claims</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t"/>
                      <a:r>
                        <a:rPr lang="en-US" sz="1000" b="0" i="0" u="none" strike="noStrike" dirty="0">
                          <a:solidFill>
                            <a:srgbClr val="000000"/>
                          </a:solidFill>
                          <a:effectLst/>
                          <a:latin typeface="Arial" panose="020B0604020202020204" pitchFamily="34" charset="0"/>
                        </a:rPr>
                        <a:t>4.50</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2656203"/>
                  </a:ext>
                </a:extLst>
              </a:tr>
              <a:tr h="233363">
                <a:tc>
                  <a:txBody>
                    <a:bodyPr/>
                    <a:lstStyle/>
                    <a:p>
                      <a:pPr algn="ctr" rtl="0" fontAlgn="b"/>
                      <a:r>
                        <a:rPr lang="en-US" sz="1000" b="1" i="0" u="none" strike="noStrike" dirty="0">
                          <a:solidFill>
                            <a:srgbClr val="000000"/>
                          </a:solidFill>
                          <a:effectLst/>
                          <a:latin typeface="Arial" panose="020B0604020202020204" pitchFamily="34" charset="0"/>
                        </a:rPr>
                        <a:t>New Insurance Application</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t"/>
                      <a:r>
                        <a:rPr lang="en-US" sz="1000" b="0" i="0" u="none" strike="noStrike" dirty="0">
                          <a:solidFill>
                            <a:srgbClr val="000000"/>
                          </a:solidFill>
                          <a:effectLst/>
                          <a:latin typeface="Arial" panose="020B0604020202020204" pitchFamily="34" charset="0"/>
                        </a:rPr>
                        <a:t>4.25</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0667232"/>
                  </a:ext>
                </a:extLst>
              </a:tr>
              <a:tr h="233363">
                <a:tc>
                  <a:txBody>
                    <a:bodyPr/>
                    <a:lstStyle/>
                    <a:p>
                      <a:pPr algn="ctr" rtl="0" fontAlgn="b"/>
                      <a:r>
                        <a:rPr lang="en-US" sz="1000" b="1" i="0" u="none" strike="noStrike" dirty="0">
                          <a:solidFill>
                            <a:srgbClr val="000000"/>
                          </a:solidFill>
                          <a:effectLst/>
                          <a:latin typeface="Arial" panose="020B0604020202020204" pitchFamily="34" charset="0"/>
                        </a:rPr>
                        <a:t>Veterans’ Mortgage Life Insurance</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t"/>
                      <a:r>
                        <a:rPr lang="en-US" sz="1000" b="0" i="0" u="none" strike="noStrike" dirty="0">
                          <a:solidFill>
                            <a:srgbClr val="000000"/>
                          </a:solidFill>
                          <a:effectLst/>
                          <a:latin typeface="Arial" panose="020B0604020202020204" pitchFamily="34" charset="0"/>
                        </a:rPr>
                        <a:t>4.06</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0425507"/>
                  </a:ext>
                </a:extLst>
              </a:tr>
              <a:tr h="180171">
                <a:tc>
                  <a:txBody>
                    <a:bodyPr/>
                    <a:lstStyle/>
                    <a:p>
                      <a:pPr algn="ctr" rtl="0" fontAlgn="b"/>
                      <a:r>
                        <a:rPr lang="en-US" sz="1000" b="1" i="0" u="none" strike="noStrike" dirty="0">
                          <a:solidFill>
                            <a:srgbClr val="000000"/>
                          </a:solidFill>
                          <a:effectLst/>
                          <a:latin typeface="Arial" panose="020B0604020202020204" pitchFamily="34" charset="0"/>
                        </a:rPr>
                        <a:t>Correspondence</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t"/>
                      <a:r>
                        <a:rPr lang="en-US" sz="1000" b="0" i="0" u="none" strike="noStrike" dirty="0">
                          <a:solidFill>
                            <a:srgbClr val="000000"/>
                          </a:solidFill>
                          <a:effectLst/>
                          <a:latin typeface="Arial" panose="020B0604020202020204" pitchFamily="34" charset="0"/>
                        </a:rPr>
                        <a:t>3.97</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3643494"/>
                  </a:ext>
                </a:extLst>
              </a:tr>
              <a:tr h="233363">
                <a:tc>
                  <a:txBody>
                    <a:bodyPr/>
                    <a:lstStyle/>
                    <a:p>
                      <a:pPr algn="ctr" rtl="0" fontAlgn="b"/>
                      <a:r>
                        <a:rPr lang="en-US" sz="1000" b="1" i="0" u="none" strike="noStrike" dirty="0">
                          <a:solidFill>
                            <a:srgbClr val="000000"/>
                          </a:solidFill>
                          <a:effectLst/>
                          <a:latin typeface="Arial" panose="020B0604020202020204" pitchFamily="34" charset="0"/>
                        </a:rPr>
                        <a:t>Cash Surrender and Policy Loan</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t"/>
                      <a:r>
                        <a:rPr lang="en-US" sz="1000" b="0" i="0" u="none" strike="noStrike" dirty="0">
                          <a:solidFill>
                            <a:srgbClr val="000000"/>
                          </a:solidFill>
                          <a:effectLst/>
                          <a:latin typeface="Arial" panose="020B0604020202020204" pitchFamily="34" charset="0"/>
                        </a:rPr>
                        <a:t>4.68</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3928009"/>
                  </a:ext>
                </a:extLst>
              </a:tr>
            </a:tbl>
          </a:graphicData>
        </a:graphic>
      </p:graphicFrame>
      <p:graphicFrame>
        <p:nvGraphicFramePr>
          <p:cNvPr id="9" name="Table 8">
            <a:extLst>
              <a:ext uri="{FF2B5EF4-FFF2-40B4-BE49-F238E27FC236}">
                <a16:creationId xmlns:a16="http://schemas.microsoft.com/office/drawing/2014/main" id="{FCE99FCC-5613-4E09-81D4-A3BC9A5A3150}"/>
              </a:ext>
            </a:extLst>
          </p:cNvPr>
          <p:cNvGraphicFramePr>
            <a:graphicFrameLocks noGrp="1"/>
          </p:cNvGraphicFramePr>
          <p:nvPr>
            <p:extLst>
              <p:ext uri="{D42A27DB-BD31-4B8C-83A1-F6EECF244321}">
                <p14:modId xmlns:p14="http://schemas.microsoft.com/office/powerpoint/2010/main" val="1987105031"/>
              </p:ext>
            </p:extLst>
          </p:nvPr>
        </p:nvGraphicFramePr>
        <p:xfrm>
          <a:off x="442209" y="3341281"/>
          <a:ext cx="8229603" cy="1750252"/>
        </p:xfrm>
        <a:graphic>
          <a:graphicData uri="http://schemas.openxmlformats.org/drawingml/2006/table">
            <a:tbl>
              <a:tblPr/>
              <a:tblGrid>
                <a:gridCol w="1757851">
                  <a:extLst>
                    <a:ext uri="{9D8B030D-6E8A-4147-A177-3AD203B41FA5}">
                      <a16:colId xmlns:a16="http://schemas.microsoft.com/office/drawing/2014/main" val="3560864459"/>
                    </a:ext>
                  </a:extLst>
                </a:gridCol>
                <a:gridCol w="924536">
                  <a:extLst>
                    <a:ext uri="{9D8B030D-6E8A-4147-A177-3AD203B41FA5}">
                      <a16:colId xmlns:a16="http://schemas.microsoft.com/office/drawing/2014/main" val="2960396401"/>
                    </a:ext>
                  </a:extLst>
                </a:gridCol>
                <a:gridCol w="924536">
                  <a:extLst>
                    <a:ext uri="{9D8B030D-6E8A-4147-A177-3AD203B41FA5}">
                      <a16:colId xmlns:a16="http://schemas.microsoft.com/office/drawing/2014/main" val="123165489"/>
                    </a:ext>
                  </a:extLst>
                </a:gridCol>
                <a:gridCol w="924536">
                  <a:extLst>
                    <a:ext uri="{9D8B030D-6E8A-4147-A177-3AD203B41FA5}">
                      <a16:colId xmlns:a16="http://schemas.microsoft.com/office/drawing/2014/main" val="1096772242"/>
                    </a:ext>
                  </a:extLst>
                </a:gridCol>
                <a:gridCol w="924536">
                  <a:extLst>
                    <a:ext uri="{9D8B030D-6E8A-4147-A177-3AD203B41FA5}">
                      <a16:colId xmlns:a16="http://schemas.microsoft.com/office/drawing/2014/main" val="2742837025"/>
                    </a:ext>
                  </a:extLst>
                </a:gridCol>
                <a:gridCol w="924536">
                  <a:extLst>
                    <a:ext uri="{9D8B030D-6E8A-4147-A177-3AD203B41FA5}">
                      <a16:colId xmlns:a16="http://schemas.microsoft.com/office/drawing/2014/main" val="2507385668"/>
                    </a:ext>
                  </a:extLst>
                </a:gridCol>
                <a:gridCol w="924536">
                  <a:extLst>
                    <a:ext uri="{9D8B030D-6E8A-4147-A177-3AD203B41FA5}">
                      <a16:colId xmlns:a16="http://schemas.microsoft.com/office/drawing/2014/main" val="2448515841"/>
                    </a:ext>
                  </a:extLst>
                </a:gridCol>
                <a:gridCol w="924536">
                  <a:extLst>
                    <a:ext uri="{9D8B030D-6E8A-4147-A177-3AD203B41FA5}">
                      <a16:colId xmlns:a16="http://schemas.microsoft.com/office/drawing/2014/main" val="3469724743"/>
                    </a:ext>
                  </a:extLst>
                </a:gridCol>
              </a:tblGrid>
              <a:tr h="371320">
                <a:tc>
                  <a:txBody>
                    <a:bodyPr/>
                    <a:lstStyle/>
                    <a:p>
                      <a:pPr algn="ctr" rtl="0" fontAlgn="b"/>
                      <a:r>
                        <a:rPr lang="en-US" sz="1000" b="1" i="0" u="none" strike="noStrike" dirty="0">
                          <a:solidFill>
                            <a:schemeClr val="bg1"/>
                          </a:solidFill>
                          <a:effectLst/>
                          <a:latin typeface="+mn-lt"/>
                          <a:cs typeface="Arial" panose="020B0604020202020204" pitchFamily="34" charset="0"/>
                        </a:rPr>
                        <a:t>Survey</a:t>
                      </a:r>
                    </a:p>
                  </a:txBody>
                  <a:tcPr marL="6430" marR="6430" marT="643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82BE"/>
                    </a:solidFill>
                  </a:tcPr>
                </a:tc>
                <a:tc>
                  <a:txBody>
                    <a:bodyPr/>
                    <a:lstStyle/>
                    <a:p>
                      <a:pPr algn="ctr" fontAlgn="b"/>
                      <a:r>
                        <a:rPr lang="en-US" sz="1000" b="1" i="0" u="none" strike="noStrike" dirty="0">
                          <a:solidFill>
                            <a:schemeClr val="bg1"/>
                          </a:solidFill>
                          <a:effectLst/>
                          <a:latin typeface="+mn-lt"/>
                        </a:rPr>
                        <a:t>Number of Responses</a:t>
                      </a:r>
                      <a:endParaRPr lang="en-US" sz="1000" b="0" i="0" u="none" strike="noStrike" dirty="0">
                        <a:solidFill>
                          <a:schemeClr val="bg1"/>
                        </a:solidFill>
                        <a:effectLst/>
                        <a:latin typeface="+mn-lt"/>
                      </a:endParaRP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82BE"/>
                    </a:solidFill>
                  </a:tcPr>
                </a:tc>
                <a:tc>
                  <a:txBody>
                    <a:bodyPr/>
                    <a:lstStyle/>
                    <a:p>
                      <a:pPr algn="ctr" fontAlgn="b"/>
                      <a:r>
                        <a:rPr lang="en-US" sz="1000" b="1" i="0" u="none" strike="noStrike" dirty="0">
                          <a:solidFill>
                            <a:schemeClr val="bg1"/>
                          </a:solidFill>
                          <a:effectLst/>
                          <a:latin typeface="+mn-lt"/>
                        </a:rPr>
                        <a:t>%4-5</a:t>
                      </a:r>
                      <a:endParaRPr lang="en-US" sz="1000" b="0" i="0" u="none" strike="noStrike" dirty="0">
                        <a:solidFill>
                          <a:schemeClr val="bg1"/>
                        </a:solidFill>
                        <a:effectLst/>
                        <a:latin typeface="+mn-lt"/>
                      </a:endParaRP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82BE"/>
                    </a:solidFill>
                  </a:tcPr>
                </a:tc>
                <a:tc>
                  <a:txBody>
                    <a:bodyPr/>
                    <a:lstStyle/>
                    <a:p>
                      <a:pPr algn="ctr" fontAlgn="b"/>
                      <a:r>
                        <a:rPr lang="en-US" sz="1000" b="1" i="0" u="none" strike="noStrike" dirty="0">
                          <a:solidFill>
                            <a:schemeClr val="bg1"/>
                          </a:solidFill>
                          <a:effectLst/>
                          <a:latin typeface="+mn-lt"/>
                        </a:rPr>
                        <a:t>%4-5 Count</a:t>
                      </a:r>
                      <a:endParaRPr lang="en-US" sz="1000" b="0" i="0" u="none" strike="noStrike" dirty="0">
                        <a:solidFill>
                          <a:schemeClr val="bg1"/>
                        </a:solidFill>
                        <a:effectLst/>
                        <a:latin typeface="+mn-lt"/>
                      </a:endParaRP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82BE"/>
                    </a:solidFill>
                  </a:tcPr>
                </a:tc>
                <a:tc>
                  <a:txBody>
                    <a:bodyPr/>
                    <a:lstStyle/>
                    <a:p>
                      <a:pPr algn="ctr" fontAlgn="b"/>
                      <a:r>
                        <a:rPr lang="en-US" sz="1000" b="1" i="0" u="none" strike="noStrike" dirty="0">
                          <a:solidFill>
                            <a:schemeClr val="bg1"/>
                          </a:solidFill>
                          <a:effectLst/>
                          <a:latin typeface="+mn-lt"/>
                        </a:rPr>
                        <a:t>%3</a:t>
                      </a:r>
                      <a:endParaRPr lang="en-US" sz="1000" b="0" i="0" u="none" strike="noStrike" dirty="0">
                        <a:solidFill>
                          <a:schemeClr val="bg1"/>
                        </a:solidFill>
                        <a:effectLst/>
                        <a:latin typeface="+mn-lt"/>
                      </a:endParaRP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82BE"/>
                    </a:solidFill>
                  </a:tcPr>
                </a:tc>
                <a:tc>
                  <a:txBody>
                    <a:bodyPr/>
                    <a:lstStyle/>
                    <a:p>
                      <a:pPr algn="ctr" fontAlgn="b"/>
                      <a:r>
                        <a:rPr lang="en-US" sz="1000" b="1" i="0" u="none" strike="noStrike" dirty="0">
                          <a:solidFill>
                            <a:schemeClr val="bg1"/>
                          </a:solidFill>
                          <a:effectLst/>
                          <a:latin typeface="+mn-lt"/>
                        </a:rPr>
                        <a:t>%3 Count</a:t>
                      </a:r>
                      <a:endParaRPr lang="en-US" sz="1000" b="0" i="0" u="none" strike="noStrike" dirty="0">
                        <a:solidFill>
                          <a:schemeClr val="bg1"/>
                        </a:solidFill>
                        <a:effectLst/>
                        <a:latin typeface="+mn-lt"/>
                      </a:endParaRP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82BE"/>
                    </a:solidFill>
                  </a:tcPr>
                </a:tc>
                <a:tc>
                  <a:txBody>
                    <a:bodyPr/>
                    <a:lstStyle/>
                    <a:p>
                      <a:pPr algn="ctr" fontAlgn="b"/>
                      <a:r>
                        <a:rPr lang="en-US" sz="1000" b="1" i="0" u="none" strike="noStrike" dirty="0">
                          <a:solidFill>
                            <a:schemeClr val="bg1"/>
                          </a:solidFill>
                          <a:effectLst/>
                          <a:latin typeface="+mn-lt"/>
                        </a:rPr>
                        <a:t>%1-2</a:t>
                      </a:r>
                      <a:endParaRPr lang="en-US" sz="1000" b="0" i="0" u="none" strike="noStrike" dirty="0">
                        <a:solidFill>
                          <a:schemeClr val="bg1"/>
                        </a:solidFill>
                        <a:effectLst/>
                        <a:latin typeface="+mn-lt"/>
                      </a:endParaRP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82BE"/>
                    </a:solidFill>
                  </a:tcPr>
                </a:tc>
                <a:tc>
                  <a:txBody>
                    <a:bodyPr/>
                    <a:lstStyle/>
                    <a:p>
                      <a:pPr algn="ctr" fontAlgn="b"/>
                      <a:r>
                        <a:rPr lang="en-US" sz="1000" b="1" i="0" u="none" strike="noStrike" dirty="0">
                          <a:solidFill>
                            <a:schemeClr val="bg1"/>
                          </a:solidFill>
                          <a:effectLst/>
                          <a:latin typeface="+mn-lt"/>
                        </a:rPr>
                        <a:t>%1-2 Count</a:t>
                      </a:r>
                      <a:endParaRPr lang="en-US" sz="1000" b="0" i="0" u="none" strike="noStrike" dirty="0">
                        <a:solidFill>
                          <a:schemeClr val="bg1"/>
                        </a:solidFill>
                        <a:effectLst/>
                        <a:latin typeface="+mn-lt"/>
                      </a:endParaRP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82BE"/>
                    </a:solidFill>
                  </a:tcPr>
                </a:tc>
                <a:extLst>
                  <a:ext uri="{0D108BD9-81ED-4DB2-BD59-A6C34878D82A}">
                    <a16:rowId xmlns:a16="http://schemas.microsoft.com/office/drawing/2014/main" val="2654626188"/>
                  </a:ext>
                </a:extLst>
              </a:tr>
              <a:tr h="233363">
                <a:tc>
                  <a:txBody>
                    <a:bodyPr/>
                    <a:lstStyle/>
                    <a:p>
                      <a:pPr algn="ctr" rtl="0" fontAlgn="b"/>
                      <a:r>
                        <a:rPr lang="en-US" sz="1000" b="1" i="0" u="none" strike="noStrike" dirty="0">
                          <a:solidFill>
                            <a:srgbClr val="000000"/>
                          </a:solidFill>
                          <a:effectLst/>
                          <a:latin typeface="+mn-lt"/>
                        </a:rPr>
                        <a:t>Beneficiary Designation</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t"/>
                      <a:r>
                        <a:rPr lang="en-US" sz="1000" b="0" i="0" u="none" strike="noStrike" dirty="0">
                          <a:solidFill>
                            <a:srgbClr val="000000"/>
                          </a:solidFill>
                          <a:effectLst/>
                          <a:latin typeface="+mn-lt"/>
                          <a:cs typeface="Arial" panose="020B0604020202020204" pitchFamily="34" charset="0"/>
                        </a:rPr>
                        <a:t>349</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b="0" i="0" u="none" strike="noStrike" dirty="0">
                          <a:solidFill>
                            <a:srgbClr val="000000"/>
                          </a:solidFill>
                          <a:effectLst/>
                          <a:latin typeface="+mn-lt"/>
                          <a:cs typeface="Arial" panose="020B0604020202020204" pitchFamily="34" charset="0"/>
                        </a:rPr>
                        <a:t>88.0%</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b="0" i="0" u="none" strike="noStrike" dirty="0">
                          <a:solidFill>
                            <a:srgbClr val="000000"/>
                          </a:solidFill>
                          <a:effectLst/>
                          <a:latin typeface="+mn-lt"/>
                          <a:cs typeface="Arial" panose="020B0604020202020204" pitchFamily="34" charset="0"/>
                        </a:rPr>
                        <a:t>1,528</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b="0" i="0" u="none" strike="noStrike" dirty="0">
                          <a:solidFill>
                            <a:srgbClr val="000000"/>
                          </a:solidFill>
                          <a:effectLst/>
                          <a:latin typeface="+mn-lt"/>
                          <a:cs typeface="Arial" panose="020B0604020202020204" pitchFamily="34" charset="0"/>
                        </a:rPr>
                        <a:t>7.4%</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b="0" i="0" u="none" strike="noStrike" dirty="0">
                          <a:solidFill>
                            <a:srgbClr val="000000"/>
                          </a:solidFill>
                          <a:effectLst/>
                          <a:latin typeface="+mn-lt"/>
                          <a:cs typeface="Arial" panose="020B0604020202020204" pitchFamily="34" charset="0"/>
                        </a:rPr>
                        <a:t>129</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b="0" i="0" u="none" strike="noStrike" dirty="0">
                          <a:solidFill>
                            <a:srgbClr val="000000"/>
                          </a:solidFill>
                          <a:effectLst/>
                          <a:latin typeface="+mn-lt"/>
                          <a:cs typeface="Arial" panose="020B0604020202020204" pitchFamily="34" charset="0"/>
                        </a:rPr>
                        <a:t>5.0%</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b="0" i="0" u="none" strike="noStrike" dirty="0">
                          <a:solidFill>
                            <a:srgbClr val="000000"/>
                          </a:solidFill>
                          <a:effectLst/>
                          <a:latin typeface="+mn-lt"/>
                          <a:cs typeface="Arial" panose="020B0604020202020204" pitchFamily="34" charset="0"/>
                        </a:rPr>
                        <a:t>88</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3246512"/>
                  </a:ext>
                </a:extLst>
              </a:tr>
              <a:tr h="184640">
                <a:tc>
                  <a:txBody>
                    <a:bodyPr/>
                    <a:lstStyle/>
                    <a:p>
                      <a:pPr algn="ctr" rtl="0" fontAlgn="b"/>
                      <a:r>
                        <a:rPr lang="en-US" sz="1000" b="1" i="0" u="none" strike="noStrike" dirty="0">
                          <a:solidFill>
                            <a:srgbClr val="000000"/>
                          </a:solidFill>
                          <a:effectLst/>
                          <a:latin typeface="+mn-lt"/>
                        </a:rPr>
                        <a:t>Death Claims</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t"/>
                      <a:r>
                        <a:rPr lang="en-US" sz="1000" b="0" i="0" u="none" strike="noStrike" dirty="0">
                          <a:solidFill>
                            <a:srgbClr val="000000"/>
                          </a:solidFill>
                          <a:effectLst/>
                          <a:latin typeface="+mn-lt"/>
                          <a:cs typeface="Arial" panose="020B0604020202020204" pitchFamily="34" charset="0"/>
                        </a:rPr>
                        <a:t>553</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b="0" i="0" u="none" strike="noStrike" dirty="0">
                          <a:solidFill>
                            <a:srgbClr val="000000"/>
                          </a:solidFill>
                          <a:effectLst/>
                          <a:latin typeface="+mn-lt"/>
                          <a:cs typeface="Arial" panose="020B0604020202020204" pitchFamily="34" charset="0"/>
                        </a:rPr>
                        <a:t>89.0%</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b="0" i="0" u="none" strike="noStrike" dirty="0">
                          <a:solidFill>
                            <a:srgbClr val="000000"/>
                          </a:solidFill>
                          <a:effectLst/>
                          <a:latin typeface="+mn-lt"/>
                          <a:cs typeface="Arial" panose="020B0604020202020204" pitchFamily="34" charset="0"/>
                        </a:rPr>
                        <a:t>2,958</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b="0" i="0" u="none" strike="noStrike" dirty="0">
                          <a:solidFill>
                            <a:srgbClr val="000000"/>
                          </a:solidFill>
                          <a:effectLst/>
                          <a:latin typeface="+mn-lt"/>
                          <a:cs typeface="Arial" panose="020B0604020202020204" pitchFamily="34" charset="0"/>
                        </a:rPr>
                        <a:t>5.3%</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b="0" i="0" u="none" strike="noStrike">
                          <a:solidFill>
                            <a:srgbClr val="000000"/>
                          </a:solidFill>
                          <a:effectLst/>
                          <a:latin typeface="+mn-lt"/>
                          <a:cs typeface="Arial" panose="020B0604020202020204" pitchFamily="34" charset="0"/>
                        </a:rPr>
                        <a:t>177</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b="0" i="0" u="none" strike="noStrike" dirty="0">
                          <a:solidFill>
                            <a:srgbClr val="000000"/>
                          </a:solidFill>
                          <a:effectLst/>
                          <a:latin typeface="+mn-lt"/>
                          <a:cs typeface="Arial" panose="020B0604020202020204" pitchFamily="34" charset="0"/>
                        </a:rPr>
                        <a:t>5.5%</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b="0" i="0" u="none" strike="noStrike">
                          <a:solidFill>
                            <a:srgbClr val="000000"/>
                          </a:solidFill>
                          <a:effectLst/>
                          <a:latin typeface="+mn-lt"/>
                          <a:cs typeface="Arial" panose="020B0604020202020204" pitchFamily="34" charset="0"/>
                        </a:rPr>
                        <a:t>183</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807619"/>
                  </a:ext>
                </a:extLst>
              </a:tr>
              <a:tr h="233363">
                <a:tc>
                  <a:txBody>
                    <a:bodyPr/>
                    <a:lstStyle/>
                    <a:p>
                      <a:pPr algn="ctr" rtl="0" fontAlgn="b"/>
                      <a:r>
                        <a:rPr lang="en-US" sz="1000" b="1" i="0" u="none" strike="noStrike" dirty="0">
                          <a:solidFill>
                            <a:srgbClr val="000000"/>
                          </a:solidFill>
                          <a:effectLst/>
                          <a:latin typeface="+mn-lt"/>
                        </a:rPr>
                        <a:t>New Insurance Application</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t"/>
                      <a:r>
                        <a:rPr lang="en-US" sz="1000" b="0" i="0" u="none" strike="noStrike" dirty="0">
                          <a:solidFill>
                            <a:srgbClr val="000000"/>
                          </a:solidFill>
                          <a:effectLst/>
                          <a:latin typeface="+mn-lt"/>
                          <a:cs typeface="Arial" panose="020B0604020202020204" pitchFamily="34" charset="0"/>
                        </a:rPr>
                        <a:t>519</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b="0" i="0" u="none" strike="noStrike" dirty="0">
                          <a:solidFill>
                            <a:srgbClr val="000000"/>
                          </a:solidFill>
                          <a:effectLst/>
                          <a:latin typeface="+mn-lt"/>
                          <a:cs typeface="Arial" panose="020B0604020202020204" pitchFamily="34" charset="0"/>
                        </a:rPr>
                        <a:t>81.0%</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b="0" i="0" u="none" strike="noStrike" dirty="0">
                          <a:solidFill>
                            <a:srgbClr val="000000"/>
                          </a:solidFill>
                          <a:effectLst/>
                          <a:latin typeface="+mn-lt"/>
                          <a:cs typeface="Arial" panose="020B0604020202020204" pitchFamily="34" charset="0"/>
                        </a:rPr>
                        <a:t>2,532</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b="0" i="0" u="none" strike="noStrike" dirty="0">
                          <a:solidFill>
                            <a:srgbClr val="000000"/>
                          </a:solidFill>
                          <a:effectLst/>
                          <a:latin typeface="+mn-lt"/>
                          <a:cs typeface="Arial" panose="020B0604020202020204" pitchFamily="34" charset="0"/>
                        </a:rPr>
                        <a:t>11.0%</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b="0" i="0" u="none" strike="noStrike" dirty="0">
                          <a:solidFill>
                            <a:srgbClr val="000000"/>
                          </a:solidFill>
                          <a:effectLst/>
                          <a:latin typeface="+mn-lt"/>
                          <a:cs typeface="Arial" panose="020B0604020202020204" pitchFamily="34" charset="0"/>
                        </a:rPr>
                        <a:t>355</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b="0" i="0" u="none" strike="noStrike" dirty="0">
                          <a:solidFill>
                            <a:srgbClr val="000000"/>
                          </a:solidFill>
                          <a:effectLst/>
                          <a:latin typeface="+mn-lt"/>
                          <a:cs typeface="Arial" panose="020B0604020202020204" pitchFamily="34" charset="0"/>
                        </a:rPr>
                        <a:t>7.3%</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b="0" i="0" u="none" strike="noStrike">
                          <a:solidFill>
                            <a:srgbClr val="000000"/>
                          </a:solidFill>
                          <a:effectLst/>
                          <a:latin typeface="+mn-lt"/>
                          <a:cs typeface="Arial" panose="020B0604020202020204" pitchFamily="34" charset="0"/>
                        </a:rPr>
                        <a:t>227</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9176426"/>
                  </a:ext>
                </a:extLst>
              </a:tr>
              <a:tr h="233363">
                <a:tc>
                  <a:txBody>
                    <a:bodyPr/>
                    <a:lstStyle/>
                    <a:p>
                      <a:pPr algn="ctr" rtl="0" fontAlgn="b"/>
                      <a:r>
                        <a:rPr lang="en-US" sz="1000" b="1" i="0" u="none" strike="noStrike" dirty="0">
                          <a:solidFill>
                            <a:srgbClr val="000000"/>
                          </a:solidFill>
                          <a:effectLst/>
                          <a:latin typeface="+mn-lt"/>
                        </a:rPr>
                        <a:t>Veterans’ Mortgage Life Insurance</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t"/>
                      <a:r>
                        <a:rPr lang="en-US" sz="1000" b="0" i="0" u="none" strike="noStrike">
                          <a:solidFill>
                            <a:srgbClr val="000000"/>
                          </a:solidFill>
                          <a:effectLst/>
                          <a:latin typeface="+mn-lt"/>
                          <a:cs typeface="Arial" panose="020B0604020202020204" pitchFamily="34" charset="0"/>
                        </a:rPr>
                        <a:t>16</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b="0" i="0" u="none" strike="noStrike" dirty="0">
                          <a:solidFill>
                            <a:srgbClr val="000000"/>
                          </a:solidFill>
                          <a:effectLst/>
                          <a:latin typeface="+mn-lt"/>
                          <a:cs typeface="Arial" panose="020B0604020202020204" pitchFamily="34" charset="0"/>
                        </a:rPr>
                        <a:t>64.0%</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b="0" i="0" u="none" strike="noStrike" dirty="0">
                          <a:solidFill>
                            <a:srgbClr val="000000"/>
                          </a:solidFill>
                          <a:effectLst/>
                          <a:latin typeface="+mn-lt"/>
                          <a:cs typeface="Arial" panose="020B0604020202020204" pitchFamily="34" charset="0"/>
                        </a:rPr>
                        <a:t>61</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b="0" i="0" u="none" strike="noStrike" dirty="0">
                          <a:solidFill>
                            <a:srgbClr val="000000"/>
                          </a:solidFill>
                          <a:effectLst/>
                          <a:latin typeface="+mn-lt"/>
                          <a:cs typeface="Arial" panose="020B0604020202020204" pitchFamily="34" charset="0"/>
                        </a:rPr>
                        <a:t>24.0%</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b="0" i="0" u="none" strike="noStrike" dirty="0">
                          <a:solidFill>
                            <a:srgbClr val="000000"/>
                          </a:solidFill>
                          <a:effectLst/>
                          <a:latin typeface="+mn-lt"/>
                          <a:cs typeface="Arial" panose="020B0604020202020204" pitchFamily="34" charset="0"/>
                        </a:rPr>
                        <a:t>23</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b="0" i="0" u="none" strike="noStrike" dirty="0">
                          <a:solidFill>
                            <a:srgbClr val="000000"/>
                          </a:solidFill>
                          <a:effectLst/>
                          <a:latin typeface="+mn-lt"/>
                          <a:cs typeface="Arial" panose="020B0604020202020204" pitchFamily="34" charset="0"/>
                        </a:rPr>
                        <a:t>13.0%</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b="0" i="0" u="none" strike="noStrike" dirty="0">
                          <a:solidFill>
                            <a:srgbClr val="000000"/>
                          </a:solidFill>
                          <a:effectLst/>
                          <a:latin typeface="+mn-lt"/>
                          <a:cs typeface="Arial" panose="020B0604020202020204" pitchFamily="34" charset="0"/>
                        </a:rPr>
                        <a:t>12</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8225686"/>
                  </a:ext>
                </a:extLst>
              </a:tr>
              <a:tr h="184640">
                <a:tc>
                  <a:txBody>
                    <a:bodyPr/>
                    <a:lstStyle/>
                    <a:p>
                      <a:pPr algn="ctr" rtl="0" fontAlgn="b"/>
                      <a:r>
                        <a:rPr lang="en-US" sz="1000" b="1" i="0" u="none" strike="noStrike" dirty="0">
                          <a:solidFill>
                            <a:srgbClr val="000000"/>
                          </a:solidFill>
                          <a:effectLst/>
                          <a:latin typeface="+mn-lt"/>
                        </a:rPr>
                        <a:t>Correspondence</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t"/>
                      <a:r>
                        <a:rPr lang="en-US" sz="1000" b="0" i="0" u="none" strike="noStrike" dirty="0">
                          <a:solidFill>
                            <a:srgbClr val="000000"/>
                          </a:solidFill>
                          <a:effectLst/>
                          <a:latin typeface="+mn-lt"/>
                          <a:cs typeface="Arial" panose="020B0604020202020204" pitchFamily="34" charset="0"/>
                        </a:rPr>
                        <a:t>213</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b="0" i="0" u="none" strike="noStrike" dirty="0">
                          <a:solidFill>
                            <a:srgbClr val="000000"/>
                          </a:solidFill>
                          <a:effectLst/>
                          <a:latin typeface="+mn-lt"/>
                          <a:cs typeface="Arial" panose="020B0604020202020204" pitchFamily="34" charset="0"/>
                        </a:rPr>
                        <a:t>73.0%</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b="0" i="0" u="none" strike="noStrike" dirty="0">
                          <a:solidFill>
                            <a:srgbClr val="000000"/>
                          </a:solidFill>
                          <a:effectLst/>
                          <a:latin typeface="+mn-lt"/>
                          <a:cs typeface="Arial" panose="020B0604020202020204" pitchFamily="34" charset="0"/>
                        </a:rPr>
                        <a:t>1,090</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b="0" i="0" u="none" strike="noStrike" dirty="0">
                          <a:solidFill>
                            <a:srgbClr val="000000"/>
                          </a:solidFill>
                          <a:effectLst/>
                          <a:latin typeface="+mn-lt"/>
                          <a:cs typeface="Arial" panose="020B0604020202020204" pitchFamily="34" charset="0"/>
                        </a:rPr>
                        <a:t>16.0%</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b="0" i="0" u="none" strike="noStrike" dirty="0">
                          <a:solidFill>
                            <a:srgbClr val="000000"/>
                          </a:solidFill>
                          <a:effectLst/>
                          <a:latin typeface="+mn-lt"/>
                          <a:cs typeface="Arial" panose="020B0604020202020204" pitchFamily="34" charset="0"/>
                        </a:rPr>
                        <a:t>242</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b="0" i="0" u="none" strike="noStrike" dirty="0">
                          <a:solidFill>
                            <a:srgbClr val="000000"/>
                          </a:solidFill>
                          <a:effectLst/>
                          <a:latin typeface="+mn-lt"/>
                          <a:cs typeface="Arial" panose="020B0604020202020204" pitchFamily="34" charset="0"/>
                        </a:rPr>
                        <a:t>11.0%</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b="0" i="0" u="none" strike="noStrike" dirty="0">
                          <a:solidFill>
                            <a:srgbClr val="000000"/>
                          </a:solidFill>
                          <a:effectLst/>
                          <a:latin typeface="+mn-lt"/>
                          <a:cs typeface="Arial" panose="020B0604020202020204" pitchFamily="34" charset="0"/>
                        </a:rPr>
                        <a:t>159</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4819248"/>
                  </a:ext>
                </a:extLst>
              </a:tr>
              <a:tr h="233363">
                <a:tc>
                  <a:txBody>
                    <a:bodyPr/>
                    <a:lstStyle/>
                    <a:p>
                      <a:pPr algn="ctr" rtl="0" fontAlgn="b"/>
                      <a:r>
                        <a:rPr lang="en-US" sz="1000" b="1" i="0" u="none" strike="noStrike" dirty="0">
                          <a:solidFill>
                            <a:srgbClr val="000000"/>
                          </a:solidFill>
                          <a:effectLst/>
                          <a:latin typeface="+mn-lt"/>
                        </a:rPr>
                        <a:t>Cash Surrender and Policy Loan</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t"/>
                      <a:r>
                        <a:rPr lang="en-US" sz="1000" b="0" i="0" u="none" strike="noStrike" dirty="0">
                          <a:solidFill>
                            <a:srgbClr val="000000"/>
                          </a:solidFill>
                          <a:effectLst/>
                          <a:latin typeface="+mn-lt"/>
                          <a:cs typeface="Arial" panose="020B0604020202020204" pitchFamily="34" charset="0"/>
                        </a:rPr>
                        <a:t>730</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b="0" i="0" u="none" strike="noStrike" dirty="0">
                          <a:solidFill>
                            <a:srgbClr val="000000"/>
                          </a:solidFill>
                          <a:effectLst/>
                          <a:latin typeface="+mn-lt"/>
                          <a:cs typeface="Arial" panose="020B0604020202020204" pitchFamily="34" charset="0"/>
                        </a:rPr>
                        <a:t>94.0%</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b="0" i="0" u="none" strike="noStrike" dirty="0">
                          <a:solidFill>
                            <a:srgbClr val="000000"/>
                          </a:solidFill>
                          <a:effectLst/>
                          <a:latin typeface="+mn-lt"/>
                          <a:cs typeface="Arial" panose="020B0604020202020204" pitchFamily="34" charset="0"/>
                        </a:rPr>
                        <a:t>4,097</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b="0" i="0" u="none" strike="noStrike" dirty="0">
                          <a:solidFill>
                            <a:srgbClr val="000000"/>
                          </a:solidFill>
                          <a:effectLst/>
                          <a:latin typeface="+mn-lt"/>
                          <a:cs typeface="Arial" panose="020B0604020202020204" pitchFamily="34" charset="0"/>
                        </a:rPr>
                        <a:t>3.9%</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b="0" i="0" u="none" strike="noStrike" dirty="0">
                          <a:solidFill>
                            <a:srgbClr val="000000"/>
                          </a:solidFill>
                          <a:effectLst/>
                          <a:latin typeface="+mn-lt"/>
                          <a:cs typeface="Arial" panose="020B0604020202020204" pitchFamily="34" charset="0"/>
                        </a:rPr>
                        <a:t>170</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b="0" i="0" u="none" strike="noStrike" dirty="0">
                          <a:solidFill>
                            <a:srgbClr val="000000"/>
                          </a:solidFill>
                          <a:effectLst/>
                          <a:latin typeface="+mn-lt"/>
                          <a:cs typeface="Arial" panose="020B0604020202020204" pitchFamily="34" charset="0"/>
                        </a:rPr>
                        <a:t>2.6%</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b="0" i="0" u="none" strike="noStrike" dirty="0">
                          <a:solidFill>
                            <a:srgbClr val="000000"/>
                          </a:solidFill>
                          <a:effectLst/>
                          <a:latin typeface="+mn-lt"/>
                          <a:cs typeface="Arial" panose="020B0604020202020204" pitchFamily="34" charset="0"/>
                        </a:rPr>
                        <a:t>113</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5388257"/>
                  </a:ext>
                </a:extLst>
              </a:tr>
            </a:tbl>
          </a:graphicData>
        </a:graphic>
      </p:graphicFrame>
    </p:spTree>
    <p:extLst>
      <p:ext uri="{BB962C8B-B14F-4D97-AF65-F5344CB8AC3E}">
        <p14:creationId xmlns:p14="http://schemas.microsoft.com/office/powerpoint/2010/main" val="12163465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329FA9-D38B-4166-B9BC-152045CDAFE3}"/>
              </a:ext>
            </a:extLst>
          </p:cNvPr>
          <p:cNvSpPr>
            <a:spLocks noGrp="1"/>
          </p:cNvSpPr>
          <p:nvPr>
            <p:ph type="title"/>
          </p:nvPr>
        </p:nvSpPr>
        <p:spPr/>
        <p:txBody>
          <a:bodyPr/>
          <a:lstStyle/>
          <a:p>
            <a:r>
              <a:rPr lang="en-US" sz="1620" dirty="0"/>
              <a:t>VBA Call Centers Overall Trust </a:t>
            </a:r>
            <a:r>
              <a:rPr lang="en-US" sz="1620"/>
              <a:t>FY22</a:t>
            </a:r>
            <a:endParaRPr lang="en-US" sz="1620" dirty="0"/>
          </a:p>
        </p:txBody>
      </p:sp>
      <p:sp>
        <p:nvSpPr>
          <p:cNvPr id="5" name="Content Placeholder 4">
            <a:extLst>
              <a:ext uri="{FF2B5EF4-FFF2-40B4-BE49-F238E27FC236}">
                <a16:creationId xmlns:a16="http://schemas.microsoft.com/office/drawing/2014/main" id="{934BA5DD-D101-F7A0-364D-10F4B472297E}"/>
              </a:ext>
            </a:extLst>
          </p:cNvPr>
          <p:cNvSpPr>
            <a:spLocks noGrp="1"/>
          </p:cNvSpPr>
          <p:nvPr>
            <p:ph sz="half" idx="2"/>
          </p:nvPr>
        </p:nvSpPr>
        <p:spPr>
          <a:xfrm>
            <a:off x="442211" y="1134342"/>
            <a:ext cx="8229600" cy="1394060"/>
          </a:xfrm>
        </p:spPr>
        <p:txBody>
          <a:bodyPr/>
          <a:lstStyle/>
          <a:p>
            <a:pPr marL="0" indent="0">
              <a:buNone/>
            </a:pPr>
            <a:r>
              <a:rPr lang="en-US" b="1" dirty="0">
                <a:solidFill>
                  <a:srgbClr val="003F72"/>
                </a:solidFill>
              </a:rPr>
              <a:t>Overall Trust</a:t>
            </a:r>
          </a:p>
          <a:p>
            <a:endParaRPr lang="en-US" dirty="0"/>
          </a:p>
        </p:txBody>
      </p:sp>
      <p:sp>
        <p:nvSpPr>
          <p:cNvPr id="8" name="Content Placeholder 7">
            <a:extLst>
              <a:ext uri="{FF2B5EF4-FFF2-40B4-BE49-F238E27FC236}">
                <a16:creationId xmlns:a16="http://schemas.microsoft.com/office/drawing/2014/main" id="{5A28D629-2908-399B-191F-58E4826E7C1F}"/>
              </a:ext>
            </a:extLst>
          </p:cNvPr>
          <p:cNvSpPr>
            <a:spLocks noGrp="1"/>
          </p:cNvSpPr>
          <p:nvPr>
            <p:ph sz="quarter" idx="4"/>
          </p:nvPr>
        </p:nvSpPr>
        <p:spPr>
          <a:xfrm>
            <a:off x="442212" y="2406316"/>
            <a:ext cx="8229600" cy="2556361"/>
          </a:xfrm>
        </p:spPr>
        <p:txBody>
          <a:bodyPr/>
          <a:lstStyle/>
          <a:p>
            <a:pPr marL="0" indent="0">
              <a:buNone/>
            </a:pPr>
            <a:r>
              <a:rPr lang="en-US" b="1" dirty="0">
                <a:solidFill>
                  <a:srgbClr val="002F56"/>
                </a:solidFill>
              </a:rPr>
              <a:t>Percentage Breakdown</a:t>
            </a:r>
          </a:p>
          <a:p>
            <a:endParaRPr lang="en-US" dirty="0"/>
          </a:p>
        </p:txBody>
      </p:sp>
      <p:sp>
        <p:nvSpPr>
          <p:cNvPr id="3" name="Slide Number Placeholder 2">
            <a:extLst>
              <a:ext uri="{FF2B5EF4-FFF2-40B4-BE49-F238E27FC236}">
                <a16:creationId xmlns:a16="http://schemas.microsoft.com/office/drawing/2014/main" id="{1B1CDB05-CED0-4748-9EDB-4B4359B568C3}"/>
              </a:ext>
            </a:extLst>
          </p:cNvPr>
          <p:cNvSpPr>
            <a:spLocks noGrp="1"/>
          </p:cNvSpPr>
          <p:nvPr>
            <p:ph type="sldNum" sz="quarter" idx="10"/>
          </p:nvPr>
        </p:nvSpPr>
        <p:spPr/>
        <p:txBody>
          <a:bodyPr/>
          <a:lstStyle/>
          <a:p>
            <a:pPr defTabSz="822960">
              <a:defRPr/>
            </a:pPr>
            <a:fld id="{D983F1FA-211D-3044-9E35-958DFBC26156}" type="slidenum">
              <a:rPr lang="en-US">
                <a:latin typeface="Calibri"/>
              </a:rPr>
              <a:pPr defTabSz="822960">
                <a:defRPr/>
              </a:pPr>
              <a:t>31</a:t>
            </a:fld>
            <a:endParaRPr lang="en-US" dirty="0">
              <a:latin typeface="Calibri"/>
            </a:endParaRPr>
          </a:p>
        </p:txBody>
      </p:sp>
      <p:graphicFrame>
        <p:nvGraphicFramePr>
          <p:cNvPr id="7" name="Table 6">
            <a:extLst>
              <a:ext uri="{FF2B5EF4-FFF2-40B4-BE49-F238E27FC236}">
                <a16:creationId xmlns:a16="http://schemas.microsoft.com/office/drawing/2014/main" id="{2F130E85-FCCE-4DA8-9820-4049594937C5}"/>
              </a:ext>
            </a:extLst>
          </p:cNvPr>
          <p:cNvGraphicFramePr>
            <a:graphicFrameLocks noGrp="1"/>
          </p:cNvGraphicFramePr>
          <p:nvPr>
            <p:extLst>
              <p:ext uri="{D42A27DB-BD31-4B8C-83A1-F6EECF244321}">
                <p14:modId xmlns:p14="http://schemas.microsoft.com/office/powerpoint/2010/main" val="3997891226"/>
              </p:ext>
            </p:extLst>
          </p:nvPr>
        </p:nvGraphicFramePr>
        <p:xfrm>
          <a:off x="442211" y="1443738"/>
          <a:ext cx="2115985" cy="734017"/>
        </p:xfrm>
        <a:graphic>
          <a:graphicData uri="http://schemas.openxmlformats.org/drawingml/2006/table">
            <a:tbl>
              <a:tblPr/>
              <a:tblGrid>
                <a:gridCol w="1215239">
                  <a:extLst>
                    <a:ext uri="{9D8B030D-6E8A-4147-A177-3AD203B41FA5}">
                      <a16:colId xmlns:a16="http://schemas.microsoft.com/office/drawing/2014/main" val="3560864459"/>
                    </a:ext>
                  </a:extLst>
                </a:gridCol>
                <a:gridCol w="900746">
                  <a:extLst>
                    <a:ext uri="{9D8B030D-6E8A-4147-A177-3AD203B41FA5}">
                      <a16:colId xmlns:a16="http://schemas.microsoft.com/office/drawing/2014/main" val="2960396401"/>
                    </a:ext>
                  </a:extLst>
                </a:gridCol>
              </a:tblGrid>
              <a:tr h="184566">
                <a:tc>
                  <a:txBody>
                    <a:bodyPr/>
                    <a:lstStyle/>
                    <a:p>
                      <a:pPr algn="ctr" rtl="0" fontAlgn="b"/>
                      <a:r>
                        <a:rPr lang="en-US" sz="1000" b="1" i="0" u="none" strike="noStrike" dirty="0">
                          <a:solidFill>
                            <a:schemeClr val="bg1"/>
                          </a:solidFill>
                          <a:effectLst/>
                          <a:latin typeface="Arial" panose="020B0604020202020204" pitchFamily="34" charset="0"/>
                          <a:cs typeface="Arial" panose="020B0604020202020204" pitchFamily="34" charset="0"/>
                        </a:rPr>
                        <a:t>Survey</a:t>
                      </a:r>
                    </a:p>
                  </a:txBody>
                  <a:tcPr marL="6430" marR="6430" marT="643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82BE"/>
                    </a:solidFill>
                  </a:tcPr>
                </a:tc>
                <a:tc>
                  <a:txBody>
                    <a:bodyPr/>
                    <a:lstStyle/>
                    <a:p>
                      <a:pPr algn="ctr" rtl="0" fontAlgn="b"/>
                      <a:r>
                        <a:rPr lang="en-US" sz="1000" b="1" i="0" u="none" strike="noStrike" dirty="0">
                          <a:solidFill>
                            <a:schemeClr val="bg1"/>
                          </a:solidFill>
                          <a:effectLst/>
                          <a:latin typeface="Arial" panose="020B0604020202020204" pitchFamily="34" charset="0"/>
                          <a:cs typeface="Arial" panose="020B0604020202020204" pitchFamily="34" charset="0"/>
                        </a:rPr>
                        <a:t>Trust</a:t>
                      </a:r>
                    </a:p>
                  </a:txBody>
                  <a:tcPr marL="6430" marR="6430" marT="643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82BE"/>
                    </a:solidFill>
                  </a:tcPr>
                </a:tc>
                <a:extLst>
                  <a:ext uri="{0D108BD9-81ED-4DB2-BD59-A6C34878D82A}">
                    <a16:rowId xmlns:a16="http://schemas.microsoft.com/office/drawing/2014/main" val="2654626188"/>
                  </a:ext>
                </a:extLst>
              </a:tr>
              <a:tr h="184640">
                <a:tc>
                  <a:txBody>
                    <a:bodyPr/>
                    <a:lstStyle/>
                    <a:p>
                      <a:pPr algn="ctr" rtl="0" fontAlgn="b"/>
                      <a:r>
                        <a:rPr lang="en-US" sz="1000" b="1" i="0" u="none" strike="noStrike" dirty="0">
                          <a:solidFill>
                            <a:srgbClr val="000000"/>
                          </a:solidFill>
                          <a:effectLst/>
                          <a:latin typeface="Arial" panose="020B0604020202020204" pitchFamily="34" charset="0"/>
                        </a:rPr>
                        <a:t>NCC</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t"/>
                      <a:r>
                        <a:rPr lang="en-US" sz="1000" b="0" i="0" u="none" strike="noStrike" dirty="0">
                          <a:solidFill>
                            <a:srgbClr val="000000"/>
                          </a:solidFill>
                          <a:effectLst/>
                          <a:latin typeface="Arial" panose="020B0604020202020204" pitchFamily="34" charset="0"/>
                        </a:rPr>
                        <a:t>4.1</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5388257"/>
                  </a:ext>
                </a:extLst>
              </a:tr>
              <a:tr h="184640">
                <a:tc>
                  <a:txBody>
                    <a:bodyPr/>
                    <a:lstStyle/>
                    <a:p>
                      <a:pPr algn="ctr" rtl="0" fontAlgn="b"/>
                      <a:r>
                        <a:rPr lang="en-US" sz="1000" b="1" i="0" u="none" strike="noStrike" dirty="0">
                          <a:solidFill>
                            <a:srgbClr val="000000"/>
                          </a:solidFill>
                          <a:effectLst/>
                          <a:latin typeface="Arial" panose="020B0604020202020204" pitchFamily="34" charset="0"/>
                        </a:rPr>
                        <a:t>Education</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t"/>
                      <a:r>
                        <a:rPr lang="en-US" sz="1000" b="0" i="0" u="none" strike="noStrike" dirty="0">
                          <a:solidFill>
                            <a:srgbClr val="000000"/>
                          </a:solidFill>
                          <a:effectLst/>
                          <a:latin typeface="Arial" panose="020B0604020202020204" pitchFamily="34" charset="0"/>
                        </a:rPr>
                        <a:t>4.3</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2656203"/>
                  </a:ext>
                </a:extLst>
              </a:tr>
              <a:tr h="180171">
                <a:tc>
                  <a:txBody>
                    <a:bodyPr/>
                    <a:lstStyle/>
                    <a:p>
                      <a:pPr algn="ctr" rtl="0" fontAlgn="b"/>
                      <a:r>
                        <a:rPr lang="en-US" sz="1000" b="1" i="0" u="none" strike="noStrike" dirty="0">
                          <a:solidFill>
                            <a:srgbClr val="000000"/>
                          </a:solidFill>
                          <a:effectLst/>
                          <a:latin typeface="Arial" panose="020B0604020202020204" pitchFamily="34" charset="0"/>
                        </a:rPr>
                        <a:t>Insurance</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t"/>
                      <a:r>
                        <a:rPr lang="en-US" sz="1000" b="0" i="0" u="none" strike="noStrike" dirty="0">
                          <a:solidFill>
                            <a:srgbClr val="000000"/>
                          </a:solidFill>
                          <a:effectLst/>
                          <a:latin typeface="Arial" panose="020B0604020202020204" pitchFamily="34" charset="0"/>
                        </a:rPr>
                        <a:t>4.5</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0667232"/>
                  </a:ext>
                </a:extLst>
              </a:tr>
            </a:tbl>
          </a:graphicData>
        </a:graphic>
      </p:graphicFrame>
      <p:graphicFrame>
        <p:nvGraphicFramePr>
          <p:cNvPr id="9" name="Table 8">
            <a:extLst>
              <a:ext uri="{FF2B5EF4-FFF2-40B4-BE49-F238E27FC236}">
                <a16:creationId xmlns:a16="http://schemas.microsoft.com/office/drawing/2014/main" id="{FCE99FCC-5613-4E09-81D4-A3BC9A5A3150}"/>
              </a:ext>
            </a:extLst>
          </p:cNvPr>
          <p:cNvGraphicFramePr>
            <a:graphicFrameLocks noGrp="1"/>
          </p:cNvGraphicFramePr>
          <p:nvPr>
            <p:extLst>
              <p:ext uri="{D42A27DB-BD31-4B8C-83A1-F6EECF244321}">
                <p14:modId xmlns:p14="http://schemas.microsoft.com/office/powerpoint/2010/main" val="2691848051"/>
              </p:ext>
            </p:extLst>
          </p:nvPr>
        </p:nvGraphicFramePr>
        <p:xfrm>
          <a:off x="442211" y="2709823"/>
          <a:ext cx="8229601" cy="924183"/>
        </p:xfrm>
        <a:graphic>
          <a:graphicData uri="http://schemas.openxmlformats.org/drawingml/2006/table">
            <a:tbl>
              <a:tblPr/>
              <a:tblGrid>
                <a:gridCol w="1510783">
                  <a:extLst>
                    <a:ext uri="{9D8B030D-6E8A-4147-A177-3AD203B41FA5}">
                      <a16:colId xmlns:a16="http://schemas.microsoft.com/office/drawing/2014/main" val="3560864459"/>
                    </a:ext>
                  </a:extLst>
                </a:gridCol>
                <a:gridCol w="1119803">
                  <a:extLst>
                    <a:ext uri="{9D8B030D-6E8A-4147-A177-3AD203B41FA5}">
                      <a16:colId xmlns:a16="http://schemas.microsoft.com/office/drawing/2014/main" val="2960396401"/>
                    </a:ext>
                  </a:extLst>
                </a:gridCol>
                <a:gridCol w="1119803">
                  <a:extLst>
                    <a:ext uri="{9D8B030D-6E8A-4147-A177-3AD203B41FA5}">
                      <a16:colId xmlns:a16="http://schemas.microsoft.com/office/drawing/2014/main" val="123165489"/>
                    </a:ext>
                  </a:extLst>
                </a:gridCol>
                <a:gridCol w="1119803">
                  <a:extLst>
                    <a:ext uri="{9D8B030D-6E8A-4147-A177-3AD203B41FA5}">
                      <a16:colId xmlns:a16="http://schemas.microsoft.com/office/drawing/2014/main" val="1096772242"/>
                    </a:ext>
                  </a:extLst>
                </a:gridCol>
                <a:gridCol w="1119803">
                  <a:extLst>
                    <a:ext uri="{9D8B030D-6E8A-4147-A177-3AD203B41FA5}">
                      <a16:colId xmlns:a16="http://schemas.microsoft.com/office/drawing/2014/main" val="2742837025"/>
                    </a:ext>
                  </a:extLst>
                </a:gridCol>
                <a:gridCol w="1119803">
                  <a:extLst>
                    <a:ext uri="{9D8B030D-6E8A-4147-A177-3AD203B41FA5}">
                      <a16:colId xmlns:a16="http://schemas.microsoft.com/office/drawing/2014/main" val="2507385668"/>
                    </a:ext>
                  </a:extLst>
                </a:gridCol>
                <a:gridCol w="1119803">
                  <a:extLst>
                    <a:ext uri="{9D8B030D-6E8A-4147-A177-3AD203B41FA5}">
                      <a16:colId xmlns:a16="http://schemas.microsoft.com/office/drawing/2014/main" val="2448515841"/>
                    </a:ext>
                  </a:extLst>
                </a:gridCol>
              </a:tblGrid>
              <a:tr h="370263">
                <a:tc>
                  <a:txBody>
                    <a:bodyPr/>
                    <a:lstStyle/>
                    <a:p>
                      <a:pPr algn="ctr" rtl="0" fontAlgn="b"/>
                      <a:r>
                        <a:rPr lang="en-US" sz="1000" b="1" i="0" u="none" strike="noStrike" dirty="0">
                          <a:solidFill>
                            <a:schemeClr val="bg1"/>
                          </a:solidFill>
                          <a:effectLst/>
                          <a:latin typeface="+mn-lt"/>
                          <a:cs typeface="Arial" panose="020B0604020202020204" pitchFamily="34" charset="0"/>
                        </a:rPr>
                        <a:t>Survey</a:t>
                      </a:r>
                    </a:p>
                  </a:txBody>
                  <a:tcPr marL="6430" marR="6430" marT="643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82BE"/>
                    </a:solidFill>
                  </a:tcPr>
                </a:tc>
                <a:tc>
                  <a:txBody>
                    <a:bodyPr/>
                    <a:lstStyle/>
                    <a:p>
                      <a:pPr algn="ctr" fontAlgn="b"/>
                      <a:r>
                        <a:rPr lang="en-US" sz="1000" b="1" i="0" u="none" strike="noStrike" dirty="0">
                          <a:solidFill>
                            <a:schemeClr val="bg1"/>
                          </a:solidFill>
                          <a:effectLst/>
                          <a:latin typeface="+mn-lt"/>
                        </a:rPr>
                        <a:t>Number of Responses</a:t>
                      </a:r>
                      <a:endParaRPr lang="en-US" sz="1000" b="0" i="0" u="none" strike="noStrike" dirty="0">
                        <a:solidFill>
                          <a:schemeClr val="bg1"/>
                        </a:solidFill>
                        <a:effectLst/>
                        <a:latin typeface="+mn-lt"/>
                      </a:endParaRP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82BE"/>
                    </a:solidFill>
                  </a:tcPr>
                </a:tc>
                <a:tc>
                  <a:txBody>
                    <a:bodyPr/>
                    <a:lstStyle/>
                    <a:p>
                      <a:pPr algn="ctr" fontAlgn="b"/>
                      <a:r>
                        <a:rPr lang="en-US" sz="1000" b="1" i="0" u="none" strike="noStrike" dirty="0">
                          <a:solidFill>
                            <a:schemeClr val="bg1"/>
                          </a:solidFill>
                          <a:effectLst/>
                          <a:latin typeface="+mn-lt"/>
                        </a:rPr>
                        <a:t>%5</a:t>
                      </a:r>
                      <a:endParaRPr lang="en-US" sz="1000" b="0" i="0" u="none" strike="noStrike" dirty="0">
                        <a:solidFill>
                          <a:schemeClr val="bg1"/>
                        </a:solidFill>
                        <a:effectLst/>
                        <a:latin typeface="+mn-lt"/>
                      </a:endParaRP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82BE"/>
                    </a:solidFill>
                  </a:tcPr>
                </a:tc>
                <a:tc>
                  <a:txBody>
                    <a:bodyPr/>
                    <a:lstStyle/>
                    <a:p>
                      <a:pPr algn="ctr" fontAlgn="b"/>
                      <a:r>
                        <a:rPr lang="en-US" sz="1000" b="1" i="0" u="none" strike="noStrike" dirty="0">
                          <a:solidFill>
                            <a:schemeClr val="bg1"/>
                          </a:solidFill>
                          <a:effectLst/>
                          <a:latin typeface="+mn-lt"/>
                        </a:rPr>
                        <a:t>%4 </a:t>
                      </a:r>
                      <a:endParaRPr lang="en-US" sz="1000" b="0" i="0" u="none" strike="noStrike" dirty="0">
                        <a:solidFill>
                          <a:schemeClr val="bg1"/>
                        </a:solidFill>
                        <a:effectLst/>
                        <a:latin typeface="+mn-lt"/>
                      </a:endParaRP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82BE"/>
                    </a:solidFill>
                  </a:tcPr>
                </a:tc>
                <a:tc>
                  <a:txBody>
                    <a:bodyPr/>
                    <a:lstStyle/>
                    <a:p>
                      <a:pPr algn="ctr" fontAlgn="b"/>
                      <a:r>
                        <a:rPr lang="en-US" sz="1000" b="1" i="0" u="none" strike="noStrike" dirty="0">
                          <a:solidFill>
                            <a:schemeClr val="bg1"/>
                          </a:solidFill>
                          <a:effectLst/>
                          <a:latin typeface="+mn-lt"/>
                        </a:rPr>
                        <a:t>%3</a:t>
                      </a:r>
                      <a:endParaRPr lang="en-US" sz="1000" b="0" i="0" u="none" strike="noStrike" dirty="0">
                        <a:solidFill>
                          <a:schemeClr val="bg1"/>
                        </a:solidFill>
                        <a:effectLst/>
                        <a:latin typeface="+mn-lt"/>
                      </a:endParaRP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82BE"/>
                    </a:solidFill>
                  </a:tcPr>
                </a:tc>
                <a:tc>
                  <a:txBody>
                    <a:bodyPr/>
                    <a:lstStyle/>
                    <a:p>
                      <a:pPr algn="ctr" fontAlgn="b"/>
                      <a:r>
                        <a:rPr lang="en-US" sz="1000" b="1" i="0" u="none" strike="noStrike" dirty="0">
                          <a:solidFill>
                            <a:schemeClr val="bg1"/>
                          </a:solidFill>
                          <a:effectLst/>
                          <a:latin typeface="+mn-lt"/>
                        </a:rPr>
                        <a:t>%2</a:t>
                      </a:r>
                      <a:endParaRPr lang="en-US" sz="1000" b="0" i="0" u="none" strike="noStrike" dirty="0">
                        <a:solidFill>
                          <a:schemeClr val="bg1"/>
                        </a:solidFill>
                        <a:effectLst/>
                        <a:latin typeface="+mn-lt"/>
                      </a:endParaRP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82BE"/>
                    </a:solidFill>
                  </a:tcPr>
                </a:tc>
                <a:tc>
                  <a:txBody>
                    <a:bodyPr/>
                    <a:lstStyle/>
                    <a:p>
                      <a:pPr algn="ctr" fontAlgn="b"/>
                      <a:r>
                        <a:rPr lang="en-US" sz="1000" b="1" i="0" u="none" strike="noStrike" dirty="0">
                          <a:solidFill>
                            <a:schemeClr val="bg1"/>
                          </a:solidFill>
                          <a:effectLst/>
                          <a:latin typeface="+mn-lt"/>
                        </a:rPr>
                        <a:t>%1</a:t>
                      </a:r>
                      <a:endParaRPr lang="en-US" sz="1000" b="0" i="0" u="none" strike="noStrike" dirty="0">
                        <a:solidFill>
                          <a:schemeClr val="bg1"/>
                        </a:solidFill>
                        <a:effectLst/>
                        <a:latin typeface="+mn-lt"/>
                      </a:endParaRP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82BE"/>
                    </a:solidFill>
                  </a:tcPr>
                </a:tc>
                <a:extLst>
                  <a:ext uri="{0D108BD9-81ED-4DB2-BD59-A6C34878D82A}">
                    <a16:rowId xmlns:a16="http://schemas.microsoft.com/office/drawing/2014/main" val="2654626188"/>
                  </a:ext>
                </a:extLst>
              </a:tr>
              <a:tr h="184640">
                <a:tc>
                  <a:txBody>
                    <a:bodyPr/>
                    <a:lstStyle/>
                    <a:p>
                      <a:pPr algn="ctr" rtl="0" fontAlgn="b"/>
                      <a:r>
                        <a:rPr lang="en-US" sz="1000" b="1" i="0" u="none" strike="noStrike" dirty="0">
                          <a:solidFill>
                            <a:srgbClr val="000000"/>
                          </a:solidFill>
                          <a:effectLst/>
                          <a:latin typeface="+mn-lt"/>
                        </a:rPr>
                        <a:t>NCC</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t"/>
                      <a:r>
                        <a:rPr lang="en-US" sz="1000" b="0" i="0" u="none" strike="noStrike">
                          <a:solidFill>
                            <a:srgbClr val="000000"/>
                          </a:solidFill>
                          <a:effectLst/>
                          <a:latin typeface="+mn-lt"/>
                          <a:cs typeface="Arial" panose="020B0604020202020204" pitchFamily="34" charset="0"/>
                        </a:rPr>
                        <a:t>42,057</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b="0" i="0" u="none" strike="noStrike" dirty="0">
                          <a:solidFill>
                            <a:srgbClr val="000000"/>
                          </a:solidFill>
                          <a:effectLst/>
                          <a:latin typeface="+mn-lt"/>
                          <a:cs typeface="Arial" panose="020B0604020202020204" pitchFamily="34" charset="0"/>
                        </a:rPr>
                        <a:t>42.8%</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b="0" i="0" u="none" strike="noStrike" dirty="0">
                          <a:solidFill>
                            <a:srgbClr val="000000"/>
                          </a:solidFill>
                          <a:effectLst/>
                          <a:latin typeface="+mn-lt"/>
                          <a:cs typeface="Arial" panose="020B0604020202020204" pitchFamily="34" charset="0"/>
                        </a:rPr>
                        <a:t>24.2%</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b="0" i="0" u="none" strike="noStrike" dirty="0">
                          <a:solidFill>
                            <a:srgbClr val="000000"/>
                          </a:solidFill>
                          <a:effectLst/>
                          <a:latin typeface="+mn-lt"/>
                          <a:cs typeface="Arial" panose="020B0604020202020204" pitchFamily="34" charset="0"/>
                        </a:rPr>
                        <a:t>15.5%</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b="0" i="0" u="none" strike="noStrike">
                          <a:solidFill>
                            <a:srgbClr val="000000"/>
                          </a:solidFill>
                          <a:effectLst/>
                          <a:latin typeface="+mn-lt"/>
                          <a:cs typeface="Arial" panose="020B0604020202020204" pitchFamily="34" charset="0"/>
                        </a:rPr>
                        <a:t>7.0%</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b="0" i="0" u="none" strike="noStrike" dirty="0">
                          <a:solidFill>
                            <a:srgbClr val="000000"/>
                          </a:solidFill>
                          <a:effectLst/>
                          <a:latin typeface="+mn-lt"/>
                          <a:cs typeface="Arial" panose="020B0604020202020204" pitchFamily="34" charset="0"/>
                        </a:rPr>
                        <a:t>10.4%</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3246512"/>
                  </a:ext>
                </a:extLst>
              </a:tr>
              <a:tr h="184640">
                <a:tc>
                  <a:txBody>
                    <a:bodyPr/>
                    <a:lstStyle/>
                    <a:p>
                      <a:pPr algn="ctr" rtl="0" fontAlgn="b"/>
                      <a:r>
                        <a:rPr lang="en-US" sz="1000" b="1" i="0" u="none" strike="noStrike" dirty="0">
                          <a:solidFill>
                            <a:srgbClr val="000000"/>
                          </a:solidFill>
                          <a:effectLst/>
                          <a:latin typeface="+mn-lt"/>
                        </a:rPr>
                        <a:t>Education</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t"/>
                      <a:r>
                        <a:rPr lang="en-US" sz="1000" b="0" i="0" u="none" strike="noStrike">
                          <a:solidFill>
                            <a:srgbClr val="000000"/>
                          </a:solidFill>
                          <a:effectLst/>
                          <a:latin typeface="+mn-lt"/>
                          <a:cs typeface="Arial" panose="020B0604020202020204" pitchFamily="34" charset="0"/>
                        </a:rPr>
                        <a:t>6,924</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b="0" i="0" u="none" strike="noStrike">
                          <a:solidFill>
                            <a:srgbClr val="000000"/>
                          </a:solidFill>
                          <a:effectLst/>
                          <a:latin typeface="+mn-lt"/>
                          <a:cs typeface="Arial" panose="020B0604020202020204" pitchFamily="34" charset="0"/>
                        </a:rPr>
                        <a:t>52.4%</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b="0" i="0" u="none" strike="noStrike" dirty="0">
                          <a:solidFill>
                            <a:srgbClr val="000000"/>
                          </a:solidFill>
                          <a:effectLst/>
                          <a:latin typeface="+mn-lt"/>
                          <a:cs typeface="Arial" panose="020B0604020202020204" pitchFamily="34" charset="0"/>
                        </a:rPr>
                        <a:t>20.6%</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b="0" i="0" u="none" strike="noStrike" dirty="0">
                          <a:solidFill>
                            <a:srgbClr val="000000"/>
                          </a:solidFill>
                          <a:effectLst/>
                          <a:latin typeface="+mn-lt"/>
                          <a:cs typeface="Arial" panose="020B0604020202020204" pitchFamily="34" charset="0"/>
                        </a:rPr>
                        <a:t>13.4%</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b="0" i="0" u="none" strike="noStrike" dirty="0">
                          <a:solidFill>
                            <a:srgbClr val="000000"/>
                          </a:solidFill>
                          <a:effectLst/>
                          <a:latin typeface="+mn-lt"/>
                          <a:cs typeface="Arial" panose="020B0604020202020204" pitchFamily="34" charset="0"/>
                        </a:rPr>
                        <a:t>4.9%</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b="0" i="0" u="none" strike="noStrike" dirty="0">
                          <a:solidFill>
                            <a:srgbClr val="000000"/>
                          </a:solidFill>
                          <a:effectLst/>
                          <a:latin typeface="+mn-lt"/>
                          <a:cs typeface="Arial" panose="020B0604020202020204" pitchFamily="34" charset="0"/>
                        </a:rPr>
                        <a:t>8.7%</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807619"/>
                  </a:ext>
                </a:extLst>
              </a:tr>
              <a:tr h="184640">
                <a:tc>
                  <a:txBody>
                    <a:bodyPr/>
                    <a:lstStyle/>
                    <a:p>
                      <a:pPr algn="ctr" rtl="0" fontAlgn="b"/>
                      <a:r>
                        <a:rPr lang="en-US" sz="1000" b="1" i="0" u="none" strike="noStrike" dirty="0">
                          <a:solidFill>
                            <a:srgbClr val="000000"/>
                          </a:solidFill>
                          <a:effectLst/>
                          <a:latin typeface="+mn-lt"/>
                        </a:rPr>
                        <a:t>Insurance</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t"/>
                      <a:r>
                        <a:rPr lang="en-US" sz="1000" b="0" i="0" u="none" strike="noStrike" dirty="0">
                          <a:solidFill>
                            <a:srgbClr val="000000"/>
                          </a:solidFill>
                          <a:effectLst/>
                          <a:latin typeface="+mn-lt"/>
                          <a:cs typeface="Arial" panose="020B0604020202020204" pitchFamily="34" charset="0"/>
                        </a:rPr>
                        <a:t>5,313</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b="0" i="0" u="none" strike="noStrike" dirty="0">
                          <a:solidFill>
                            <a:srgbClr val="000000"/>
                          </a:solidFill>
                          <a:effectLst/>
                          <a:latin typeface="+mn-lt"/>
                          <a:cs typeface="Arial" panose="020B0604020202020204" pitchFamily="34" charset="0"/>
                        </a:rPr>
                        <a:t>60.3%</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b="0" i="0" u="none" strike="noStrike">
                          <a:solidFill>
                            <a:srgbClr val="000000"/>
                          </a:solidFill>
                          <a:effectLst/>
                          <a:latin typeface="+mn-lt"/>
                          <a:cs typeface="Arial" panose="020B0604020202020204" pitchFamily="34" charset="0"/>
                        </a:rPr>
                        <a:t>23.9%</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b="0" i="0" u="none" strike="noStrike">
                          <a:solidFill>
                            <a:srgbClr val="000000"/>
                          </a:solidFill>
                          <a:effectLst/>
                          <a:latin typeface="+mn-lt"/>
                          <a:cs typeface="Arial" panose="020B0604020202020204" pitchFamily="34" charset="0"/>
                        </a:rPr>
                        <a:t>10.5%</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b="0" i="0" u="none" strike="noStrike" dirty="0">
                          <a:solidFill>
                            <a:srgbClr val="000000"/>
                          </a:solidFill>
                          <a:effectLst/>
                          <a:latin typeface="+mn-lt"/>
                          <a:cs typeface="Arial" panose="020B0604020202020204" pitchFamily="34" charset="0"/>
                        </a:rPr>
                        <a:t>2.5%</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b="0" i="0" u="none" strike="noStrike" dirty="0">
                          <a:solidFill>
                            <a:srgbClr val="000000"/>
                          </a:solidFill>
                          <a:effectLst/>
                          <a:latin typeface="+mn-lt"/>
                          <a:cs typeface="Arial" panose="020B0604020202020204" pitchFamily="34" charset="0"/>
                        </a:rPr>
                        <a:t>2.8%</a:t>
                      </a:r>
                    </a:p>
                  </a:txBody>
                  <a:tcPr marL="4763" marR="4763" marT="476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9176426"/>
                  </a:ext>
                </a:extLst>
              </a:tr>
            </a:tbl>
          </a:graphicData>
        </a:graphic>
      </p:graphicFrame>
    </p:spTree>
    <p:extLst>
      <p:ext uri="{BB962C8B-B14F-4D97-AF65-F5344CB8AC3E}">
        <p14:creationId xmlns:p14="http://schemas.microsoft.com/office/powerpoint/2010/main" val="1591887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369259-497D-4B07-885B-FAD7A5764CA6}"/>
              </a:ext>
            </a:extLst>
          </p:cNvPr>
          <p:cNvSpPr>
            <a:spLocks noGrp="1"/>
          </p:cNvSpPr>
          <p:nvPr>
            <p:ph type="title"/>
          </p:nvPr>
        </p:nvSpPr>
        <p:spPr/>
        <p:txBody>
          <a:bodyPr/>
          <a:lstStyle/>
          <a:p>
            <a:r>
              <a:rPr lang="en-US" dirty="0"/>
              <a:t>VBA Contact Center Surveys: Trust Over Time (11/01/2018 – 7/31/2022)</a:t>
            </a:r>
          </a:p>
        </p:txBody>
      </p:sp>
      <p:sp>
        <p:nvSpPr>
          <p:cNvPr id="3" name="Slide Number Placeholder 2">
            <a:extLst>
              <a:ext uri="{FF2B5EF4-FFF2-40B4-BE49-F238E27FC236}">
                <a16:creationId xmlns:a16="http://schemas.microsoft.com/office/drawing/2014/main" id="{4BF34C12-B5BB-40CE-9ADB-A4C1716BD1A4}"/>
              </a:ext>
            </a:extLst>
          </p:cNvPr>
          <p:cNvSpPr>
            <a:spLocks noGrp="1"/>
          </p:cNvSpPr>
          <p:nvPr>
            <p:ph type="sldNum" sz="quarter" idx="10"/>
          </p:nvPr>
        </p:nvSpPr>
        <p:spPr/>
        <p:txBody>
          <a:bodyPr/>
          <a:lstStyle/>
          <a:p>
            <a:fld id="{D983F1FA-211D-3044-9E35-958DFBC26156}" type="slidenum">
              <a:rPr lang="en-US" smtClean="0"/>
              <a:pPr/>
              <a:t>3</a:t>
            </a:fld>
            <a:endParaRPr lang="en-US"/>
          </a:p>
        </p:txBody>
      </p:sp>
      <p:sp>
        <p:nvSpPr>
          <p:cNvPr id="5" name="object 3">
            <a:extLst>
              <a:ext uri="{FF2B5EF4-FFF2-40B4-BE49-F238E27FC236}">
                <a16:creationId xmlns:a16="http://schemas.microsoft.com/office/drawing/2014/main" id="{3483FBDE-0051-4A4C-9413-49321FCE8748}"/>
              </a:ext>
            </a:extLst>
          </p:cNvPr>
          <p:cNvSpPr txBox="1">
            <a:spLocks/>
          </p:cNvSpPr>
          <p:nvPr/>
        </p:nvSpPr>
        <p:spPr>
          <a:xfrm>
            <a:off x="457200" y="4713123"/>
            <a:ext cx="8214611" cy="442761"/>
          </a:xfrm>
          <a:prstGeom prst="rect">
            <a:avLst/>
          </a:prstGeom>
        </p:spPr>
        <p:txBody>
          <a:bodyPr vert="horz" wrap="square" lIns="0" tIns="10646" rIns="0" bIns="0" rtlCol="0" anchor="t">
            <a:spAutoFit/>
          </a:bodyPr>
          <a:lstStyle>
            <a:lvl1pPr algn="ctr" defTabSz="457200" rtl="0" eaLnBrk="1" latinLnBrk="0" hangingPunct="1">
              <a:spcBef>
                <a:spcPct val="0"/>
              </a:spcBef>
              <a:buNone/>
              <a:defRPr sz="3200" b="1" kern="1200">
                <a:solidFill>
                  <a:schemeClr val="bg1"/>
                </a:solidFill>
                <a:latin typeface="+mj-lt"/>
                <a:ea typeface="+mj-ea"/>
                <a:cs typeface="+mj-cs"/>
              </a:defRPr>
            </a:lvl1pPr>
          </a:lstStyle>
          <a:p>
            <a:pPr marL="11206" algn="l">
              <a:spcBef>
                <a:spcPts val="84"/>
              </a:spcBef>
            </a:pPr>
            <a:r>
              <a:rPr lang="en-US" sz="1400" spc="-4" dirty="0">
                <a:solidFill>
                  <a:schemeClr val="tx2"/>
                </a:solidFill>
              </a:rPr>
              <a:t>BLUF</a:t>
            </a:r>
            <a:r>
              <a:rPr lang="en-US" sz="1400" spc="-4" dirty="0">
                <a:solidFill>
                  <a:schemeClr val="tx2"/>
                </a:solidFill>
                <a:highlight>
                  <a:srgbClr val="FFFFFF"/>
                </a:highlight>
              </a:rPr>
              <a:t>: </a:t>
            </a:r>
            <a:r>
              <a:rPr lang="en-US" sz="1400" b="0" spc="-4" dirty="0">
                <a:solidFill>
                  <a:schemeClr val="tx1"/>
                </a:solidFill>
              </a:rPr>
              <a:t>Veterans who leave feedback in the VBA Contact Center Surveys showed the highest trust in FY2021 Q4 (72.0%). They showed the lowest trust in FY2019 Q1 (62.9%).</a:t>
            </a:r>
            <a:endParaRPr lang="en-US" sz="1400" spc="-4" dirty="0">
              <a:solidFill>
                <a:schemeClr val="tx2"/>
              </a:solidFill>
              <a:highlight>
                <a:srgbClr val="FFFFFF"/>
              </a:highlight>
            </a:endParaRPr>
          </a:p>
        </p:txBody>
      </p:sp>
      <p:graphicFrame>
        <p:nvGraphicFramePr>
          <p:cNvPr id="14" name="Content Placeholder 13">
            <a:extLst>
              <a:ext uri="{FF2B5EF4-FFF2-40B4-BE49-F238E27FC236}">
                <a16:creationId xmlns:a16="http://schemas.microsoft.com/office/drawing/2014/main" id="{E4772ACA-40EE-47D4-E56A-C38CEC5F635C}"/>
              </a:ext>
            </a:extLst>
          </p:cNvPr>
          <p:cNvGraphicFramePr>
            <a:graphicFrameLocks noGrp="1"/>
          </p:cNvGraphicFramePr>
          <p:nvPr>
            <p:ph idx="1"/>
            <p:extLst>
              <p:ext uri="{D42A27DB-BD31-4B8C-83A1-F6EECF244321}">
                <p14:modId xmlns:p14="http://schemas.microsoft.com/office/powerpoint/2010/main" val="3219565680"/>
              </p:ext>
            </p:extLst>
          </p:nvPr>
        </p:nvGraphicFramePr>
        <p:xfrm>
          <a:off x="1246395" y="1220587"/>
          <a:ext cx="6651210" cy="34231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35830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B1AC30-14ED-4AD4-8076-D466E0AEF961}"/>
              </a:ext>
            </a:extLst>
          </p:cNvPr>
          <p:cNvSpPr>
            <a:spLocks noGrp="1"/>
          </p:cNvSpPr>
          <p:nvPr>
            <p:ph type="title"/>
          </p:nvPr>
        </p:nvSpPr>
        <p:spPr/>
        <p:txBody>
          <a:bodyPr/>
          <a:lstStyle/>
          <a:p>
            <a:r>
              <a:rPr lang="en-US" sz="2000" dirty="0"/>
              <a:t>VBA Contact Center Surveys: Trust by Call Center</a:t>
            </a:r>
          </a:p>
        </p:txBody>
      </p:sp>
      <p:sp>
        <p:nvSpPr>
          <p:cNvPr id="3" name="Slide Number Placeholder 2">
            <a:extLst>
              <a:ext uri="{FF2B5EF4-FFF2-40B4-BE49-F238E27FC236}">
                <a16:creationId xmlns:a16="http://schemas.microsoft.com/office/drawing/2014/main" id="{7F3162A1-B128-4E5E-8383-24852321E58F}"/>
              </a:ext>
            </a:extLst>
          </p:cNvPr>
          <p:cNvSpPr>
            <a:spLocks noGrp="1"/>
          </p:cNvSpPr>
          <p:nvPr>
            <p:ph type="sldNum" sz="quarter" idx="10"/>
          </p:nvPr>
        </p:nvSpPr>
        <p:spPr/>
        <p:txBody>
          <a:bodyPr/>
          <a:lstStyle/>
          <a:p>
            <a:fld id="{D983F1FA-211D-3044-9E35-958DFBC26156}" type="slidenum">
              <a:rPr lang="en-US" smtClean="0"/>
              <a:pPr/>
              <a:t>4</a:t>
            </a:fld>
            <a:endParaRPr lang="en-US" dirty="0"/>
          </a:p>
        </p:txBody>
      </p:sp>
      <p:graphicFrame>
        <p:nvGraphicFramePr>
          <p:cNvPr id="6" name="Content Placeholder 5">
            <a:extLst>
              <a:ext uri="{FF2B5EF4-FFF2-40B4-BE49-F238E27FC236}">
                <a16:creationId xmlns:a16="http://schemas.microsoft.com/office/drawing/2014/main" id="{6F9E86AD-6813-1EE6-0679-FC0623A62550}"/>
              </a:ext>
            </a:extLst>
          </p:cNvPr>
          <p:cNvGraphicFramePr>
            <a:graphicFrameLocks noGrp="1"/>
          </p:cNvGraphicFramePr>
          <p:nvPr>
            <p:ph idx="1"/>
            <p:extLst>
              <p:ext uri="{D42A27DB-BD31-4B8C-83A1-F6EECF244321}">
                <p14:modId xmlns:p14="http://schemas.microsoft.com/office/powerpoint/2010/main" val="3695451681"/>
              </p:ext>
            </p:extLst>
          </p:nvPr>
        </p:nvGraphicFramePr>
        <p:xfrm>
          <a:off x="793102" y="1135517"/>
          <a:ext cx="7557796" cy="4011440"/>
        </p:xfrm>
        <a:graphic>
          <a:graphicData uri="http://schemas.openxmlformats.org/drawingml/2006/table">
            <a:tbl>
              <a:tblPr>
                <a:tableStyleId>{E8B1032C-EA38-4F05-BA0D-38AFFFC7BED3}</a:tableStyleId>
              </a:tblPr>
              <a:tblGrid>
                <a:gridCol w="3778898">
                  <a:extLst>
                    <a:ext uri="{9D8B030D-6E8A-4147-A177-3AD203B41FA5}">
                      <a16:colId xmlns:a16="http://schemas.microsoft.com/office/drawing/2014/main" val="2667637634"/>
                    </a:ext>
                  </a:extLst>
                </a:gridCol>
                <a:gridCol w="3778898">
                  <a:extLst>
                    <a:ext uri="{9D8B030D-6E8A-4147-A177-3AD203B41FA5}">
                      <a16:colId xmlns:a16="http://schemas.microsoft.com/office/drawing/2014/main" val="266985805"/>
                    </a:ext>
                  </a:extLst>
                </a:gridCol>
              </a:tblGrid>
              <a:tr h="523232">
                <a:tc>
                  <a:txBody>
                    <a:bodyPr/>
                    <a:lstStyle/>
                    <a:p>
                      <a:pPr algn="ctr" fontAlgn="b"/>
                      <a:r>
                        <a:rPr lang="en-US" sz="1500" b="1" i="0" u="none" strike="noStrike">
                          <a:solidFill>
                            <a:schemeClr val="bg1"/>
                          </a:solidFill>
                          <a:effectLst/>
                          <a:latin typeface="Calibri" panose="020F0502020204030204" pitchFamily="34" charset="0"/>
                        </a:rPr>
                        <a:t>Call Center</a:t>
                      </a:r>
                    </a:p>
                  </a:txBody>
                  <a:tcPr marL="12112" marR="12112" marT="12112" marB="0" anchor="ctr">
                    <a:solidFill>
                      <a:srgbClr val="0082BE"/>
                    </a:solidFill>
                  </a:tcPr>
                </a:tc>
                <a:tc>
                  <a:txBody>
                    <a:bodyPr/>
                    <a:lstStyle/>
                    <a:p>
                      <a:pPr algn="ctr" fontAlgn="b"/>
                      <a:r>
                        <a:rPr lang="en-US" sz="1500" b="1" i="0" u="none" strike="noStrike" dirty="0">
                          <a:solidFill>
                            <a:schemeClr val="bg1"/>
                          </a:solidFill>
                          <a:effectLst/>
                          <a:latin typeface="Calibri" panose="020F0502020204030204" pitchFamily="34" charset="0"/>
                        </a:rPr>
                        <a:t>Trust Agreement</a:t>
                      </a:r>
                    </a:p>
                    <a:p>
                      <a:pPr algn="ctr" fontAlgn="b"/>
                      <a:r>
                        <a:rPr lang="en-US" sz="1500" b="1" i="0" u="none" strike="noStrike" dirty="0">
                          <a:solidFill>
                            <a:schemeClr val="bg1"/>
                          </a:solidFill>
                          <a:effectLst/>
                          <a:latin typeface="Calibri" panose="020F0502020204030204" pitchFamily="34" charset="0"/>
                        </a:rPr>
                        <a:t>(11/01/2018 – 7/31/2022)</a:t>
                      </a:r>
                    </a:p>
                  </a:txBody>
                  <a:tcPr marL="12112" marR="12112" marT="12112" marB="0" anchor="ctr">
                    <a:solidFill>
                      <a:srgbClr val="0082BE"/>
                    </a:solidFill>
                  </a:tcPr>
                </a:tc>
                <a:extLst>
                  <a:ext uri="{0D108BD9-81ED-4DB2-BD59-A6C34878D82A}">
                    <a16:rowId xmlns:a16="http://schemas.microsoft.com/office/drawing/2014/main" val="2202702093"/>
                  </a:ext>
                </a:extLst>
              </a:tr>
              <a:tr h="290684">
                <a:tc>
                  <a:txBody>
                    <a:bodyPr/>
                    <a:lstStyle/>
                    <a:p>
                      <a:pPr algn="ctr" fontAlgn="t"/>
                      <a:r>
                        <a:rPr lang="en-US" sz="1500" b="0" i="0" u="none" strike="noStrike">
                          <a:solidFill>
                            <a:srgbClr val="000000"/>
                          </a:solidFill>
                          <a:effectLst/>
                          <a:latin typeface="Calibri" panose="020F0502020204030204" pitchFamily="34" charset="0"/>
                        </a:rPr>
                        <a:t>Cleveland Call Center</a:t>
                      </a:r>
                    </a:p>
                  </a:txBody>
                  <a:tcPr marL="12112" marR="12112" marT="12112" marB="0" anchor="ctr"/>
                </a:tc>
                <a:tc>
                  <a:txBody>
                    <a:bodyPr/>
                    <a:lstStyle/>
                    <a:p>
                      <a:pPr algn="ctr" fontAlgn="t"/>
                      <a:r>
                        <a:rPr lang="en-US" sz="1500" b="0" i="0" u="none" strike="noStrike">
                          <a:solidFill>
                            <a:srgbClr val="000000"/>
                          </a:solidFill>
                          <a:effectLst/>
                          <a:latin typeface="Calibri" panose="020F0502020204030204" pitchFamily="34" charset="0"/>
                        </a:rPr>
                        <a:t>67.2%</a:t>
                      </a:r>
                    </a:p>
                  </a:txBody>
                  <a:tcPr marL="12112" marR="12112" marT="12112" marB="0" anchor="ctr"/>
                </a:tc>
                <a:extLst>
                  <a:ext uri="{0D108BD9-81ED-4DB2-BD59-A6C34878D82A}">
                    <a16:rowId xmlns:a16="http://schemas.microsoft.com/office/drawing/2014/main" val="3930007815"/>
                  </a:ext>
                </a:extLst>
              </a:tr>
              <a:tr h="290684">
                <a:tc>
                  <a:txBody>
                    <a:bodyPr/>
                    <a:lstStyle/>
                    <a:p>
                      <a:pPr algn="ctr" fontAlgn="t"/>
                      <a:r>
                        <a:rPr lang="en-US" sz="1500" b="0" i="0" u="none" strike="noStrike" dirty="0">
                          <a:solidFill>
                            <a:srgbClr val="000000"/>
                          </a:solidFill>
                          <a:effectLst/>
                          <a:latin typeface="Calibri" panose="020F0502020204030204" pitchFamily="34" charset="0"/>
                        </a:rPr>
                        <a:t>Columbia Call Center</a:t>
                      </a:r>
                    </a:p>
                  </a:txBody>
                  <a:tcPr marL="12112" marR="12112" marT="12112" marB="0" anchor="ctr"/>
                </a:tc>
                <a:tc>
                  <a:txBody>
                    <a:bodyPr/>
                    <a:lstStyle/>
                    <a:p>
                      <a:pPr algn="ctr" fontAlgn="t"/>
                      <a:r>
                        <a:rPr lang="en-US" sz="1500" b="0" i="0" u="none" strike="noStrike" dirty="0">
                          <a:solidFill>
                            <a:srgbClr val="000000"/>
                          </a:solidFill>
                          <a:effectLst/>
                          <a:latin typeface="Calibri" panose="020F0502020204030204" pitchFamily="34" charset="0"/>
                        </a:rPr>
                        <a:t>67.9%</a:t>
                      </a:r>
                    </a:p>
                  </a:txBody>
                  <a:tcPr marL="12112" marR="12112" marT="12112" marB="0" anchor="ctr"/>
                </a:tc>
                <a:extLst>
                  <a:ext uri="{0D108BD9-81ED-4DB2-BD59-A6C34878D82A}">
                    <a16:rowId xmlns:a16="http://schemas.microsoft.com/office/drawing/2014/main" val="663474018"/>
                  </a:ext>
                </a:extLst>
              </a:tr>
              <a:tr h="290684">
                <a:tc>
                  <a:txBody>
                    <a:bodyPr/>
                    <a:lstStyle/>
                    <a:p>
                      <a:pPr algn="ctr" fontAlgn="t"/>
                      <a:r>
                        <a:rPr lang="en-US" sz="1500" b="0" i="0" u="none" strike="noStrike">
                          <a:solidFill>
                            <a:srgbClr val="000000"/>
                          </a:solidFill>
                          <a:effectLst/>
                          <a:latin typeface="Calibri" panose="020F0502020204030204" pitchFamily="34" charset="0"/>
                        </a:rPr>
                        <a:t>Jacksonville Call Center</a:t>
                      </a:r>
                    </a:p>
                  </a:txBody>
                  <a:tcPr marL="12112" marR="12112" marT="12112" marB="0" anchor="ctr"/>
                </a:tc>
                <a:tc>
                  <a:txBody>
                    <a:bodyPr/>
                    <a:lstStyle/>
                    <a:p>
                      <a:pPr algn="ctr" fontAlgn="t"/>
                      <a:r>
                        <a:rPr lang="en-US" sz="1500" b="0" i="0" u="none" strike="noStrike" dirty="0">
                          <a:solidFill>
                            <a:srgbClr val="000000"/>
                          </a:solidFill>
                          <a:effectLst/>
                          <a:latin typeface="Calibri" panose="020F0502020204030204" pitchFamily="34" charset="0"/>
                        </a:rPr>
                        <a:t>67.5%</a:t>
                      </a:r>
                    </a:p>
                  </a:txBody>
                  <a:tcPr marL="12112" marR="12112" marT="12112" marB="0" anchor="ctr"/>
                </a:tc>
                <a:extLst>
                  <a:ext uri="{0D108BD9-81ED-4DB2-BD59-A6C34878D82A}">
                    <a16:rowId xmlns:a16="http://schemas.microsoft.com/office/drawing/2014/main" val="1359965677"/>
                  </a:ext>
                </a:extLst>
              </a:tr>
              <a:tr h="290684">
                <a:tc>
                  <a:txBody>
                    <a:bodyPr/>
                    <a:lstStyle/>
                    <a:p>
                      <a:pPr algn="ctr" fontAlgn="t"/>
                      <a:r>
                        <a:rPr lang="en-US" sz="1500" b="0" i="0" u="none" strike="noStrike">
                          <a:solidFill>
                            <a:srgbClr val="000000"/>
                          </a:solidFill>
                          <a:effectLst/>
                          <a:latin typeface="Calibri" panose="020F0502020204030204" pitchFamily="34" charset="0"/>
                        </a:rPr>
                        <a:t>Muskogee ECC</a:t>
                      </a:r>
                    </a:p>
                  </a:txBody>
                  <a:tcPr marL="12112" marR="12112" marT="12112" marB="0" anchor="ctr"/>
                </a:tc>
                <a:tc>
                  <a:txBody>
                    <a:bodyPr/>
                    <a:lstStyle/>
                    <a:p>
                      <a:pPr algn="ctr" fontAlgn="t"/>
                      <a:r>
                        <a:rPr lang="en-US" sz="1500" b="0" i="0" u="none" strike="noStrike" dirty="0">
                          <a:solidFill>
                            <a:srgbClr val="000000"/>
                          </a:solidFill>
                          <a:effectLst/>
                          <a:latin typeface="Calibri" panose="020F0502020204030204" pitchFamily="34" charset="0"/>
                        </a:rPr>
                        <a:t>71.7%</a:t>
                      </a:r>
                    </a:p>
                  </a:txBody>
                  <a:tcPr marL="12112" marR="12112" marT="12112" marB="0" anchor="ctr"/>
                </a:tc>
                <a:extLst>
                  <a:ext uri="{0D108BD9-81ED-4DB2-BD59-A6C34878D82A}">
                    <a16:rowId xmlns:a16="http://schemas.microsoft.com/office/drawing/2014/main" val="118688076"/>
                  </a:ext>
                </a:extLst>
              </a:tr>
              <a:tr h="290684">
                <a:tc>
                  <a:txBody>
                    <a:bodyPr/>
                    <a:lstStyle/>
                    <a:p>
                      <a:pPr algn="ctr" fontAlgn="t"/>
                      <a:r>
                        <a:rPr lang="en-US" sz="1500" b="0" i="0" u="none" strike="noStrike">
                          <a:solidFill>
                            <a:srgbClr val="000000"/>
                          </a:solidFill>
                          <a:effectLst/>
                          <a:latin typeface="Calibri" panose="020F0502020204030204" pitchFamily="34" charset="0"/>
                        </a:rPr>
                        <a:t>Nashville Call Center</a:t>
                      </a:r>
                    </a:p>
                  </a:txBody>
                  <a:tcPr marL="12112" marR="12112" marT="12112" marB="0" anchor="ctr"/>
                </a:tc>
                <a:tc>
                  <a:txBody>
                    <a:bodyPr/>
                    <a:lstStyle/>
                    <a:p>
                      <a:pPr algn="ctr" fontAlgn="t"/>
                      <a:r>
                        <a:rPr lang="en-US" sz="1500" b="0" i="0" u="none" strike="noStrike">
                          <a:solidFill>
                            <a:srgbClr val="000000"/>
                          </a:solidFill>
                          <a:effectLst/>
                          <a:latin typeface="Calibri" panose="020F0502020204030204" pitchFamily="34" charset="0"/>
                        </a:rPr>
                        <a:t>67.1%</a:t>
                      </a:r>
                    </a:p>
                  </a:txBody>
                  <a:tcPr marL="12112" marR="12112" marT="12112" marB="0" anchor="ctr"/>
                </a:tc>
                <a:extLst>
                  <a:ext uri="{0D108BD9-81ED-4DB2-BD59-A6C34878D82A}">
                    <a16:rowId xmlns:a16="http://schemas.microsoft.com/office/drawing/2014/main" val="3708713224"/>
                  </a:ext>
                </a:extLst>
              </a:tr>
              <a:tr h="290684">
                <a:tc>
                  <a:txBody>
                    <a:bodyPr/>
                    <a:lstStyle/>
                    <a:p>
                      <a:pPr algn="ctr" fontAlgn="t"/>
                      <a:r>
                        <a:rPr lang="en-US" sz="1500" b="0" i="0" u="none" strike="noStrike">
                          <a:solidFill>
                            <a:srgbClr val="000000"/>
                          </a:solidFill>
                          <a:effectLst/>
                          <a:latin typeface="Calibri" panose="020F0502020204030204" pitchFamily="34" charset="0"/>
                        </a:rPr>
                        <a:t>Philadelphia Call Center</a:t>
                      </a:r>
                    </a:p>
                  </a:txBody>
                  <a:tcPr marL="12112" marR="12112" marT="12112" marB="0" anchor="ctr"/>
                </a:tc>
                <a:tc>
                  <a:txBody>
                    <a:bodyPr/>
                    <a:lstStyle/>
                    <a:p>
                      <a:pPr algn="ctr" fontAlgn="t"/>
                      <a:r>
                        <a:rPr lang="en-US" sz="1500" b="0" i="0" u="none" strike="noStrike">
                          <a:solidFill>
                            <a:srgbClr val="000000"/>
                          </a:solidFill>
                          <a:effectLst/>
                          <a:latin typeface="Calibri" panose="020F0502020204030204" pitchFamily="34" charset="0"/>
                        </a:rPr>
                        <a:t>67.5%</a:t>
                      </a:r>
                    </a:p>
                  </a:txBody>
                  <a:tcPr marL="12112" marR="12112" marT="12112" marB="0" anchor="ctr"/>
                </a:tc>
                <a:extLst>
                  <a:ext uri="{0D108BD9-81ED-4DB2-BD59-A6C34878D82A}">
                    <a16:rowId xmlns:a16="http://schemas.microsoft.com/office/drawing/2014/main" val="238610874"/>
                  </a:ext>
                </a:extLst>
              </a:tr>
              <a:tr h="290684">
                <a:tc>
                  <a:txBody>
                    <a:bodyPr/>
                    <a:lstStyle/>
                    <a:p>
                      <a:pPr algn="ctr" fontAlgn="t"/>
                      <a:r>
                        <a:rPr lang="en-US" sz="1500" b="0" i="0" u="none" strike="noStrike">
                          <a:solidFill>
                            <a:srgbClr val="000000"/>
                          </a:solidFill>
                          <a:effectLst/>
                          <a:latin typeface="Calibri" panose="020F0502020204030204" pitchFamily="34" charset="0"/>
                        </a:rPr>
                        <a:t>Philadelphia Insurance Call Center</a:t>
                      </a:r>
                    </a:p>
                  </a:txBody>
                  <a:tcPr marL="12112" marR="12112" marT="12112" marB="0" anchor="ctr"/>
                </a:tc>
                <a:tc>
                  <a:txBody>
                    <a:bodyPr/>
                    <a:lstStyle/>
                    <a:p>
                      <a:pPr algn="ctr" fontAlgn="t"/>
                      <a:r>
                        <a:rPr lang="en-US" sz="1500" b="0" i="0" u="none" strike="noStrike" dirty="0">
                          <a:solidFill>
                            <a:srgbClr val="000000"/>
                          </a:solidFill>
                          <a:effectLst/>
                          <a:latin typeface="Calibri" panose="020F0502020204030204" pitchFamily="34" charset="0"/>
                        </a:rPr>
                        <a:t>81.9%</a:t>
                      </a:r>
                    </a:p>
                  </a:txBody>
                  <a:tcPr marL="12112" marR="12112" marT="12112" marB="0" anchor="ctr"/>
                </a:tc>
                <a:extLst>
                  <a:ext uri="{0D108BD9-81ED-4DB2-BD59-A6C34878D82A}">
                    <a16:rowId xmlns:a16="http://schemas.microsoft.com/office/drawing/2014/main" val="1705904960"/>
                  </a:ext>
                </a:extLst>
              </a:tr>
              <a:tr h="290684">
                <a:tc>
                  <a:txBody>
                    <a:bodyPr/>
                    <a:lstStyle/>
                    <a:p>
                      <a:pPr algn="ctr" fontAlgn="t"/>
                      <a:r>
                        <a:rPr lang="en-US" sz="1500" b="0" i="0" u="none" strike="noStrike">
                          <a:solidFill>
                            <a:srgbClr val="000000"/>
                          </a:solidFill>
                          <a:effectLst/>
                          <a:latin typeface="Calibri" panose="020F0502020204030204" pitchFamily="34" charset="0"/>
                        </a:rPr>
                        <a:t>Philadelphia Pension Center</a:t>
                      </a:r>
                    </a:p>
                  </a:txBody>
                  <a:tcPr marL="12112" marR="12112" marT="12112" marB="0" anchor="ctr"/>
                </a:tc>
                <a:tc>
                  <a:txBody>
                    <a:bodyPr/>
                    <a:lstStyle/>
                    <a:p>
                      <a:pPr algn="ctr" fontAlgn="t"/>
                      <a:r>
                        <a:rPr lang="en-US" sz="1500" b="0" i="0" u="none" strike="noStrike" dirty="0">
                          <a:solidFill>
                            <a:srgbClr val="000000"/>
                          </a:solidFill>
                          <a:effectLst/>
                          <a:latin typeface="Calibri" panose="020F0502020204030204" pitchFamily="34" charset="0"/>
                        </a:rPr>
                        <a:t>67.4%</a:t>
                      </a:r>
                    </a:p>
                  </a:txBody>
                  <a:tcPr marL="12112" marR="12112" marT="12112" marB="0" anchor="ctr"/>
                </a:tc>
                <a:extLst>
                  <a:ext uri="{0D108BD9-81ED-4DB2-BD59-A6C34878D82A}">
                    <a16:rowId xmlns:a16="http://schemas.microsoft.com/office/drawing/2014/main" val="3898629567"/>
                  </a:ext>
                </a:extLst>
              </a:tr>
              <a:tr h="290684">
                <a:tc>
                  <a:txBody>
                    <a:bodyPr/>
                    <a:lstStyle/>
                    <a:p>
                      <a:pPr algn="ctr" fontAlgn="t"/>
                      <a:r>
                        <a:rPr lang="en-US" sz="1500" b="0" i="0" u="none" strike="noStrike">
                          <a:solidFill>
                            <a:srgbClr val="000000"/>
                          </a:solidFill>
                          <a:effectLst/>
                          <a:latin typeface="Calibri" panose="020F0502020204030204" pitchFamily="34" charset="0"/>
                        </a:rPr>
                        <a:t>Phoenix Call Center</a:t>
                      </a:r>
                    </a:p>
                  </a:txBody>
                  <a:tcPr marL="12112" marR="12112" marT="12112" marB="0" anchor="ctr"/>
                </a:tc>
                <a:tc>
                  <a:txBody>
                    <a:bodyPr/>
                    <a:lstStyle/>
                    <a:p>
                      <a:pPr algn="ctr" fontAlgn="t"/>
                      <a:r>
                        <a:rPr lang="en-US" sz="1500" b="0" i="0" u="none" strike="noStrike" dirty="0">
                          <a:solidFill>
                            <a:srgbClr val="000000"/>
                          </a:solidFill>
                          <a:effectLst/>
                          <a:latin typeface="Calibri" panose="020F0502020204030204" pitchFamily="34" charset="0"/>
                        </a:rPr>
                        <a:t>66.7%</a:t>
                      </a:r>
                    </a:p>
                  </a:txBody>
                  <a:tcPr marL="12112" marR="12112" marT="12112" marB="0" anchor="ctr"/>
                </a:tc>
                <a:extLst>
                  <a:ext uri="{0D108BD9-81ED-4DB2-BD59-A6C34878D82A}">
                    <a16:rowId xmlns:a16="http://schemas.microsoft.com/office/drawing/2014/main" val="3758266085"/>
                  </a:ext>
                </a:extLst>
              </a:tr>
              <a:tr h="290684">
                <a:tc>
                  <a:txBody>
                    <a:bodyPr/>
                    <a:lstStyle/>
                    <a:p>
                      <a:pPr algn="ctr" fontAlgn="t"/>
                      <a:r>
                        <a:rPr lang="en-US" sz="1500" b="0" i="0" u="none" strike="noStrike">
                          <a:solidFill>
                            <a:srgbClr val="000000"/>
                          </a:solidFill>
                          <a:effectLst/>
                          <a:latin typeface="Calibri" panose="020F0502020204030204" pitchFamily="34" charset="0"/>
                        </a:rPr>
                        <a:t>Salt Lake City Call Center</a:t>
                      </a:r>
                    </a:p>
                  </a:txBody>
                  <a:tcPr marL="12112" marR="12112" marT="12112" marB="0" anchor="ctr"/>
                </a:tc>
                <a:tc>
                  <a:txBody>
                    <a:bodyPr/>
                    <a:lstStyle/>
                    <a:p>
                      <a:pPr algn="ctr" fontAlgn="t"/>
                      <a:r>
                        <a:rPr lang="en-US" sz="1500" b="0" i="0" u="none" strike="noStrike">
                          <a:solidFill>
                            <a:srgbClr val="000000"/>
                          </a:solidFill>
                          <a:effectLst/>
                          <a:latin typeface="Calibri" panose="020F0502020204030204" pitchFamily="34" charset="0"/>
                        </a:rPr>
                        <a:t>66.8%</a:t>
                      </a:r>
                    </a:p>
                  </a:txBody>
                  <a:tcPr marL="12112" marR="12112" marT="12112" marB="0" anchor="ctr"/>
                </a:tc>
                <a:extLst>
                  <a:ext uri="{0D108BD9-81ED-4DB2-BD59-A6C34878D82A}">
                    <a16:rowId xmlns:a16="http://schemas.microsoft.com/office/drawing/2014/main" val="1099813530"/>
                  </a:ext>
                </a:extLst>
              </a:tr>
              <a:tr h="290684">
                <a:tc>
                  <a:txBody>
                    <a:bodyPr/>
                    <a:lstStyle/>
                    <a:p>
                      <a:pPr algn="ctr" fontAlgn="t"/>
                      <a:r>
                        <a:rPr lang="en-US" sz="1500" b="0" i="0" u="none" strike="noStrike">
                          <a:solidFill>
                            <a:srgbClr val="000000"/>
                          </a:solidFill>
                          <a:effectLst/>
                          <a:latin typeface="Calibri" panose="020F0502020204030204" pitchFamily="34" charset="0"/>
                        </a:rPr>
                        <a:t>San Juan Call Center</a:t>
                      </a:r>
                    </a:p>
                  </a:txBody>
                  <a:tcPr marL="12112" marR="12112" marT="12112" marB="0" anchor="ctr"/>
                </a:tc>
                <a:tc>
                  <a:txBody>
                    <a:bodyPr/>
                    <a:lstStyle/>
                    <a:p>
                      <a:pPr algn="ctr" fontAlgn="t"/>
                      <a:r>
                        <a:rPr lang="en-US" sz="1500" b="0" i="0" u="none" strike="noStrike" dirty="0">
                          <a:solidFill>
                            <a:srgbClr val="000000"/>
                          </a:solidFill>
                          <a:effectLst/>
                          <a:latin typeface="Calibri" panose="020F0502020204030204" pitchFamily="34" charset="0"/>
                        </a:rPr>
                        <a:t>68.8%</a:t>
                      </a:r>
                    </a:p>
                  </a:txBody>
                  <a:tcPr marL="12112" marR="12112" marT="12112" marB="0" anchor="ctr"/>
                </a:tc>
                <a:extLst>
                  <a:ext uri="{0D108BD9-81ED-4DB2-BD59-A6C34878D82A}">
                    <a16:rowId xmlns:a16="http://schemas.microsoft.com/office/drawing/2014/main" val="892915788"/>
                  </a:ext>
                </a:extLst>
              </a:tr>
              <a:tr h="290684">
                <a:tc>
                  <a:txBody>
                    <a:bodyPr/>
                    <a:lstStyle/>
                    <a:p>
                      <a:pPr algn="ctr" fontAlgn="t"/>
                      <a:r>
                        <a:rPr lang="en-US" sz="1500" b="0" i="0" u="none" strike="noStrike">
                          <a:solidFill>
                            <a:srgbClr val="000000"/>
                          </a:solidFill>
                          <a:effectLst/>
                          <a:latin typeface="Calibri" panose="020F0502020204030204" pitchFamily="34" charset="0"/>
                        </a:rPr>
                        <a:t>St. Louis Call Center</a:t>
                      </a:r>
                    </a:p>
                  </a:txBody>
                  <a:tcPr marL="12112" marR="12112" marT="12112" marB="0" anchor="ctr"/>
                </a:tc>
                <a:tc>
                  <a:txBody>
                    <a:bodyPr/>
                    <a:lstStyle/>
                    <a:p>
                      <a:pPr algn="ctr" fontAlgn="t"/>
                      <a:r>
                        <a:rPr lang="en-US" sz="1500" b="0" i="0" u="none" strike="noStrike" dirty="0">
                          <a:solidFill>
                            <a:srgbClr val="000000"/>
                          </a:solidFill>
                          <a:effectLst/>
                          <a:latin typeface="Calibri" panose="020F0502020204030204" pitchFamily="34" charset="0"/>
                        </a:rPr>
                        <a:t>66.7%</a:t>
                      </a:r>
                    </a:p>
                  </a:txBody>
                  <a:tcPr marL="12112" marR="12112" marT="12112" marB="0" anchor="ctr"/>
                </a:tc>
                <a:extLst>
                  <a:ext uri="{0D108BD9-81ED-4DB2-BD59-A6C34878D82A}">
                    <a16:rowId xmlns:a16="http://schemas.microsoft.com/office/drawing/2014/main" val="3504066375"/>
                  </a:ext>
                </a:extLst>
              </a:tr>
            </a:tbl>
          </a:graphicData>
        </a:graphic>
      </p:graphicFrame>
    </p:spTree>
    <p:extLst>
      <p:ext uri="{BB962C8B-B14F-4D97-AF65-F5344CB8AC3E}">
        <p14:creationId xmlns:p14="http://schemas.microsoft.com/office/powerpoint/2010/main" val="773765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F1606D-1605-4D26-A08A-732E89EEBC27}"/>
              </a:ext>
            </a:extLst>
          </p:cNvPr>
          <p:cNvSpPr>
            <a:spLocks noGrp="1"/>
          </p:cNvSpPr>
          <p:nvPr>
            <p:ph type="title"/>
          </p:nvPr>
        </p:nvSpPr>
        <p:spPr/>
        <p:txBody>
          <a:bodyPr/>
          <a:lstStyle/>
          <a:p>
            <a:r>
              <a:rPr lang="en-US" sz="2000" dirty="0"/>
              <a:t>VBA Contact Center Surveys: Highest and Lowest Performing Survey Question</a:t>
            </a:r>
          </a:p>
        </p:txBody>
      </p:sp>
      <p:sp>
        <p:nvSpPr>
          <p:cNvPr id="3" name="Slide Number Placeholder 2">
            <a:extLst>
              <a:ext uri="{FF2B5EF4-FFF2-40B4-BE49-F238E27FC236}">
                <a16:creationId xmlns:a16="http://schemas.microsoft.com/office/drawing/2014/main" id="{F096502C-4CA1-4418-A293-26D8BFC3C898}"/>
              </a:ext>
            </a:extLst>
          </p:cNvPr>
          <p:cNvSpPr>
            <a:spLocks noGrp="1"/>
          </p:cNvSpPr>
          <p:nvPr>
            <p:ph type="sldNum" sz="quarter" idx="10"/>
          </p:nvPr>
        </p:nvSpPr>
        <p:spPr/>
        <p:txBody>
          <a:bodyPr/>
          <a:lstStyle/>
          <a:p>
            <a:fld id="{D983F1FA-211D-3044-9E35-958DFBC26156}" type="slidenum">
              <a:rPr lang="en-US" smtClean="0"/>
              <a:pPr/>
              <a:t>5</a:t>
            </a:fld>
            <a:endParaRPr lang="en-US" dirty="0"/>
          </a:p>
        </p:txBody>
      </p:sp>
      <p:sp>
        <p:nvSpPr>
          <p:cNvPr id="8" name="Rectangle 7">
            <a:extLst>
              <a:ext uri="{FF2B5EF4-FFF2-40B4-BE49-F238E27FC236}">
                <a16:creationId xmlns:a16="http://schemas.microsoft.com/office/drawing/2014/main" id="{B95465BF-F88A-4494-8FCE-3E74590C157C}"/>
              </a:ext>
            </a:extLst>
          </p:cNvPr>
          <p:cNvSpPr/>
          <p:nvPr/>
        </p:nvSpPr>
        <p:spPr>
          <a:xfrm>
            <a:off x="457199" y="1163491"/>
            <a:ext cx="8214612" cy="307777"/>
          </a:xfrm>
          <a:prstGeom prst="rect">
            <a:avLst/>
          </a:prstGeom>
        </p:spPr>
        <p:txBody>
          <a:bodyPr wrap="square" anchor="t">
            <a:spAutoFit/>
          </a:bodyPr>
          <a:lstStyle/>
          <a:p>
            <a:pPr algn="ctr"/>
            <a:r>
              <a:rPr lang="en-US" sz="1400" b="1" dirty="0">
                <a:solidFill>
                  <a:srgbClr val="00395E"/>
                </a:solidFill>
                <a:cs typeface="Calibri"/>
              </a:rPr>
              <a:t>Highest and Lowest Performing Questions Excluding Trust Score by Survey (11/01/2018 – 7/31/2022)</a:t>
            </a:r>
          </a:p>
        </p:txBody>
      </p:sp>
      <p:graphicFrame>
        <p:nvGraphicFramePr>
          <p:cNvPr id="5" name="Content Placeholder 4">
            <a:extLst>
              <a:ext uri="{FF2B5EF4-FFF2-40B4-BE49-F238E27FC236}">
                <a16:creationId xmlns:a16="http://schemas.microsoft.com/office/drawing/2014/main" id="{ABDBC4A3-D51E-D900-20E7-120B949D9194}"/>
              </a:ext>
            </a:extLst>
          </p:cNvPr>
          <p:cNvGraphicFramePr>
            <a:graphicFrameLocks noGrp="1"/>
          </p:cNvGraphicFramePr>
          <p:nvPr>
            <p:ph idx="1"/>
            <p:extLst>
              <p:ext uri="{D42A27DB-BD31-4B8C-83A1-F6EECF244321}">
                <p14:modId xmlns:p14="http://schemas.microsoft.com/office/powerpoint/2010/main" val="4029235838"/>
              </p:ext>
            </p:extLst>
          </p:nvPr>
        </p:nvGraphicFramePr>
        <p:xfrm>
          <a:off x="457198" y="1654103"/>
          <a:ext cx="8229599" cy="3363418"/>
        </p:xfrm>
        <a:graphic>
          <a:graphicData uri="http://schemas.openxmlformats.org/drawingml/2006/table">
            <a:tbl>
              <a:tblPr firstRow="1" firstCol="1" bandRow="1"/>
              <a:tblGrid>
                <a:gridCol w="1070227">
                  <a:extLst>
                    <a:ext uri="{9D8B030D-6E8A-4147-A177-3AD203B41FA5}">
                      <a16:colId xmlns:a16="http://schemas.microsoft.com/office/drawing/2014/main" val="1388044181"/>
                    </a:ext>
                  </a:extLst>
                </a:gridCol>
                <a:gridCol w="1246079">
                  <a:extLst>
                    <a:ext uri="{9D8B030D-6E8A-4147-A177-3AD203B41FA5}">
                      <a16:colId xmlns:a16="http://schemas.microsoft.com/office/drawing/2014/main" val="161439593"/>
                    </a:ext>
                  </a:extLst>
                </a:gridCol>
                <a:gridCol w="4720451">
                  <a:extLst>
                    <a:ext uri="{9D8B030D-6E8A-4147-A177-3AD203B41FA5}">
                      <a16:colId xmlns:a16="http://schemas.microsoft.com/office/drawing/2014/main" val="356407547"/>
                    </a:ext>
                  </a:extLst>
                </a:gridCol>
                <a:gridCol w="1192842">
                  <a:extLst>
                    <a:ext uri="{9D8B030D-6E8A-4147-A177-3AD203B41FA5}">
                      <a16:colId xmlns:a16="http://schemas.microsoft.com/office/drawing/2014/main" val="1050323524"/>
                    </a:ext>
                  </a:extLst>
                </a:gridCol>
              </a:tblGrid>
              <a:tr h="422455">
                <a:tc>
                  <a:txBody>
                    <a:bodyPr/>
                    <a:lstStyle/>
                    <a:p>
                      <a:pPr algn="ctr"/>
                      <a:r>
                        <a:rPr lang="en-US" sz="1200" b="1" dirty="0">
                          <a:solidFill>
                            <a:schemeClr val="bg1"/>
                          </a:solidFill>
                        </a:rPr>
                        <a:t>Survey</a:t>
                      </a:r>
                    </a:p>
                  </a:txBody>
                  <a:tcPr marL="102683" marR="102683" marT="51341" marB="513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82BE"/>
                    </a:solidFill>
                  </a:tcPr>
                </a:tc>
                <a:tc>
                  <a:txBody>
                    <a:bodyPr/>
                    <a:lstStyle/>
                    <a:p>
                      <a:pPr algn="ctr" rtl="0" fontAlgn="base"/>
                      <a:r>
                        <a:rPr lang="en-US" sz="1200" b="1" i="0" dirty="0">
                          <a:solidFill>
                            <a:schemeClr val="bg1"/>
                          </a:solidFill>
                          <a:effectLst/>
                        </a:rPr>
                        <a:t>Question Performance</a:t>
                      </a:r>
                    </a:p>
                  </a:txBody>
                  <a:tcPr marL="102683" marR="102683" marT="51341" marB="513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82BE"/>
                    </a:solidFill>
                  </a:tcPr>
                </a:tc>
                <a:tc>
                  <a:txBody>
                    <a:bodyPr/>
                    <a:lstStyle/>
                    <a:p>
                      <a:pPr marL="0" algn="l" defTabSz="457200" rtl="0" eaLnBrk="1" fontAlgn="base" latinLnBrk="0" hangingPunct="1"/>
                      <a:r>
                        <a:rPr lang="en-US" sz="1200" b="1" i="0" kern="1200" dirty="0">
                          <a:solidFill>
                            <a:schemeClr val="bg1"/>
                          </a:solidFill>
                          <a:effectLst/>
                          <a:latin typeface="+mn-lt"/>
                          <a:ea typeface="+mn-ea"/>
                          <a:cs typeface="+mn-cs"/>
                        </a:rPr>
                        <a:t>Question</a:t>
                      </a:r>
                    </a:p>
                  </a:txBody>
                  <a:tcPr marL="102683" marR="102683" marT="51341" marB="513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82BE"/>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Calibri" panose="020F0502020204030204" pitchFamily="34" charset="0"/>
                          <a:ea typeface="MS Mincho" panose="02020609040205080304" pitchFamily="49" charset="-128"/>
                          <a:cs typeface="Calibri" panose="020F0502020204030204" pitchFamily="34" charset="0"/>
                        </a:rPr>
                        <a:t>% “Strongly Agree” and</a:t>
                      </a:r>
                      <a:br>
                        <a:rPr lang="en-US" sz="1200" b="1" dirty="0">
                          <a:solidFill>
                            <a:schemeClr val="bg1"/>
                          </a:solidFill>
                          <a:latin typeface="Calibri" panose="020F0502020204030204" pitchFamily="34" charset="0"/>
                          <a:ea typeface="MS Mincho" panose="02020609040205080304" pitchFamily="49" charset="-128"/>
                          <a:cs typeface="Calibri" panose="020F0502020204030204" pitchFamily="34" charset="0"/>
                        </a:rPr>
                      </a:br>
                      <a:r>
                        <a:rPr lang="en-US" sz="1200" b="1" dirty="0">
                          <a:solidFill>
                            <a:schemeClr val="bg1"/>
                          </a:solidFill>
                          <a:latin typeface="Calibri" panose="020F0502020204030204" pitchFamily="34" charset="0"/>
                          <a:ea typeface="MS Mincho" panose="02020609040205080304" pitchFamily="49" charset="-128"/>
                          <a:cs typeface="Calibri" panose="020F0502020204030204" pitchFamily="34" charset="0"/>
                        </a:rPr>
                        <a:t> “Agree” Responses</a:t>
                      </a:r>
                      <a:endParaRPr lang="en-US" sz="1200" b="1" dirty="0">
                        <a:solidFill>
                          <a:schemeClr val="bg1"/>
                        </a:solidFill>
                        <a:effectLst/>
                        <a:latin typeface="+mn-lt"/>
                        <a:ea typeface="MS Mincho"/>
                        <a:cs typeface="Calibri"/>
                      </a:endParaRPr>
                    </a:p>
                  </a:txBody>
                  <a:tcPr marL="102683" marR="102683" marT="51341" marB="513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82BE"/>
                    </a:solidFill>
                  </a:tcPr>
                </a:tc>
                <a:extLst>
                  <a:ext uri="{0D108BD9-81ED-4DB2-BD59-A6C34878D82A}">
                    <a16:rowId xmlns:a16="http://schemas.microsoft.com/office/drawing/2014/main" val="2955316637"/>
                  </a:ext>
                </a:extLst>
              </a:tr>
              <a:tr h="422455">
                <a:tc rowSpan="2">
                  <a:txBody>
                    <a:bodyPr/>
                    <a:lstStyle/>
                    <a:p>
                      <a:pPr algn="ctr"/>
                      <a:r>
                        <a:rPr lang="en-US" sz="1200" dirty="0"/>
                        <a:t>National Call Center Survey</a:t>
                      </a:r>
                    </a:p>
                  </a:txBody>
                  <a:tcPr marL="102683" marR="102683" marT="51341" marB="513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200" b="0" i="0">
                          <a:solidFill>
                            <a:srgbClr val="000000"/>
                          </a:solidFill>
                          <a:effectLst/>
                        </a:rPr>
                        <a:t>Highest</a:t>
                      </a:r>
                    </a:p>
                  </a:txBody>
                  <a:tcPr marL="102683" marR="102683" marT="51341" marB="513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fontAlgn="base" latinLnBrk="0" hangingPunct="1"/>
                      <a:r>
                        <a:rPr lang="en-US" sz="1200" b="0" i="0" kern="1200" dirty="0">
                          <a:solidFill>
                            <a:srgbClr val="000000"/>
                          </a:solidFill>
                          <a:effectLst/>
                          <a:latin typeface="+mn-lt"/>
                          <a:ea typeface="+mn-ea"/>
                          <a:cs typeface="+mn-cs"/>
                        </a:rPr>
                        <a:t>“The phone representative treated me with courtesy and respect.”</a:t>
                      </a:r>
                    </a:p>
                  </a:txBody>
                  <a:tcPr marL="102683" marR="102683" marT="51341" marB="513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200" b="0" i="0" dirty="0">
                          <a:solidFill>
                            <a:schemeClr val="tx1"/>
                          </a:solidFill>
                          <a:effectLst/>
                        </a:rPr>
                        <a:t>89.6%</a:t>
                      </a:r>
                    </a:p>
                  </a:txBody>
                  <a:tcPr marL="102683" marR="102683" marT="51341" marB="513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3270098"/>
                  </a:ext>
                </a:extLst>
              </a:tr>
              <a:tr h="462072">
                <a:tc vMerge="1">
                  <a:txBody>
                    <a:bodyPr/>
                    <a:lstStyle/>
                    <a:p>
                      <a:pPr algn="ctr"/>
                      <a:r>
                        <a:rPr lang="en-US" sz="1000"/>
                        <a:t>Outpatient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200" b="0" i="0">
                          <a:solidFill>
                            <a:srgbClr val="000000"/>
                          </a:solidFill>
                          <a:effectLst/>
                        </a:rPr>
                        <a:t>Lowest</a:t>
                      </a:r>
                    </a:p>
                  </a:txBody>
                  <a:tcPr marL="102683" marR="102683" marT="51341" marB="513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fontAlgn="base" latinLnBrk="0" hangingPunct="1"/>
                      <a:r>
                        <a:rPr lang="en-US" sz="1200" b="0" i="0" kern="1200" dirty="0">
                          <a:solidFill>
                            <a:srgbClr val="000000"/>
                          </a:solidFill>
                          <a:effectLst/>
                          <a:latin typeface="+mn-lt"/>
                          <a:ea typeface="+mn-ea"/>
                          <a:cs typeface="+mn-cs"/>
                        </a:rPr>
                        <a:t>“The information provided during the call helped me feel that I have a better understanding of my issue and next steps.	“</a:t>
                      </a:r>
                    </a:p>
                  </a:txBody>
                  <a:tcPr marL="102683" marR="102683" marT="51341" marB="513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200" b="0" i="0" dirty="0">
                          <a:solidFill>
                            <a:schemeClr val="tx1"/>
                          </a:solidFill>
                          <a:effectLst/>
                        </a:rPr>
                        <a:t>70.9%</a:t>
                      </a:r>
                    </a:p>
                  </a:txBody>
                  <a:tcPr marL="102683" marR="102683" marT="51341" marB="513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116338"/>
                  </a:ext>
                </a:extLst>
              </a:tr>
              <a:tr h="389959">
                <a:tc rowSpan="2">
                  <a:txBody>
                    <a:bodyPr/>
                    <a:lstStyle/>
                    <a:p>
                      <a:pPr algn="ctr" rtl="0" fontAlgn="base"/>
                      <a:r>
                        <a:rPr lang="en-US" sz="1200" dirty="0">
                          <a:effectLst/>
                        </a:rPr>
                        <a:t>Education Call Center Survey</a:t>
                      </a:r>
                    </a:p>
                  </a:txBody>
                  <a:tcPr marL="102683" marR="102683" marT="51341" marB="513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200" b="0" i="0">
                          <a:solidFill>
                            <a:srgbClr val="000000"/>
                          </a:solidFill>
                          <a:effectLst/>
                        </a:rPr>
                        <a:t>Highest</a:t>
                      </a:r>
                    </a:p>
                  </a:txBody>
                  <a:tcPr marL="102683" marR="102683" marT="51341" marB="513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fontAlgn="base" latinLnBrk="0" hangingPunct="1"/>
                      <a:r>
                        <a:rPr lang="en-US" sz="1200" b="0" i="0" kern="1200" dirty="0">
                          <a:solidFill>
                            <a:srgbClr val="000000"/>
                          </a:solidFill>
                          <a:effectLst/>
                          <a:latin typeface="+mn-lt"/>
                          <a:ea typeface="+mn-ea"/>
                          <a:cs typeface="+mn-cs"/>
                        </a:rPr>
                        <a:t>“The phone representative treated me with courtesy and respect.”</a:t>
                      </a:r>
                    </a:p>
                  </a:txBody>
                  <a:tcPr marL="102683" marR="102683" marT="51341" marB="513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200" b="0" i="0" dirty="0">
                          <a:solidFill>
                            <a:schemeClr val="tx1"/>
                          </a:solidFill>
                          <a:effectLst/>
                        </a:rPr>
                        <a:t>91.6%</a:t>
                      </a:r>
                    </a:p>
                  </a:txBody>
                  <a:tcPr marL="102683" marR="102683" marT="51341" marB="513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3397630"/>
                  </a:ext>
                </a:extLst>
              </a:tr>
              <a:tr h="462072">
                <a:tc vMerge="1">
                  <a:txBody>
                    <a:bodyPr/>
                    <a:lstStyle/>
                    <a:p>
                      <a:pPr algn="ctr" rtl="0" fontAlgn="base"/>
                      <a:r>
                        <a:rPr lang="en-US" sz="1000">
                          <a:effectLst/>
                        </a:rPr>
                        <a:t>Telehealth</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200" b="0" i="0">
                          <a:solidFill>
                            <a:srgbClr val="000000"/>
                          </a:solidFill>
                          <a:effectLst/>
                        </a:rPr>
                        <a:t>Lowest</a:t>
                      </a:r>
                    </a:p>
                  </a:txBody>
                  <a:tcPr marL="102683" marR="102683" marT="51341" marB="513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fontAlgn="base" latinLnBrk="0" hangingPunct="1"/>
                      <a:r>
                        <a:rPr lang="en-US" sz="1200" b="0" i="0" kern="1200" dirty="0">
                          <a:solidFill>
                            <a:srgbClr val="000000"/>
                          </a:solidFill>
                          <a:effectLst/>
                          <a:latin typeface="+mn-lt"/>
                          <a:ea typeface="+mn-ea"/>
                          <a:cs typeface="+mn-cs"/>
                        </a:rPr>
                        <a:t>“The length of time it took to get connected to a phone representative was reasonable.”</a:t>
                      </a:r>
                    </a:p>
                  </a:txBody>
                  <a:tcPr marL="102683" marR="102683" marT="51341" marB="513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200" b="0" i="0" dirty="0">
                          <a:solidFill>
                            <a:schemeClr val="tx1"/>
                          </a:solidFill>
                          <a:effectLst/>
                        </a:rPr>
                        <a:t>75.1%</a:t>
                      </a:r>
                    </a:p>
                  </a:txBody>
                  <a:tcPr marL="102683" marR="102683" marT="51341" marB="513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2488690"/>
                  </a:ext>
                </a:extLst>
              </a:tr>
              <a:tr h="389959">
                <a:tc rowSpan="2">
                  <a:txBody>
                    <a:bodyPr/>
                    <a:lstStyle/>
                    <a:p>
                      <a:pPr algn="ctr" rtl="0" fontAlgn="base"/>
                      <a:r>
                        <a:rPr lang="en-US" sz="1200" dirty="0">
                          <a:effectLst/>
                        </a:rPr>
                        <a:t>Insurance Call Center Survey</a:t>
                      </a:r>
                    </a:p>
                  </a:txBody>
                  <a:tcPr marL="102683" marR="102683" marT="51341" marB="513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200" b="0" i="0">
                          <a:solidFill>
                            <a:srgbClr val="000000"/>
                          </a:solidFill>
                          <a:effectLst/>
                        </a:rPr>
                        <a:t>Highest</a:t>
                      </a:r>
                    </a:p>
                  </a:txBody>
                  <a:tcPr marL="102683" marR="102683" marT="51341" marB="513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fontAlgn="base" latinLnBrk="0" hangingPunct="1"/>
                      <a:r>
                        <a:rPr lang="en-US" sz="1200" b="0" i="0" kern="1200" dirty="0">
                          <a:solidFill>
                            <a:srgbClr val="000000"/>
                          </a:solidFill>
                          <a:effectLst/>
                          <a:latin typeface="+mn-lt"/>
                          <a:ea typeface="+mn-ea"/>
                          <a:cs typeface="+mn-cs"/>
                        </a:rPr>
                        <a:t>“The phone representative treated me with courtesy and respect.”</a:t>
                      </a:r>
                    </a:p>
                  </a:txBody>
                  <a:tcPr marL="102683" marR="102683" marT="51341" marB="513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200" b="0" i="0" dirty="0">
                          <a:solidFill>
                            <a:schemeClr val="tx1"/>
                          </a:solidFill>
                          <a:effectLst/>
                        </a:rPr>
                        <a:t>92.7%</a:t>
                      </a:r>
                    </a:p>
                  </a:txBody>
                  <a:tcPr marL="102683" marR="102683" marT="51341" marB="513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2803684"/>
                  </a:ext>
                </a:extLst>
              </a:tr>
              <a:tr h="389959">
                <a:tc vMerge="1">
                  <a:txBody>
                    <a:bodyPr/>
                    <a:lstStyle/>
                    <a:p>
                      <a:pPr algn="ctr" rtl="0" fontAlgn="base"/>
                      <a:r>
                        <a:rPr lang="en-US" sz="1000">
                          <a:effectLst/>
                        </a:rPr>
                        <a:t>Office of Community Care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200" b="0" i="0" dirty="0">
                          <a:solidFill>
                            <a:srgbClr val="000000"/>
                          </a:solidFill>
                          <a:effectLst/>
                        </a:rPr>
                        <a:t>Lowest</a:t>
                      </a:r>
                    </a:p>
                  </a:txBody>
                  <a:tcPr marL="102683" marR="102683" marT="51341" marB="513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fontAlgn="base" latinLnBrk="0" hangingPunct="1"/>
                      <a:r>
                        <a:rPr lang="en-US" sz="1200" b="0" i="0" kern="1200" dirty="0">
                          <a:solidFill>
                            <a:srgbClr val="000000"/>
                          </a:solidFill>
                          <a:effectLst/>
                          <a:latin typeface="+mn-lt"/>
                          <a:ea typeface="+mn-ea"/>
                          <a:cs typeface="+mn-cs"/>
                        </a:rPr>
                        <a:t>“I am satisfied with the service I received from the VA Call Center.”</a:t>
                      </a:r>
                    </a:p>
                  </a:txBody>
                  <a:tcPr marL="102683" marR="102683" marT="51341" marB="513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fld id="{2F4A7E3A-3F73-F947-9B21-18CB87DBFDCB}" type="slidenum">
                        <a:rPr lang="en-US" sz="1200" b="0" i="0" smtClean="0">
                          <a:solidFill>
                            <a:schemeClr val="tx1"/>
                          </a:solidFill>
                          <a:effectLst/>
                        </a:rPr>
                        <a:t>5</a:t>
                      </a:fld>
                      <a:fld id="{32D973A9-A77F-F64B-8077-F22D4AAD9C2A}" type="slidenum">
                        <a:rPr lang="en-US" sz="1200" b="0" i="0" smtClean="0">
                          <a:solidFill>
                            <a:schemeClr val="tx1"/>
                          </a:solidFill>
                          <a:effectLst/>
                        </a:rPr>
                        <a:t>5</a:t>
                      </a:fld>
                      <a:endParaRPr lang="en-US" sz="1200" b="0" i="0" dirty="0">
                        <a:solidFill>
                          <a:schemeClr val="tx1"/>
                        </a:solidFill>
                        <a:effectLst/>
                      </a:endParaRPr>
                    </a:p>
                  </a:txBody>
                  <a:tcPr marL="102683" marR="102683" marT="51341" marB="513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8734256"/>
                  </a:ext>
                </a:extLst>
              </a:tr>
            </a:tbl>
          </a:graphicData>
        </a:graphic>
      </p:graphicFrame>
    </p:spTree>
    <p:extLst>
      <p:ext uri="{BB962C8B-B14F-4D97-AF65-F5344CB8AC3E}">
        <p14:creationId xmlns:p14="http://schemas.microsoft.com/office/powerpoint/2010/main" val="1806194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5EE53AA-8F3A-BBAE-359F-D28D44A6DD62}"/>
              </a:ext>
            </a:extLst>
          </p:cNvPr>
          <p:cNvSpPr/>
          <p:nvPr/>
        </p:nvSpPr>
        <p:spPr>
          <a:xfrm>
            <a:off x="335902" y="1082350"/>
            <a:ext cx="8411858" cy="412413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a16="http://schemas.microsoft.com/office/drawing/2014/main" id="{3636468A-5DD9-475F-B585-1887C416C2AD}"/>
              </a:ext>
            </a:extLst>
          </p:cNvPr>
          <p:cNvSpPr>
            <a:spLocks noGrp="1"/>
          </p:cNvSpPr>
          <p:nvPr>
            <p:ph type="title"/>
          </p:nvPr>
        </p:nvSpPr>
        <p:spPr/>
        <p:txBody>
          <a:bodyPr>
            <a:normAutofit/>
          </a:bodyPr>
          <a:lstStyle/>
          <a:p>
            <a:r>
              <a:rPr lang="en-US" sz="3500" b="1" dirty="0">
                <a:solidFill>
                  <a:srgbClr val="003F72"/>
                </a:solidFill>
              </a:rPr>
              <a:t>Appeals Modernization Surveys</a:t>
            </a:r>
          </a:p>
        </p:txBody>
      </p:sp>
      <p:sp>
        <p:nvSpPr>
          <p:cNvPr id="5" name="Text Placeholder 4">
            <a:extLst>
              <a:ext uri="{FF2B5EF4-FFF2-40B4-BE49-F238E27FC236}">
                <a16:creationId xmlns:a16="http://schemas.microsoft.com/office/drawing/2014/main" id="{7740CA68-26A2-7EAD-F299-C89CADF9076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82B08E3-EDED-2691-7CD7-1A17EE465A6D}"/>
              </a:ext>
            </a:extLst>
          </p:cNvPr>
          <p:cNvSpPr>
            <a:spLocks noGrp="1"/>
          </p:cNvSpPr>
          <p:nvPr>
            <p:ph type="sldNum" sz="quarter" idx="10"/>
          </p:nvPr>
        </p:nvSpPr>
        <p:spPr/>
        <p:txBody>
          <a:bodyPr/>
          <a:lstStyle/>
          <a:p>
            <a:pPr defTabSz="457200"/>
            <a:fld id="{D983F1FA-211D-3044-9E35-958DFBC26156}" type="slidenum">
              <a:rPr lang="en-US" smtClean="0"/>
              <a:pPr defTabSz="457200"/>
              <a:t>6</a:t>
            </a:fld>
            <a:endParaRPr lang="en-US" dirty="0"/>
          </a:p>
        </p:txBody>
      </p:sp>
    </p:spTree>
    <p:extLst>
      <p:ext uri="{BB962C8B-B14F-4D97-AF65-F5344CB8AC3E}">
        <p14:creationId xmlns:p14="http://schemas.microsoft.com/office/powerpoint/2010/main" val="2256116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BDA777-079F-447C-8305-22F421FFE719}"/>
              </a:ext>
            </a:extLst>
          </p:cNvPr>
          <p:cNvSpPr>
            <a:spLocks noGrp="1"/>
          </p:cNvSpPr>
          <p:nvPr>
            <p:ph type="title"/>
          </p:nvPr>
        </p:nvSpPr>
        <p:spPr/>
        <p:txBody>
          <a:bodyPr/>
          <a:lstStyle/>
          <a:p>
            <a:r>
              <a:rPr lang="en-US" sz="2000"/>
              <a:t>Overview</a:t>
            </a:r>
          </a:p>
        </p:txBody>
      </p:sp>
      <p:sp>
        <p:nvSpPr>
          <p:cNvPr id="5" name="Content Placeholder 1">
            <a:extLst>
              <a:ext uri="{FF2B5EF4-FFF2-40B4-BE49-F238E27FC236}">
                <a16:creationId xmlns:a16="http://schemas.microsoft.com/office/drawing/2014/main" id="{6D05BCA2-8D05-4D8D-9C85-7546BFB1FA5D}"/>
              </a:ext>
            </a:extLst>
          </p:cNvPr>
          <p:cNvSpPr>
            <a:spLocks noGrp="1"/>
          </p:cNvSpPr>
          <p:nvPr>
            <p:ph idx="1"/>
          </p:nvPr>
        </p:nvSpPr>
        <p:spPr/>
        <p:txBody>
          <a:bodyPr vert="horz" lIns="91440" tIns="45720" rIns="91440" bIns="45720" rtlCol="0" anchor="t">
            <a:normAutofit/>
          </a:bodyPr>
          <a:lstStyle/>
          <a:p>
            <a:pPr>
              <a:spcAft>
                <a:spcPts val="600"/>
              </a:spcAft>
            </a:pPr>
            <a:r>
              <a:rPr lang="en-US" sz="1600" dirty="0"/>
              <a:t>VEO deployed the Appeals Modernization Surveys on July 8, 2020 to capture Veteran feedback about their experience with the VBA appeals process. There are three active Appeals Modernization Surveys:</a:t>
            </a:r>
          </a:p>
          <a:p>
            <a:pPr marL="800100" lvl="1" indent="-342900">
              <a:spcAft>
                <a:spcPts val="600"/>
              </a:spcAft>
              <a:buFont typeface="+mj-lt"/>
              <a:buAutoNum type="arabicPeriod"/>
            </a:pPr>
            <a:r>
              <a:rPr lang="en-US" sz="1600" dirty="0"/>
              <a:t>Filing a Request for Decision Review</a:t>
            </a:r>
          </a:p>
          <a:p>
            <a:pPr marL="800100" lvl="1" indent="-342900">
              <a:spcAft>
                <a:spcPts val="600"/>
              </a:spcAft>
              <a:buFont typeface="+mj-lt"/>
              <a:buAutoNum type="arabicPeriod"/>
            </a:pPr>
            <a:r>
              <a:rPr lang="en-US" sz="1600" dirty="0"/>
              <a:t>Higher-Level Review</a:t>
            </a:r>
          </a:p>
          <a:p>
            <a:pPr marL="800100" lvl="1" indent="-342900">
              <a:spcAft>
                <a:spcPts val="600"/>
              </a:spcAft>
              <a:buFont typeface="+mj-lt"/>
              <a:buAutoNum type="arabicPeriod"/>
            </a:pPr>
            <a:r>
              <a:rPr lang="en-US" sz="1600" dirty="0"/>
              <a:t>Supplemental Claim</a:t>
            </a:r>
          </a:p>
          <a:p>
            <a:pPr>
              <a:spcBef>
                <a:spcPts val="1000"/>
              </a:spcBef>
              <a:spcAft>
                <a:spcPts val="600"/>
              </a:spcAft>
            </a:pPr>
            <a:r>
              <a:rPr lang="en-US" sz="1600" dirty="0"/>
              <a:t>The Appeals Modernization Surveys asks a series of Likert (scale of 1-5) questions and are administered twice a week on Tuesdays and Fridays.</a:t>
            </a:r>
          </a:p>
        </p:txBody>
      </p:sp>
      <p:sp>
        <p:nvSpPr>
          <p:cNvPr id="3" name="Slide Number Placeholder 2">
            <a:extLst>
              <a:ext uri="{FF2B5EF4-FFF2-40B4-BE49-F238E27FC236}">
                <a16:creationId xmlns:a16="http://schemas.microsoft.com/office/drawing/2014/main" id="{B3E87EC1-795C-45D8-B36C-B846E4B16F74}"/>
              </a:ext>
            </a:extLst>
          </p:cNvPr>
          <p:cNvSpPr>
            <a:spLocks noGrp="1"/>
          </p:cNvSpPr>
          <p:nvPr>
            <p:ph type="sldNum" sz="quarter" idx="10"/>
          </p:nvPr>
        </p:nvSpPr>
        <p:spPr/>
        <p:txBody>
          <a:bodyPr/>
          <a:lstStyle/>
          <a:p>
            <a:fld id="{D983F1FA-211D-3044-9E35-958DFBC26156}" type="slidenum">
              <a:rPr lang="en-US" smtClean="0"/>
              <a:pPr/>
              <a:t>7</a:t>
            </a:fld>
            <a:endParaRPr lang="en-US" dirty="0"/>
          </a:p>
        </p:txBody>
      </p:sp>
    </p:spTree>
    <p:extLst>
      <p:ext uri="{BB962C8B-B14F-4D97-AF65-F5344CB8AC3E}">
        <p14:creationId xmlns:p14="http://schemas.microsoft.com/office/powerpoint/2010/main" val="339931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369259-497D-4B07-885B-FAD7A5764CA6}"/>
              </a:ext>
            </a:extLst>
          </p:cNvPr>
          <p:cNvSpPr>
            <a:spLocks noGrp="1"/>
          </p:cNvSpPr>
          <p:nvPr>
            <p:ph type="title"/>
          </p:nvPr>
        </p:nvSpPr>
        <p:spPr/>
        <p:txBody>
          <a:bodyPr/>
          <a:lstStyle/>
          <a:p>
            <a:r>
              <a:rPr lang="en-US" sz="2000" dirty="0"/>
              <a:t>Appeals Modernization Surveys:</a:t>
            </a:r>
            <a:br>
              <a:rPr lang="en-US" sz="2000" dirty="0"/>
            </a:br>
            <a:r>
              <a:rPr lang="en-US" sz="2000" dirty="0"/>
              <a:t>Trust Over Time (7/1/2020 – 7/31/2022)</a:t>
            </a:r>
          </a:p>
        </p:txBody>
      </p:sp>
      <p:sp>
        <p:nvSpPr>
          <p:cNvPr id="3" name="Slide Number Placeholder 2">
            <a:extLst>
              <a:ext uri="{FF2B5EF4-FFF2-40B4-BE49-F238E27FC236}">
                <a16:creationId xmlns:a16="http://schemas.microsoft.com/office/drawing/2014/main" id="{4BF34C12-B5BB-40CE-9ADB-A4C1716BD1A4}"/>
              </a:ext>
            </a:extLst>
          </p:cNvPr>
          <p:cNvSpPr>
            <a:spLocks noGrp="1"/>
          </p:cNvSpPr>
          <p:nvPr>
            <p:ph type="sldNum" sz="quarter" idx="10"/>
          </p:nvPr>
        </p:nvSpPr>
        <p:spPr/>
        <p:txBody>
          <a:bodyPr/>
          <a:lstStyle/>
          <a:p>
            <a:fld id="{D983F1FA-211D-3044-9E35-958DFBC26156}" type="slidenum">
              <a:rPr lang="en-US" smtClean="0"/>
              <a:pPr/>
              <a:t>8</a:t>
            </a:fld>
            <a:endParaRPr lang="en-US" dirty="0"/>
          </a:p>
        </p:txBody>
      </p:sp>
      <p:sp>
        <p:nvSpPr>
          <p:cNvPr id="5" name="object 3">
            <a:extLst>
              <a:ext uri="{FF2B5EF4-FFF2-40B4-BE49-F238E27FC236}">
                <a16:creationId xmlns:a16="http://schemas.microsoft.com/office/drawing/2014/main" id="{3483FBDE-0051-4A4C-9413-49321FCE8748}"/>
              </a:ext>
            </a:extLst>
          </p:cNvPr>
          <p:cNvSpPr txBox="1">
            <a:spLocks/>
          </p:cNvSpPr>
          <p:nvPr/>
        </p:nvSpPr>
        <p:spPr>
          <a:xfrm>
            <a:off x="457200" y="4608355"/>
            <a:ext cx="8214611" cy="441637"/>
          </a:xfrm>
          <a:prstGeom prst="rect">
            <a:avLst/>
          </a:prstGeom>
        </p:spPr>
        <p:txBody>
          <a:bodyPr vert="horz" wrap="square" lIns="0" tIns="10646" rIns="0" bIns="0" rtlCol="0" anchor="t">
            <a:spAutoFit/>
          </a:bodyPr>
          <a:lstStyle>
            <a:lvl1pPr algn="ctr" defTabSz="457200" rtl="0" eaLnBrk="1" latinLnBrk="0" hangingPunct="1">
              <a:spcBef>
                <a:spcPct val="0"/>
              </a:spcBef>
              <a:buNone/>
              <a:defRPr sz="3200" b="1" kern="1200">
                <a:solidFill>
                  <a:schemeClr val="bg1"/>
                </a:solidFill>
                <a:latin typeface="+mj-lt"/>
                <a:ea typeface="+mj-ea"/>
                <a:cs typeface="+mj-cs"/>
              </a:defRPr>
            </a:lvl1pPr>
          </a:lstStyle>
          <a:p>
            <a:pPr marL="11206" algn="l">
              <a:spcBef>
                <a:spcPts val="84"/>
              </a:spcBef>
            </a:pPr>
            <a:r>
              <a:rPr lang="en-US" sz="1400" spc="-4" dirty="0">
                <a:solidFill>
                  <a:schemeClr val="tx2"/>
                </a:solidFill>
              </a:rPr>
              <a:t>BLUF</a:t>
            </a:r>
            <a:r>
              <a:rPr lang="en-US" sz="1400" spc="-4" dirty="0">
                <a:solidFill>
                  <a:schemeClr val="tx2"/>
                </a:solidFill>
                <a:highlight>
                  <a:srgbClr val="FFFFFF"/>
                </a:highlight>
              </a:rPr>
              <a:t>: </a:t>
            </a:r>
            <a:r>
              <a:rPr lang="en-US" sz="1400" b="0" spc="-4" dirty="0">
                <a:solidFill>
                  <a:schemeClr val="tx1"/>
                </a:solidFill>
              </a:rPr>
              <a:t>Veterans who leave feedback in the Appeals Modernization Surveys showed the highest trust in FY2021 Q2 (50.5%). They showed the lowest trust in FY2020 Q3 (48.2%).</a:t>
            </a:r>
            <a:endParaRPr lang="en-US" sz="1400" spc="-4" dirty="0">
              <a:solidFill>
                <a:schemeClr val="tx2"/>
              </a:solidFill>
              <a:highlight>
                <a:srgbClr val="FFFFFF"/>
              </a:highlight>
            </a:endParaRPr>
          </a:p>
        </p:txBody>
      </p:sp>
      <p:graphicFrame>
        <p:nvGraphicFramePr>
          <p:cNvPr id="10" name="Content Placeholder 9">
            <a:extLst>
              <a:ext uri="{FF2B5EF4-FFF2-40B4-BE49-F238E27FC236}">
                <a16:creationId xmlns:a16="http://schemas.microsoft.com/office/drawing/2014/main" id="{ADD4B106-2908-007E-FA20-ED23CAB70091}"/>
              </a:ext>
            </a:extLst>
          </p:cNvPr>
          <p:cNvGraphicFramePr>
            <a:graphicFrameLocks noGrp="1"/>
          </p:cNvGraphicFramePr>
          <p:nvPr>
            <p:ph idx="1"/>
            <p:extLst>
              <p:ext uri="{D42A27DB-BD31-4B8C-83A1-F6EECF244321}">
                <p14:modId xmlns:p14="http://schemas.microsoft.com/office/powerpoint/2010/main" val="3318930802"/>
              </p:ext>
            </p:extLst>
          </p:nvPr>
        </p:nvGraphicFramePr>
        <p:xfrm>
          <a:off x="1217645" y="1131146"/>
          <a:ext cx="6708710" cy="34527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536722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Two-line Header">
  <a:themeElements>
    <a:clrScheme name="VA Print Colors">
      <a:dk1>
        <a:srgbClr val="000000"/>
      </a:dk1>
      <a:lt1>
        <a:srgbClr val="FFFFFF"/>
      </a:lt1>
      <a:dk2>
        <a:srgbClr val="003F72"/>
      </a:dk2>
      <a:lt2>
        <a:srgbClr val="EEECE1"/>
      </a:lt2>
      <a:accent1>
        <a:srgbClr val="0082BD"/>
      </a:accent1>
      <a:accent2>
        <a:srgbClr val="C6262D"/>
      </a:accent2>
      <a:accent3>
        <a:srgbClr val="762431"/>
      </a:accent3>
      <a:accent4>
        <a:srgbClr val="F2CF45"/>
      </a:accent4>
      <a:accent5>
        <a:srgbClr val="828F97"/>
      </a:accent5>
      <a:accent6>
        <a:srgbClr val="DBDCDE"/>
      </a:accent6>
      <a:hlink>
        <a:srgbClr val="0082BD"/>
      </a:hlink>
      <a:folHlink>
        <a:srgbClr val="003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XSymposium_Template_v05" id="{2CCAAA04-E6E4-7449-B46B-BCB03239E4F6}" vid="{044F5E7B-CF6C-B64D-A5F7-3D9ECEC179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E30B21F1623449AA79AC99749305CA" ma:contentTypeVersion="13" ma:contentTypeDescription="Create a new document." ma:contentTypeScope="" ma:versionID="ebb9be971266029cc5831ef4c14e1cc3">
  <xsd:schema xmlns:xsd="http://www.w3.org/2001/XMLSchema" xmlns:xs="http://www.w3.org/2001/XMLSchema" xmlns:p="http://schemas.microsoft.com/office/2006/metadata/properties" xmlns:ns2="42b4bb46-5d81-43f4-8587-34a3e0e6d42d" xmlns:ns3="6a064b98-9978-4112-8952-3c59b93e1f73" targetNamespace="http://schemas.microsoft.com/office/2006/metadata/properties" ma:root="true" ma:fieldsID="c8eb516f599903b770de21aa3b6e68f1" ns2:_="" ns3:_="">
    <xsd:import namespace="42b4bb46-5d81-43f4-8587-34a3e0e6d42d"/>
    <xsd:import namespace="6a064b98-9978-4112-8952-3c59b93e1f7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b4bb46-5d81-43f4-8587-34a3e0e6d4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0ac6538-d41a-4f9a-bd67-5f7ae81a6d7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a064b98-9978-4112-8952-3c59b93e1f7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183f18b-6311-4e5a-88db-0cdddec861d8}" ma:internalName="TaxCatchAll" ma:showField="CatchAllData" ma:web="6a064b98-9978-4112-8952-3c59b93e1f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2b4bb46-5d81-43f4-8587-34a3e0e6d42d">
      <Terms xmlns="http://schemas.microsoft.com/office/infopath/2007/PartnerControls"/>
    </lcf76f155ced4ddcb4097134ff3c332f>
    <TaxCatchAll xmlns="6a064b98-9978-4112-8952-3c59b93e1f73" xsi:nil="true"/>
  </documentManagement>
</p:properties>
</file>

<file path=customXml/itemProps1.xml><?xml version="1.0" encoding="utf-8"?>
<ds:datastoreItem xmlns:ds="http://schemas.openxmlformats.org/officeDocument/2006/customXml" ds:itemID="{EA4A37AA-A6DC-4ED9-9D0F-A82EAB02CB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b4bb46-5d81-43f4-8587-34a3e0e6d42d"/>
    <ds:schemaRef ds:uri="6a064b98-9978-4112-8952-3c59b93e1f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54EB79-0DCF-40E4-877B-24A99FE1C62A}">
  <ds:schemaRefs>
    <ds:schemaRef ds:uri="http://schemas.microsoft.com/sharepoint/v3/contenttype/forms"/>
  </ds:schemaRefs>
</ds:datastoreItem>
</file>

<file path=customXml/itemProps3.xml><?xml version="1.0" encoding="utf-8"?>
<ds:datastoreItem xmlns:ds="http://schemas.openxmlformats.org/officeDocument/2006/customXml" ds:itemID="{95BABBC1-510B-498E-8648-BB5C1F939242}">
  <ds:schemaRefs>
    <ds:schemaRef ds:uri="77dce447-0566-47ff-8c07-c9b85fda5322"/>
    <ds:schemaRef ds:uri="8cfa96f4-b5f8-4a1a-9ec4-d0be118ee09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 ds:uri="42b4bb46-5d81-43f4-8587-34a3e0e6d42d"/>
    <ds:schemaRef ds:uri="6a064b98-9978-4112-8952-3c59b93e1f73"/>
  </ds:schemaRefs>
</ds:datastoreItem>
</file>

<file path=docProps/app.xml><?xml version="1.0" encoding="utf-8"?>
<Properties xmlns="http://schemas.openxmlformats.org/officeDocument/2006/extended-properties" xmlns:vt="http://schemas.openxmlformats.org/officeDocument/2006/docPropsVTypes">
  <Template/>
  <TotalTime>4397</TotalTime>
  <Words>3213</Words>
  <Application>Microsoft Office PowerPoint</Application>
  <PresentationFormat>On-screen Show (16:10)</PresentationFormat>
  <Paragraphs>520</Paragraphs>
  <Slides>32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Georgia</vt:lpstr>
      <vt:lpstr>Two-line Header</vt:lpstr>
      <vt:lpstr>My Data Says What? VBA Overview</vt:lpstr>
      <vt:lpstr>VBA Contact Center Surveys</vt:lpstr>
      <vt:lpstr>Overview</vt:lpstr>
      <vt:lpstr>VBA Contact Center Surveys: Trust Over Time (11/01/2018 – 7/31/2022)</vt:lpstr>
      <vt:lpstr>VBA Contact Center Surveys: Trust by Call Center</vt:lpstr>
      <vt:lpstr>VBA Contact Center Surveys: Highest and Lowest Performing Survey Question</vt:lpstr>
      <vt:lpstr>Appeals Modernization Surveys</vt:lpstr>
      <vt:lpstr>Overview</vt:lpstr>
      <vt:lpstr>Appeals Modernization Surveys: Trust Over Time (7/1/2020 – 7/31/2022)</vt:lpstr>
      <vt:lpstr>Appeals Modernization Surveys:  Highest and Lowest Performing Survey Question</vt:lpstr>
      <vt:lpstr>Appeals Modernization Surveys: Veteran Free-Text Comments</vt:lpstr>
      <vt:lpstr>Appeals Modernization Surveys Feedback</vt:lpstr>
      <vt:lpstr>Appeals Modernization Surveys: Veteran Compliments</vt:lpstr>
      <vt:lpstr>Appeals Modernization Surveys: Veteran Concerns</vt:lpstr>
      <vt:lpstr>Appeals Modernization Surveys: Veteran Recommendations</vt:lpstr>
      <vt:lpstr>Education Service Surveys</vt:lpstr>
      <vt:lpstr>Overview</vt:lpstr>
      <vt:lpstr>Education Service Surveys: Trust Over Time (7/28/2020 – 7/31/2022)</vt:lpstr>
      <vt:lpstr>Education Service Surveys: Trust by Regional Processing Office</vt:lpstr>
      <vt:lpstr>Education Service Surveys: Highest and Lowest Performing Survey Question</vt:lpstr>
      <vt:lpstr>VBA Insurance Service  End Products Surveys</vt:lpstr>
      <vt:lpstr>Overview</vt:lpstr>
      <vt:lpstr>VBA Insurance Service End Products Surveys: Trust Over Time (12/17/2021 – 7/31/2022)</vt:lpstr>
      <vt:lpstr>VBA Insurance Service End Products Surveys: Highest and Lowest Performing Survey Question</vt:lpstr>
      <vt:lpstr>VBA Insurance Service End Products Surveys: Highest and Lowest Performing Survey Question</vt:lpstr>
      <vt:lpstr>VBA Customer Outreach Survey</vt:lpstr>
      <vt:lpstr>VBA Customer Outreach Survey</vt:lpstr>
      <vt:lpstr>VBA Trust Scores &amp;  Percentage Breakdowns</vt:lpstr>
      <vt:lpstr>Appeals Modernization Act Overall Trust FY22</vt:lpstr>
      <vt:lpstr>Education Services Overall Trust FY22</vt:lpstr>
      <vt:lpstr>Insurance Services Overall Trust (12/01/2021 – 07/22/2022)</vt:lpstr>
      <vt:lpstr>VBA Call Centers Overall Trust FY22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Easter, Susan G. (VACO)</dc:creator>
  <cp:lastModifiedBy>FRIDDLE, JOSEPH (VEO)</cp:lastModifiedBy>
  <cp:revision>30</cp:revision>
  <dcterms:created xsi:type="dcterms:W3CDTF">2020-09-09T14:53:14Z</dcterms:created>
  <dcterms:modified xsi:type="dcterms:W3CDTF">2022-09-01T16:35:55Z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0x010100A9E30B21F1623449AA79AC99749305CA</vt:lpwstr>
  </property>
</Properties>
</file>