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1" r:id="rId4"/>
  </p:sldMasterIdLst>
  <p:notesMasterIdLst>
    <p:notesMasterId r:id="rId18"/>
  </p:notesMasterIdLst>
  <p:handoutMasterIdLst>
    <p:handoutMasterId r:id="rId19"/>
  </p:handoutMasterIdLst>
  <p:sldIdLst>
    <p:sldId id="280" r:id="rId5"/>
    <p:sldId id="282" r:id="rId6"/>
    <p:sldId id="287" r:id="rId7"/>
    <p:sldId id="286" r:id="rId8"/>
    <p:sldId id="291" r:id="rId9"/>
    <p:sldId id="292" r:id="rId10"/>
    <p:sldId id="289" r:id="rId11"/>
    <p:sldId id="290" r:id="rId12"/>
    <p:sldId id="293" r:id="rId13"/>
    <p:sldId id="294" r:id="rId14"/>
    <p:sldId id="295" r:id="rId15"/>
    <p:sldId id="275" r:id="rId16"/>
    <p:sldId id="278" r:id="rId17"/>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orient="horz" pos="3510" userDrawn="1">
          <p15:clr>
            <a:srgbClr val="A4A3A4"/>
          </p15:clr>
        </p15:guide>
        <p15:guide id="3" orient="horz" pos="2897" userDrawn="1">
          <p15:clr>
            <a:srgbClr val="A4A3A4"/>
          </p15:clr>
        </p15:guide>
        <p15:guide id="4" orient="horz" pos="4101" userDrawn="1">
          <p15:clr>
            <a:srgbClr val="A4A3A4"/>
          </p15:clr>
        </p15:guide>
        <p15:guide id="5" orient="horz" pos="1921" userDrawn="1">
          <p15:clr>
            <a:srgbClr val="A4A3A4"/>
          </p15:clr>
        </p15:guide>
        <p15:guide id="6" orient="horz" pos="2004" userDrawn="1">
          <p15:clr>
            <a:srgbClr val="A4A3A4"/>
          </p15:clr>
        </p15:guide>
        <p15:guide id="7" orient="horz" pos="1104" userDrawn="1">
          <p15:clr>
            <a:srgbClr val="A4A3A4"/>
          </p15:clr>
        </p15:guide>
        <p15:guide id="8" orient="horz" pos="1021" userDrawn="1">
          <p15:clr>
            <a:srgbClr val="A4A3A4"/>
          </p15:clr>
        </p15:guide>
        <p15:guide id="9" orient="horz" pos="3908" userDrawn="1">
          <p15:clr>
            <a:srgbClr val="A4A3A4"/>
          </p15:clr>
        </p15:guide>
        <p15:guide id="10" orient="horz" pos="2820" userDrawn="1">
          <p15:clr>
            <a:srgbClr val="A4A3A4"/>
          </p15:clr>
        </p15:guide>
        <p15:guide id="11" pos="7393" userDrawn="1">
          <p15:clr>
            <a:srgbClr val="A4A3A4"/>
          </p15:clr>
        </p15:guide>
        <p15:guide id="12" pos="2584" userDrawn="1">
          <p15:clr>
            <a:srgbClr val="A4A3A4"/>
          </p15:clr>
        </p15:guide>
        <p15:guide id="13" pos="4981" userDrawn="1">
          <p15:clr>
            <a:srgbClr val="A4A3A4"/>
          </p15:clr>
        </p15:guide>
        <p15:guide id="14" pos="5091" userDrawn="1">
          <p15:clr>
            <a:srgbClr val="A4A3A4"/>
          </p15:clr>
        </p15:guide>
        <p15:guide id="15" pos="281" userDrawn="1">
          <p15:clr>
            <a:srgbClr val="A4A3A4"/>
          </p15:clr>
        </p15:guide>
        <p15:guide id="16" pos="6297" userDrawn="1">
          <p15:clr>
            <a:srgbClr val="A4A3A4"/>
          </p15:clr>
        </p15:guide>
        <p15:guide id="17" pos="6188" userDrawn="1">
          <p15:clr>
            <a:srgbClr val="A4A3A4"/>
          </p15:clr>
        </p15:guide>
        <p15:guide id="18" pos="1487" userDrawn="1">
          <p15:clr>
            <a:srgbClr val="A4A3A4"/>
          </p15:clr>
        </p15:guide>
        <p15:guide id="19" pos="1376" userDrawn="1">
          <p15:clr>
            <a:srgbClr val="A4A3A4"/>
          </p15:clr>
        </p15:guide>
        <p15:guide id="20" pos="3885" userDrawn="1">
          <p15:clr>
            <a:srgbClr val="A4A3A4"/>
          </p15:clr>
        </p15:guide>
        <p15:guide id="21" pos="3781" userDrawn="1">
          <p15:clr>
            <a:srgbClr val="A4A3A4"/>
          </p15:clr>
        </p15:guide>
        <p15:guide id="22" pos="26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xwell, Katherine [USA]" initials="M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0194D3"/>
    <a:srgbClr val="ECECEC"/>
    <a:srgbClr val="D9D9D9"/>
    <a:srgbClr val="5A2149"/>
    <a:srgbClr val="8B0E04"/>
    <a:srgbClr val="0130D3"/>
    <a:srgbClr val="00467F"/>
    <a:srgbClr val="183C47"/>
    <a:srgbClr val="292C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2" autoAdjust="0"/>
    <p:restoredTop sz="86910" autoAdjust="0"/>
  </p:normalViewPr>
  <p:slideViewPr>
    <p:cSldViewPr snapToGrid="0" snapToObjects="1">
      <p:cViewPr varScale="1">
        <p:scale>
          <a:sx n="58" d="100"/>
          <a:sy n="58" d="100"/>
        </p:scale>
        <p:origin x="788" y="44"/>
      </p:cViewPr>
      <p:guideLst>
        <p:guide orient="horz" pos="210"/>
        <p:guide orient="horz" pos="3510"/>
        <p:guide orient="horz" pos="2897"/>
        <p:guide orient="horz" pos="4101"/>
        <p:guide orient="horz" pos="1921"/>
        <p:guide orient="horz" pos="2004"/>
        <p:guide orient="horz" pos="1104"/>
        <p:guide orient="horz" pos="1021"/>
        <p:guide orient="horz" pos="3908"/>
        <p:guide orient="horz" pos="2820"/>
        <p:guide pos="7393"/>
        <p:guide pos="2584"/>
        <p:guide pos="4981"/>
        <p:guide pos="5091"/>
        <p:guide pos="281"/>
        <p:guide pos="6297"/>
        <p:guide pos="6188"/>
        <p:guide pos="1487"/>
        <p:guide pos="1376"/>
        <p:guide pos="3885"/>
        <p:guide pos="3781"/>
        <p:guide pos="26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4A682B-60B7-244F-AF8C-16AA5F067F6C}" type="datetimeFigureOut">
              <a:rPr lang="en-US" smtClean="0"/>
              <a:t>7/25/2022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285591-F2ED-7B4B-AAEB-54F8DF9914E5}" type="slidenum">
              <a:rPr lang="en-US" smtClean="0"/>
              <a:t>‹#›</a:t>
            </a:fld>
            <a:endParaRPr lang="en-US"/>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0177D-0B34-354A-A985-A7708375935C}" type="datetimeFigureOut">
              <a:rPr lang="en-US" smtClean="0"/>
              <a:t>7/25/2022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3E557-29CA-2942-B5B0-BBAE067F5736}" type="slidenum">
              <a:rPr lang="en-US" smtClean="0"/>
              <a:t>‹#›</a:t>
            </a:fld>
            <a:endParaRPr lang="en-US"/>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JEN: Brief intro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Evan Albert</a:t>
            </a:r>
          </a:p>
          <a:p>
            <a:r>
              <a:rPr lang="en-US" sz="1200" kern="1200" dirty="0">
                <a:solidFill>
                  <a:schemeClr val="tx1"/>
                </a:solidFill>
                <a:effectLst/>
                <a:latin typeface="+mn-lt"/>
                <a:ea typeface="+mn-ea"/>
                <a:cs typeface="+mn-cs"/>
              </a:rPr>
              <a:t>Director of Measurement and Data Analytics, Veterans Experience Office (VEO), Enterprise Measurement and Design Directorate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Evan Albert serves as Director of Measurement and Data Analytics for VA’s Veterans Experience Office (VEO) Enterprise Measurement and Design Directorate where he leads VEO’s efforts related to Customer Experience data and measurement capabilities, including VA’s V-Signals survey platform. Evan has over 20 years of governmental Project Management and Data Analysis-focused experience. Evan previously served in Federal program and planning positions in the Department of Interior’s Budget, Planning, and Execution Office and DHS’s Sector Outreach and Programs Division and managed the Detroit regional office for the Federal agency that operates AmeriCorps and other national and community service programs.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Jennifer Chapin</a:t>
            </a:r>
          </a:p>
          <a:p>
            <a:r>
              <a:rPr lang="en-US" sz="1200" kern="1200" dirty="0">
                <a:solidFill>
                  <a:schemeClr val="tx1"/>
                </a:solidFill>
                <a:effectLst/>
                <a:latin typeface="+mn-lt"/>
                <a:ea typeface="+mn-ea"/>
                <a:cs typeface="+mn-cs"/>
              </a:rPr>
              <a:t>Patient Experience Coach, Patient Experience Directorate, Veteran Experience Office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Jennifer Chapin is a PX Coach for the Patient Experience Implementation branch, in the Patient Experience directorate of the Veterans Experience Office. Jen joined the PX team in 2020 and prior to that, spent 14 years at the Iowa City VA Healthcare System. She has a background in acute care, case management, utilization management, and quality improvement. Jen is Black Belt trained and holds a Masters of Science in Nursing. She lives in Eastern Iowa with her husband and two children.</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1</a:t>
            </a:fld>
            <a:endParaRPr lang="en-US"/>
          </a:p>
        </p:txBody>
      </p:sp>
    </p:spTree>
    <p:extLst>
      <p:ext uri="{BB962C8B-B14F-4D97-AF65-F5344CB8AC3E}">
        <p14:creationId xmlns:p14="http://schemas.microsoft.com/office/powerpoint/2010/main" val="142972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 Before we jump into the presentation today, I wanted to take the opportunity to make one distinction.</a:t>
            </a:r>
          </a:p>
          <a:p>
            <a:r>
              <a:rPr lang="en-US" dirty="0"/>
              <a:t>Often, we hear the terms patient satisfaction and patient experience used interchangeably.</a:t>
            </a:r>
          </a:p>
          <a:p>
            <a:r>
              <a:rPr lang="en-US" dirty="0"/>
              <a:t>In fact, Patient Satisfaction and Patient Experience are not the same thing, and here at VA, we measure both of these. </a:t>
            </a:r>
            <a:endParaRPr lang="en-US" dirty="0">
              <a:cs typeface="Calibri"/>
            </a:endParaRPr>
          </a:p>
          <a:p>
            <a:r>
              <a:rPr lang="en-US" dirty="0"/>
              <a:t>Patient Satisfaction means, “Did we meet your expectations in this one interaction?” We are measuring patient satisfaction at VA via VSignals. </a:t>
            </a:r>
            <a:endParaRPr lang="en-US" dirty="0">
              <a:cs typeface="Calibri"/>
            </a:endParaRPr>
          </a:p>
          <a:p>
            <a:r>
              <a:rPr lang="en-US" dirty="0"/>
              <a:t>Patient Experience means, “Thinking about the last 6 months of encounters, how would you rate your overall experience with VA?” We are measuring patient experience at VA via SHEP.</a:t>
            </a:r>
            <a:endParaRPr lang="en-US" dirty="0">
              <a:cs typeface="Calibri"/>
            </a:endParaRPr>
          </a:p>
          <a:p>
            <a:endParaRPr lang="en-US" dirty="0"/>
          </a:p>
          <a:p>
            <a:r>
              <a:rPr lang="en-US" dirty="0"/>
              <a:t>One great thing about VSignals is that, since we receive the feedback so rapidly from Veterans, it allows us to perform service recovery prior to the patient receiving any other survey. Thus, improving the overall patient experience. </a:t>
            </a:r>
          </a:p>
          <a:p>
            <a:endParaRPr lang="en-US" dirty="0"/>
          </a:p>
          <a:p>
            <a:r>
              <a:rPr lang="en-US" dirty="0"/>
              <a:t>We know from research that performing service recovery after a bad experience actually improves the patient’s perception of the care they received, even higher than if nothing bad had happened at all.</a:t>
            </a:r>
          </a:p>
        </p:txBody>
      </p:sp>
      <p:sp>
        <p:nvSpPr>
          <p:cNvPr id="4" name="Slide Number Placeholder 3"/>
          <p:cNvSpPr>
            <a:spLocks noGrp="1"/>
          </p:cNvSpPr>
          <p:nvPr>
            <p:ph type="sldNum" sz="quarter" idx="5"/>
          </p:nvPr>
        </p:nvSpPr>
        <p:spPr/>
        <p:txBody>
          <a:bodyPr/>
          <a:lstStyle/>
          <a:p>
            <a:fld id="{DFD3E557-29CA-2942-B5B0-BBAE067F5736}" type="slidenum">
              <a:rPr lang="en-US" smtClean="0"/>
              <a:t>2</a:t>
            </a:fld>
            <a:endParaRPr lang="en-US"/>
          </a:p>
        </p:txBody>
      </p:sp>
    </p:spTree>
    <p:extLst>
      <p:ext uri="{BB962C8B-B14F-4D97-AF65-F5344CB8AC3E}">
        <p14:creationId xmlns:p14="http://schemas.microsoft.com/office/powerpoint/2010/main" val="220906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 In today’s presentation, we are going to review some of the access satisfaction data that is available in VSignals.</a:t>
            </a:r>
          </a:p>
          <a:p>
            <a:endParaRPr lang="en-US" dirty="0"/>
          </a:p>
          <a:p>
            <a:r>
              <a:rPr lang="en-US" dirty="0" err="1"/>
              <a:t>Vsignals</a:t>
            </a:r>
            <a:r>
              <a:rPr lang="en-US" dirty="0"/>
              <a:t> questions are not arbitrary – they are derived from Human Centered Design research which determine the pain points and moments that matter to Veterans along their healthcare journey.</a:t>
            </a:r>
          </a:p>
          <a:p>
            <a:endParaRPr lang="en-US" dirty="0"/>
          </a:p>
          <a:p>
            <a:r>
              <a:rPr lang="en-US" dirty="0"/>
              <a:t>On this slide, you can see a few of the moments that matter for Veterans in accessing outpatient care and navigating care in the community. In accessing primary care, we heard Veterans say “READ SLIDE”</a:t>
            </a:r>
          </a:p>
          <a:p>
            <a:endParaRPr lang="en-US" dirty="0"/>
          </a:p>
          <a:p>
            <a:r>
              <a:rPr lang="en-US" dirty="0"/>
              <a:t>In accessing other outpatient care, pain points for Veterans were *READ SLIDE*</a:t>
            </a:r>
          </a:p>
        </p:txBody>
      </p:sp>
      <p:sp>
        <p:nvSpPr>
          <p:cNvPr id="4" name="Slide Number Placeholder 3"/>
          <p:cNvSpPr>
            <a:spLocks noGrp="1"/>
          </p:cNvSpPr>
          <p:nvPr>
            <p:ph type="sldNum" sz="quarter" idx="5"/>
          </p:nvPr>
        </p:nvSpPr>
        <p:spPr/>
        <p:txBody>
          <a:bodyPr/>
          <a:lstStyle/>
          <a:p>
            <a:fld id="{DFD3E557-29CA-2942-B5B0-BBAE067F5736}" type="slidenum">
              <a:rPr lang="en-US" smtClean="0"/>
              <a:t>3</a:t>
            </a:fld>
            <a:endParaRPr lang="en-US"/>
          </a:p>
        </p:txBody>
      </p:sp>
    </p:spTree>
    <p:extLst>
      <p:ext uri="{BB962C8B-B14F-4D97-AF65-F5344CB8AC3E}">
        <p14:creationId xmlns:p14="http://schemas.microsoft.com/office/powerpoint/2010/main" val="17995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EVAN: Talk about all of the available VHA surveys and which surveys have questions that relate to access (highlighted).</a:t>
            </a:r>
          </a:p>
          <a:p>
            <a:endParaRPr lang="en-US" dirty="0"/>
          </a:p>
          <a:p>
            <a:r>
              <a:rPr lang="en-US" dirty="0"/>
              <a:t>Bring awareness to all survey types available for VHA facilities – not just inpatient/outpatient.</a:t>
            </a:r>
          </a:p>
        </p:txBody>
      </p:sp>
      <p:sp>
        <p:nvSpPr>
          <p:cNvPr id="4" name="Slide Number Placeholder 3"/>
          <p:cNvSpPr>
            <a:spLocks noGrp="1"/>
          </p:cNvSpPr>
          <p:nvPr>
            <p:ph type="sldNum" sz="quarter" idx="5"/>
          </p:nvPr>
        </p:nvSpPr>
        <p:spPr/>
        <p:txBody>
          <a:bodyPr/>
          <a:lstStyle/>
          <a:p>
            <a:fld id="{DFD3E557-29CA-2942-B5B0-BBAE067F5736}" type="slidenum">
              <a:rPr lang="en-US" smtClean="0"/>
              <a:t>4</a:t>
            </a:fld>
            <a:endParaRPr lang="en-US"/>
          </a:p>
        </p:txBody>
      </p:sp>
    </p:spTree>
    <p:extLst>
      <p:ext uri="{BB962C8B-B14F-4D97-AF65-F5344CB8AC3E}">
        <p14:creationId xmlns:p14="http://schemas.microsoft.com/office/powerpoint/2010/main" val="3511577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EVAN: Talk about all of the available VHA surveys and which surveys have questions that relate to access (highlighted).</a:t>
            </a:r>
          </a:p>
          <a:p>
            <a:endParaRPr lang="en-US" dirty="0"/>
          </a:p>
          <a:p>
            <a:r>
              <a:rPr lang="en-US" dirty="0"/>
              <a:t>Bring awareness to all survey types available for VHA facilities – not just inpatient/outpatient.</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5</a:t>
            </a:fld>
            <a:endParaRPr lang="en-US"/>
          </a:p>
        </p:txBody>
      </p:sp>
    </p:spTree>
    <p:extLst>
      <p:ext uri="{BB962C8B-B14F-4D97-AF65-F5344CB8AC3E}">
        <p14:creationId xmlns:p14="http://schemas.microsoft.com/office/powerpoint/2010/main" val="3307869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EVAN: This is a representative sample about access. There are so many different modalities of care you can explore. Identify themes and trends.</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6</a:t>
            </a:fld>
            <a:endParaRPr lang="en-US"/>
          </a:p>
        </p:txBody>
      </p:sp>
    </p:spTree>
    <p:extLst>
      <p:ext uri="{BB962C8B-B14F-4D97-AF65-F5344CB8AC3E}">
        <p14:creationId xmlns:p14="http://schemas.microsoft.com/office/powerpoint/2010/main" val="31496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EVAN</a:t>
            </a:r>
          </a:p>
        </p:txBody>
      </p:sp>
      <p:sp>
        <p:nvSpPr>
          <p:cNvPr id="4" name="Slide Number Placeholder 3"/>
          <p:cNvSpPr>
            <a:spLocks noGrp="1"/>
          </p:cNvSpPr>
          <p:nvPr>
            <p:ph type="sldNum" sz="quarter" idx="5"/>
          </p:nvPr>
        </p:nvSpPr>
        <p:spPr/>
        <p:txBody>
          <a:bodyPr/>
          <a:lstStyle/>
          <a:p>
            <a:fld id="{DFD3E557-29CA-2942-B5B0-BBAE067F5736}" type="slidenum">
              <a:rPr lang="en-US" smtClean="0"/>
              <a:t>7</a:t>
            </a:fld>
            <a:endParaRPr lang="en-US"/>
          </a:p>
        </p:txBody>
      </p:sp>
    </p:spTree>
    <p:extLst>
      <p:ext uri="{BB962C8B-B14F-4D97-AF65-F5344CB8AC3E}">
        <p14:creationId xmlns:p14="http://schemas.microsoft.com/office/powerpoint/2010/main" val="3917770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EVAN</a:t>
            </a:r>
          </a:p>
        </p:txBody>
      </p:sp>
      <p:sp>
        <p:nvSpPr>
          <p:cNvPr id="4" name="Slide Number Placeholder 3"/>
          <p:cNvSpPr>
            <a:spLocks noGrp="1"/>
          </p:cNvSpPr>
          <p:nvPr>
            <p:ph type="sldNum" sz="quarter" idx="5"/>
          </p:nvPr>
        </p:nvSpPr>
        <p:spPr/>
        <p:txBody>
          <a:bodyPr/>
          <a:lstStyle/>
          <a:p>
            <a:fld id="{DFD3E557-29CA-2942-B5B0-BBAE067F5736}" type="slidenum">
              <a:rPr lang="en-US" smtClean="0"/>
              <a:t>8</a:t>
            </a:fld>
            <a:endParaRPr lang="en-US"/>
          </a:p>
        </p:txBody>
      </p:sp>
    </p:spTree>
    <p:extLst>
      <p:ext uri="{BB962C8B-B14F-4D97-AF65-F5344CB8AC3E}">
        <p14:creationId xmlns:p14="http://schemas.microsoft.com/office/powerpoint/2010/main" val="774923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  Review how facilities can analyze VSignals data step by step to obtain a picture of access at their facility.</a:t>
            </a:r>
          </a:p>
        </p:txBody>
      </p:sp>
      <p:sp>
        <p:nvSpPr>
          <p:cNvPr id="4" name="Slide Number Placeholder 3"/>
          <p:cNvSpPr>
            <a:spLocks noGrp="1"/>
          </p:cNvSpPr>
          <p:nvPr>
            <p:ph type="sldNum" sz="quarter" idx="5"/>
          </p:nvPr>
        </p:nvSpPr>
        <p:spPr/>
        <p:txBody>
          <a:bodyPr/>
          <a:lstStyle/>
          <a:p>
            <a:fld id="{DFD3E557-29CA-2942-B5B0-BBAE067F5736}" type="slidenum">
              <a:rPr lang="en-US" smtClean="0"/>
              <a:t>9</a:t>
            </a:fld>
            <a:endParaRPr lang="en-US"/>
          </a:p>
        </p:txBody>
      </p:sp>
    </p:spTree>
    <p:extLst>
      <p:ext uri="{BB962C8B-B14F-4D97-AF65-F5344CB8AC3E}">
        <p14:creationId xmlns:p14="http://schemas.microsoft.com/office/powerpoint/2010/main" val="443313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reselected Photo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510454-734A-9144-8FE7-F44AFE841B28}"/>
              </a:ext>
            </a:extLst>
          </p:cNvPr>
          <p:cNvSpPr/>
          <p:nvPr userDrawn="1"/>
        </p:nvSpPr>
        <p:spPr>
          <a:xfrm>
            <a:off x="304800" y="265176"/>
            <a:ext cx="11582400" cy="6364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D544400C-694E-6A48-A7A0-4E8A9B883BD6}"/>
              </a:ext>
            </a:extLst>
          </p:cNvPr>
          <p:cNvSpPr/>
          <p:nvPr userDrawn="1"/>
        </p:nvSpPr>
        <p:spPr>
          <a:xfrm>
            <a:off x="0" y="1232941"/>
            <a:ext cx="4726899" cy="3077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197D94AB-6BF0-4D49-8303-7D66DE57A197}"/>
              </a:ext>
            </a:extLst>
          </p:cNvPr>
          <p:cNvSpPr txBox="1"/>
          <p:nvPr userDrawn="1"/>
        </p:nvSpPr>
        <p:spPr>
          <a:xfrm>
            <a:off x="5717070" y="852505"/>
            <a:ext cx="5535897" cy="246221"/>
          </a:xfrm>
          <a:prstGeom prst="rect">
            <a:avLst/>
          </a:prstGeom>
          <a:noFill/>
        </p:spPr>
        <p:txBody>
          <a:bodyPr wrap="square" lIns="0" rtlCol="0">
            <a:spAutoFit/>
          </a:bodyPr>
          <a:lstStyle/>
          <a:p>
            <a:pPr algn="r"/>
            <a:fld id="{51118A9C-9ABD-A84C-846F-CC0713849565}" type="datetime4">
              <a:rPr lang="en-US" sz="1000" b="0" smtClean="0">
                <a:solidFill>
                  <a:schemeClr val="bg1"/>
                </a:solidFill>
              </a:rPr>
              <a:pPr algn="r"/>
              <a:t>July 25, 2022</a:t>
            </a:fld>
            <a:endParaRPr lang="en-US" sz="1000" b="0" dirty="0">
              <a:solidFill>
                <a:schemeClr val="bg1"/>
              </a:solidFill>
            </a:endParaRPr>
          </a:p>
        </p:txBody>
      </p:sp>
      <p:sp>
        <p:nvSpPr>
          <p:cNvPr id="16" name="Text Placeholder 8">
            <a:extLst>
              <a:ext uri="{FF2B5EF4-FFF2-40B4-BE49-F238E27FC236}">
                <a16:creationId xmlns:a16="http://schemas.microsoft.com/office/drawing/2014/main" id="{A8D06877-E96A-C446-9E3A-3A13B024A710}"/>
              </a:ext>
            </a:extLst>
          </p:cNvPr>
          <p:cNvSpPr>
            <a:spLocks noGrp="1"/>
          </p:cNvSpPr>
          <p:nvPr>
            <p:ph type="body" sz="quarter" idx="11" hasCustomPrompt="1"/>
          </p:nvPr>
        </p:nvSpPr>
        <p:spPr>
          <a:xfrm>
            <a:off x="1065465" y="3826720"/>
            <a:ext cx="5653989" cy="508605"/>
          </a:xfrm>
        </p:spPr>
        <p:txBody>
          <a:bodyPr lIns="0">
            <a:noAutofit/>
          </a:bodyPr>
          <a:lstStyle>
            <a:lvl1pPr marL="0" indent="0">
              <a:buNone/>
              <a:defRPr sz="2000" i="1">
                <a:solidFill>
                  <a:schemeClr val="accent4"/>
                </a:solidFill>
                <a:latin typeface="+mn-lt"/>
              </a:defRPr>
            </a:lvl1pPr>
          </a:lstStyle>
          <a:p>
            <a:pPr lvl="0"/>
            <a:r>
              <a:rPr lang="en-US" dirty="0"/>
              <a:t>Click to edit Subtitle</a:t>
            </a:r>
          </a:p>
        </p:txBody>
      </p:sp>
      <p:pic>
        <p:nvPicPr>
          <p:cNvPr id="17" name="Picture 16">
            <a:extLst>
              <a:ext uri="{FF2B5EF4-FFF2-40B4-BE49-F238E27FC236}">
                <a16:creationId xmlns:a16="http://schemas.microsoft.com/office/drawing/2014/main" id="{AD2CBED1-ECA4-7E4F-8E48-47A526A42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465" y="5604273"/>
            <a:ext cx="2857500" cy="635000"/>
          </a:xfrm>
          <a:prstGeom prst="rect">
            <a:avLst/>
          </a:prstGeom>
        </p:spPr>
      </p:pic>
      <p:pic>
        <p:nvPicPr>
          <p:cNvPr id="18" name="Picture 17">
            <a:extLst>
              <a:ext uri="{FF2B5EF4-FFF2-40B4-BE49-F238E27FC236}">
                <a16:creationId xmlns:a16="http://schemas.microsoft.com/office/drawing/2014/main" id="{9E8D2926-A8FD-F2BD-BACD-5E35EAD276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41000" y="5545860"/>
            <a:ext cx="2611967" cy="761824"/>
          </a:xfrm>
          <a:prstGeom prst="rect">
            <a:avLst/>
          </a:prstGeom>
        </p:spPr>
      </p:pic>
      <p:sp>
        <p:nvSpPr>
          <p:cNvPr id="2" name="Title 1">
            <a:extLst>
              <a:ext uri="{FF2B5EF4-FFF2-40B4-BE49-F238E27FC236}">
                <a16:creationId xmlns:a16="http://schemas.microsoft.com/office/drawing/2014/main" id="{4641D38B-4DFB-AA17-A138-06691CDF7F97}"/>
              </a:ext>
            </a:extLst>
          </p:cNvPr>
          <p:cNvSpPr>
            <a:spLocks noGrp="1"/>
          </p:cNvSpPr>
          <p:nvPr>
            <p:ph type="title"/>
          </p:nvPr>
        </p:nvSpPr>
        <p:spPr>
          <a:xfrm>
            <a:off x="1065466" y="1828964"/>
            <a:ext cx="5653989" cy="1832988"/>
          </a:xfrm>
          <a:prstGeom prst="rect">
            <a:avLst/>
          </a:prstGeom>
        </p:spPr>
        <p:txBody>
          <a:bodyPr lIns="0" anchor="b"/>
          <a:lstStyle>
            <a:lvl1pPr>
              <a:defRPr sz="3200">
                <a:solidFill>
                  <a:schemeClr val="bg1"/>
                </a:solidFill>
                <a:latin typeface="+mj-lt"/>
              </a:defRPr>
            </a:lvl1pPr>
          </a:lstStyle>
          <a:p>
            <a:r>
              <a:rPr lang="en-US"/>
              <a:t>Click to edit Master title style</a:t>
            </a:r>
            <a:endParaRPr lang="en-US" dirty="0"/>
          </a:p>
        </p:txBody>
      </p:sp>
      <p:pic>
        <p:nvPicPr>
          <p:cNvPr id="4" name="Picture 3" descr="A gavel and a flag&#10;&#10;Description automatically generated with medium confidence">
            <a:extLst>
              <a:ext uri="{FF2B5EF4-FFF2-40B4-BE49-F238E27FC236}">
                <a16:creationId xmlns:a16="http://schemas.microsoft.com/office/drawing/2014/main" id="{01682A27-8768-BABE-805B-9564D5774148}"/>
              </a:ext>
            </a:extLst>
          </p:cNvPr>
          <p:cNvPicPr>
            <a:picLocks/>
          </p:cNvPicPr>
          <p:nvPr userDrawn="1"/>
        </p:nvPicPr>
        <p:blipFill rotWithShape="1">
          <a:blip r:embed="rId4"/>
          <a:srcRect l="1008" t="500" r="27531" b="1225"/>
          <a:stretch/>
        </p:blipFill>
        <p:spPr>
          <a:xfrm>
            <a:off x="7015841" y="3338209"/>
            <a:ext cx="2006756" cy="1832988"/>
          </a:xfrm>
          <a:prstGeom prst="rect">
            <a:avLst/>
          </a:prstGeom>
        </p:spPr>
      </p:pic>
      <p:pic>
        <p:nvPicPr>
          <p:cNvPr id="15" name="Picture 14">
            <a:extLst>
              <a:ext uri="{FF2B5EF4-FFF2-40B4-BE49-F238E27FC236}">
                <a16:creationId xmlns:a16="http://schemas.microsoft.com/office/drawing/2014/main" id="{D22C796B-4957-B5FB-2B8B-EEE63089AF3D}"/>
              </a:ext>
            </a:extLst>
          </p:cNvPr>
          <p:cNvPicPr>
            <a:picLocks noChangeAspect="1"/>
          </p:cNvPicPr>
          <p:nvPr userDrawn="1"/>
        </p:nvPicPr>
        <p:blipFill rotWithShape="1">
          <a:blip r:embed="rId5"/>
          <a:srcRect l="29524" t="3034" r="24826" b="3034"/>
          <a:stretch/>
        </p:blipFill>
        <p:spPr>
          <a:xfrm>
            <a:off x="7024256" y="1317256"/>
            <a:ext cx="2006756" cy="1832988"/>
          </a:xfrm>
          <a:prstGeom prst="rect">
            <a:avLst/>
          </a:prstGeom>
        </p:spPr>
      </p:pic>
      <p:pic>
        <p:nvPicPr>
          <p:cNvPr id="19" name="Picture 18">
            <a:extLst>
              <a:ext uri="{FF2B5EF4-FFF2-40B4-BE49-F238E27FC236}">
                <a16:creationId xmlns:a16="http://schemas.microsoft.com/office/drawing/2014/main" id="{5127BEF8-FE1D-4C0C-C3A2-B0F6AFFF8384}"/>
              </a:ext>
            </a:extLst>
          </p:cNvPr>
          <p:cNvPicPr>
            <a:picLocks noChangeAspect="1"/>
          </p:cNvPicPr>
          <p:nvPr userDrawn="1"/>
        </p:nvPicPr>
        <p:blipFill rotWithShape="1">
          <a:blip r:embed="rId6"/>
          <a:srcRect l="27314" t="3034" r="25261" b="3034"/>
          <a:stretch/>
        </p:blipFill>
        <p:spPr>
          <a:xfrm>
            <a:off x="9246211" y="3338209"/>
            <a:ext cx="2006756" cy="1832988"/>
          </a:xfrm>
          <a:prstGeom prst="rect">
            <a:avLst/>
          </a:prstGeom>
        </p:spPr>
      </p:pic>
      <p:pic>
        <p:nvPicPr>
          <p:cNvPr id="23" name="Picture 22">
            <a:extLst>
              <a:ext uri="{FF2B5EF4-FFF2-40B4-BE49-F238E27FC236}">
                <a16:creationId xmlns:a16="http://schemas.microsoft.com/office/drawing/2014/main" id="{F438F4F1-D827-BE55-A67D-9DE6CD0C0CE7}"/>
              </a:ext>
            </a:extLst>
          </p:cNvPr>
          <p:cNvPicPr>
            <a:picLocks noChangeAspect="1"/>
          </p:cNvPicPr>
          <p:nvPr userDrawn="1"/>
        </p:nvPicPr>
        <p:blipFill rotWithShape="1">
          <a:blip r:embed="rId7"/>
          <a:srcRect l="24900" r="24900"/>
          <a:stretch/>
        </p:blipFill>
        <p:spPr>
          <a:xfrm>
            <a:off x="9243212" y="1317256"/>
            <a:ext cx="2006756" cy="1832988"/>
          </a:xfrm>
          <a:prstGeom prst="rect">
            <a:avLst/>
          </a:prstGeom>
        </p:spPr>
      </p:pic>
    </p:spTree>
    <p:extLst>
      <p:ext uri="{BB962C8B-B14F-4D97-AF65-F5344CB8AC3E}">
        <p14:creationId xmlns:p14="http://schemas.microsoft.com/office/powerpoint/2010/main" val="374327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F87CB9F-1FBC-5B4B-8C1E-BC250F792A5D}"/>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61425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157846"/>
            <a:ext cx="6815667" cy="5100714"/>
          </a:xfrm>
        </p:spPr>
        <p:txBody>
          <a:bodyPr>
            <a:no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1" y="1157847"/>
            <a:ext cx="4011084" cy="5100713"/>
          </a:xfrm>
          <a:solidFill>
            <a:srgbClr val="FFFFFF"/>
          </a:solidFill>
          <a:ln>
            <a:solidFill>
              <a:srgbClr val="BFBFBF"/>
            </a:solidFill>
          </a:ln>
        </p:spPr>
        <p:txBody>
          <a:bodyPr>
            <a:noAutofit/>
          </a:bodyPr>
          <a:lstStyle>
            <a:lvl1pPr marL="0" indent="0">
              <a:buNone/>
              <a:defRPr sz="16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a:xfrm>
            <a:off x="609600" y="133423"/>
            <a:ext cx="10972800" cy="810665"/>
          </a:xfrm>
          <a:prstGeom prst="rect">
            <a:avLst/>
          </a:prstGeom>
        </p:spPr>
        <p:txBody>
          <a:bodyPr anchor="b" anchorCtr="0">
            <a:noAutofit/>
          </a:bodyPr>
          <a:lstStyle>
            <a:lvl1pPr>
              <a:defRPr>
                <a:solidFill>
                  <a:schemeClr val="bg1"/>
                </a:solidFill>
                <a:latin typeface="+mj-lt"/>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463FD921-9763-6546-9789-CEC6A46C633A}"/>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89150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296650"/>
            <a:ext cx="7315200" cy="38192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102498"/>
            <a:ext cx="7315200" cy="613568"/>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a:xfrm>
            <a:off x="600891"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B51EF3CB-3B26-1747-A0CC-69379BE87D00}"/>
              </a:ext>
            </a:extLst>
          </p:cNvPr>
          <p:cNvSpPr txBox="1">
            <a:spLocks/>
          </p:cNvSpPr>
          <p:nvPr userDrawn="1"/>
        </p:nvSpPr>
        <p:spPr>
          <a:xfrm>
            <a:off x="11235887" y="6357805"/>
            <a:ext cx="326527" cy="365125"/>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tint val="75000"/>
                  </a:schemeClr>
                </a:solidFill>
                <a:latin typeface="+mj-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z="1000" smtClean="0"/>
              <a:pPr/>
              <a:t>‹#›</a:t>
            </a:fld>
            <a:endParaRPr lang="en-US" sz="1000" dirty="0"/>
          </a:p>
        </p:txBody>
      </p:sp>
    </p:spTree>
    <p:extLst>
      <p:ext uri="{BB962C8B-B14F-4D97-AF65-F5344CB8AC3E}">
        <p14:creationId xmlns:p14="http://schemas.microsoft.com/office/powerpoint/2010/main" val="847674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9607"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116954C1-40E7-ED47-80B6-7DF5E34F1169}"/>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66957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5874" y="1199287"/>
            <a:ext cx="6726539" cy="4864234"/>
          </a:xfrm>
        </p:spPr>
        <p:txBody>
          <a:bodyPr>
            <a:no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598795" y="1199289"/>
            <a:ext cx="4011084" cy="4864233"/>
          </a:xfrm>
          <a:solidFill>
            <a:srgbClr val="FFFFFF"/>
          </a:solidFill>
          <a:ln>
            <a:solidFill>
              <a:srgbClr val="BFBFBF"/>
            </a:solidFill>
          </a:ln>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a:xfrm>
            <a:off x="598795"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01A2AE48-3F98-7541-9391-83F1B4FDA54D}"/>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8915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38400" y="1199214"/>
            <a:ext cx="7315200" cy="4002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438400" y="5266844"/>
            <a:ext cx="7315200" cy="613568"/>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a:xfrm>
            <a:off x="598323"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C4CEE060-238D-CC42-AA97-6D32E3E72440}"/>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84767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09D613-D76A-7D40-8460-4CAE6263F144}"/>
              </a:ext>
            </a:extLst>
          </p:cNvPr>
          <p:cNvSpPr txBox="1"/>
          <p:nvPr userDrawn="1"/>
        </p:nvSpPr>
        <p:spPr>
          <a:xfrm>
            <a:off x="755669" y="4620951"/>
            <a:ext cx="5535897" cy="307777"/>
          </a:xfrm>
          <a:prstGeom prst="rect">
            <a:avLst/>
          </a:prstGeom>
          <a:noFill/>
        </p:spPr>
        <p:txBody>
          <a:bodyPr wrap="square" lIns="0" rtlCol="0">
            <a:spAutoFit/>
          </a:bodyPr>
          <a:lstStyle/>
          <a:p>
            <a:fld id="{51118A9C-9ABD-A84C-846F-CC0713849565}" type="datetime4">
              <a:rPr lang="en-US" sz="1400" b="1" smtClean="0">
                <a:solidFill>
                  <a:schemeClr val="accent5"/>
                </a:solidFill>
              </a:rPr>
              <a:t>July 25, 2022</a:t>
            </a:fld>
            <a:endParaRPr lang="en-US" sz="1400" b="1" dirty="0">
              <a:solidFill>
                <a:schemeClr val="accent5"/>
              </a:solidFill>
            </a:endParaRPr>
          </a:p>
        </p:txBody>
      </p:sp>
      <p:sp>
        <p:nvSpPr>
          <p:cNvPr id="9" name="Text Placeholder 8">
            <a:extLst>
              <a:ext uri="{FF2B5EF4-FFF2-40B4-BE49-F238E27FC236}">
                <a16:creationId xmlns:a16="http://schemas.microsoft.com/office/drawing/2014/main" id="{256D496D-3EAE-0643-966A-D24A621E946F}"/>
              </a:ext>
            </a:extLst>
          </p:cNvPr>
          <p:cNvSpPr>
            <a:spLocks noGrp="1"/>
          </p:cNvSpPr>
          <p:nvPr>
            <p:ph type="body" sz="quarter" idx="10"/>
          </p:nvPr>
        </p:nvSpPr>
        <p:spPr>
          <a:xfrm>
            <a:off x="755669" y="2583064"/>
            <a:ext cx="8391583" cy="1016040"/>
          </a:xfrm>
        </p:spPr>
        <p:txBody>
          <a:bodyPr lIns="0" anchor="b" anchorCtr="0">
            <a:noAutofit/>
          </a:bodyPr>
          <a:lstStyle>
            <a:lvl1pPr marL="0" indent="0">
              <a:buNone/>
              <a:defRPr sz="3200" b="1">
                <a:solidFill>
                  <a:schemeClr val="tx2"/>
                </a:solidFill>
                <a:latin typeface="+mj-lt"/>
              </a:defRPr>
            </a:lvl1pPr>
          </a:lstStyle>
          <a:p>
            <a:pPr lvl="0"/>
            <a:r>
              <a:rPr lang="en-US"/>
              <a:t>Click to edit Master text styles</a:t>
            </a:r>
          </a:p>
        </p:txBody>
      </p:sp>
      <p:sp>
        <p:nvSpPr>
          <p:cNvPr id="17" name="Text Placeholder 8">
            <a:extLst>
              <a:ext uri="{FF2B5EF4-FFF2-40B4-BE49-F238E27FC236}">
                <a16:creationId xmlns:a16="http://schemas.microsoft.com/office/drawing/2014/main" id="{144DFDF4-465A-A143-9D9B-04AB8BF3F0B2}"/>
              </a:ext>
            </a:extLst>
          </p:cNvPr>
          <p:cNvSpPr>
            <a:spLocks noGrp="1"/>
          </p:cNvSpPr>
          <p:nvPr>
            <p:ph type="body" sz="quarter" idx="11" hasCustomPrompt="1"/>
          </p:nvPr>
        </p:nvSpPr>
        <p:spPr>
          <a:xfrm>
            <a:off x="755669" y="3918575"/>
            <a:ext cx="8391583" cy="508605"/>
          </a:xfrm>
        </p:spPr>
        <p:txBody>
          <a:bodyPr lIns="0">
            <a:noAutofit/>
          </a:bodyPr>
          <a:lstStyle>
            <a:lvl1pPr marL="0" indent="0">
              <a:buNone/>
              <a:defRPr sz="2000" i="1">
                <a:solidFill>
                  <a:schemeClr val="accent5"/>
                </a:solidFill>
                <a:latin typeface="+mn-lt"/>
              </a:defRPr>
            </a:lvl1pPr>
          </a:lstStyle>
          <a:p>
            <a:pPr lvl="0"/>
            <a:r>
              <a:rPr lang="en-US" dirty="0"/>
              <a:t>Click to edit Subtitle</a:t>
            </a:r>
          </a:p>
        </p:txBody>
      </p:sp>
      <p:cxnSp>
        <p:nvCxnSpPr>
          <p:cNvPr id="10" name="Straight Connector 9">
            <a:extLst>
              <a:ext uri="{FF2B5EF4-FFF2-40B4-BE49-F238E27FC236}">
                <a16:creationId xmlns:a16="http://schemas.microsoft.com/office/drawing/2014/main" id="{B2BD8274-25F7-2B4C-9DA1-BF4FAF6ABBF6}"/>
              </a:ext>
            </a:extLst>
          </p:cNvPr>
          <p:cNvCxnSpPr/>
          <p:nvPr userDrawn="1"/>
        </p:nvCxnSpPr>
        <p:spPr>
          <a:xfrm>
            <a:off x="728576" y="3726687"/>
            <a:ext cx="10026145" cy="0"/>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4605F522-782B-414F-9804-2336838F24F8}"/>
              </a:ext>
            </a:extLst>
          </p:cNvPr>
          <p:cNvSpPr/>
          <p:nvPr userDrawn="1"/>
        </p:nvSpPr>
        <p:spPr>
          <a:xfrm>
            <a:off x="3334" y="5890826"/>
            <a:ext cx="4080005"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FBA9D200-C85C-2046-A980-119BFA98D77F}"/>
              </a:ext>
            </a:extLst>
          </p:cNvPr>
          <p:cNvSpPr/>
          <p:nvPr userDrawn="1"/>
        </p:nvSpPr>
        <p:spPr>
          <a:xfrm>
            <a:off x="4083341" y="5890826"/>
            <a:ext cx="4063935"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940C2771-8878-724A-A692-39B9696628BF}"/>
              </a:ext>
            </a:extLst>
          </p:cNvPr>
          <p:cNvSpPr/>
          <p:nvPr userDrawn="1"/>
        </p:nvSpPr>
        <p:spPr>
          <a:xfrm>
            <a:off x="8147277" y="5890826"/>
            <a:ext cx="404806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A picture containing text&#10;&#10;Description automatically generated">
            <a:extLst>
              <a:ext uri="{FF2B5EF4-FFF2-40B4-BE49-F238E27FC236}">
                <a16:creationId xmlns:a16="http://schemas.microsoft.com/office/drawing/2014/main" id="{11B66FC1-B565-E844-B6D7-7DEA8824F1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8660" y="6137198"/>
            <a:ext cx="2590800" cy="571500"/>
          </a:xfrm>
          <a:prstGeom prst="rect">
            <a:avLst/>
          </a:prstGeom>
        </p:spPr>
      </p:pic>
      <p:pic>
        <p:nvPicPr>
          <p:cNvPr id="13" name="Picture 12" descr="A picture containing text, sign, clipart&#10;&#10;Description automatically generated">
            <a:extLst>
              <a:ext uri="{FF2B5EF4-FFF2-40B4-BE49-F238E27FC236}">
                <a16:creationId xmlns:a16="http://schemas.microsoft.com/office/drawing/2014/main" id="{AC72E77C-A0B3-6FC5-43C2-20C247B6CE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16986" y="6073190"/>
            <a:ext cx="2276354" cy="663937"/>
          </a:xfrm>
          <a:prstGeom prst="rect">
            <a:avLst/>
          </a:prstGeom>
        </p:spPr>
      </p:pic>
    </p:spTree>
    <p:extLst>
      <p:ext uri="{BB962C8B-B14F-4D97-AF65-F5344CB8AC3E}">
        <p14:creationId xmlns:p14="http://schemas.microsoft.com/office/powerpoint/2010/main" val="872586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790" y="4406901"/>
            <a:ext cx="10946889" cy="1362075"/>
          </a:xfrm>
          <a:prstGeom prst="rect">
            <a:avLst/>
          </a:prstGeom>
        </p:spPr>
        <p:txBody>
          <a:bodyPr anchor="t">
            <a:normAutofit/>
          </a:bodyPr>
          <a:lstStyle>
            <a:lvl1pPr algn="l">
              <a:defRPr sz="2800" b="0" cap="none">
                <a:solidFill>
                  <a:schemeClr val="tx1">
                    <a:lumMod val="75000"/>
                  </a:schemeClr>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a:xfrm>
            <a:off x="716790" y="2906713"/>
            <a:ext cx="10946889" cy="1500187"/>
          </a:xfrm>
        </p:spPr>
        <p:txBody>
          <a:bodyPr anchor="b"/>
          <a:lstStyle>
            <a:lvl1pPr marL="0" indent="0">
              <a:buNone/>
              <a:defRPr sz="2000">
                <a:solidFill>
                  <a:schemeClr val="tx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60754DB7-DDD7-7A48-A2B7-234B7AAE7DE2}"/>
              </a:ext>
            </a:extLst>
          </p:cNvPr>
          <p:cNvSpPr/>
          <p:nvPr userDrawn="1"/>
        </p:nvSpPr>
        <p:spPr>
          <a:xfrm>
            <a:off x="8683413" y="6268720"/>
            <a:ext cx="2777067" cy="386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2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noAutofit/>
          </a:bodyPr>
          <a:lstStyle>
            <a:lvl1pPr>
              <a:defRPr>
                <a:solidFill>
                  <a:schemeClr val="bg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09600" y="1206708"/>
            <a:ext cx="10972800" cy="5082332"/>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34D6EE6C-D70D-3F49-ADF9-28B57FAF3D45}"/>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22987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B129CD-9FC2-A14D-82B1-607BD3F6790C}"/>
              </a:ext>
            </a:extLst>
          </p:cNvPr>
          <p:cNvSpPr/>
          <p:nvPr userDrawn="1"/>
        </p:nvSpPr>
        <p:spPr>
          <a:xfrm>
            <a:off x="-12192" y="0"/>
            <a:ext cx="12204192" cy="640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522B69D9-6485-E143-9C53-16A5AC2EDCC4}"/>
              </a:ext>
            </a:extLst>
          </p:cNvPr>
          <p:cNvSpPr/>
          <p:nvPr userDrawn="1"/>
        </p:nvSpPr>
        <p:spPr>
          <a:xfrm>
            <a:off x="-12192" y="0"/>
            <a:ext cx="12204192" cy="6858000"/>
          </a:xfrm>
          <a:prstGeom prst="rect">
            <a:avLst/>
          </a:prstGeom>
          <a:solidFill>
            <a:schemeClr val="bg1">
              <a:lumMod val="8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338328"/>
            <a:ext cx="10972800" cy="598264"/>
          </a:xfrm>
          <a:prstGeom prst="rect">
            <a:avLst/>
          </a:prstGeom>
        </p:spPr>
        <p:txBody>
          <a:bodyPr anchor="b" anchorCtr="0">
            <a:noAutofit/>
          </a:bodyPr>
          <a:lstStyle>
            <a:lvl1pPr>
              <a:defRPr>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09600" y="1206708"/>
            <a:ext cx="5486400" cy="4755180"/>
          </a:xfrm>
        </p:spPr>
        <p:txBody>
          <a:bodyPr>
            <a:noAutofit/>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marL="1144588" indent="-225425">
              <a:defRPr sz="14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34D6EE6C-D70D-3F49-ADF9-28B57FAF3D45}"/>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solidFill>
                <a:latin typeface="+mj-lt"/>
                <a:cs typeface="Georgia"/>
              </a:defRPr>
            </a:lvl1pPr>
          </a:lstStyle>
          <a:p>
            <a:fld id="{9B27D237-6C0D-5549-BE11-2040A22CBC71}" type="slidenum">
              <a:rPr lang="en-US" smtClean="0"/>
              <a:pPr/>
              <a:t>‹#›</a:t>
            </a:fld>
            <a:endParaRPr lang="en-US" dirty="0"/>
          </a:p>
        </p:txBody>
      </p:sp>
      <p:sp>
        <p:nvSpPr>
          <p:cNvPr id="7" name="Content Placeholder 6">
            <a:extLst>
              <a:ext uri="{FF2B5EF4-FFF2-40B4-BE49-F238E27FC236}">
                <a16:creationId xmlns:a16="http://schemas.microsoft.com/office/drawing/2014/main" id="{41868FDF-E83A-824D-8ABE-9455927344B3}"/>
              </a:ext>
            </a:extLst>
          </p:cNvPr>
          <p:cNvSpPr>
            <a:spLocks noGrp="1"/>
          </p:cNvSpPr>
          <p:nvPr>
            <p:ph sz="quarter" idx="11"/>
          </p:nvPr>
        </p:nvSpPr>
        <p:spPr>
          <a:xfrm>
            <a:off x="6413501" y="1189039"/>
            <a:ext cx="4986020" cy="2274451"/>
          </a:xfrm>
          <a:solidFill>
            <a:schemeClr val="accent1"/>
          </a:solidFill>
        </p:spPr>
        <p:txBody>
          <a:bodyPr lIns="182880" tIns="182880" rIns="182880" bIns="182880">
            <a:normAutofit/>
          </a:bodyPr>
          <a:lstStyle>
            <a:lvl1pP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881CEC5D-B8B5-6640-80A3-D8A25DEAA564}"/>
              </a:ext>
            </a:extLst>
          </p:cNvPr>
          <p:cNvSpPr>
            <a:spLocks noGrp="1"/>
          </p:cNvSpPr>
          <p:nvPr>
            <p:ph sz="quarter" idx="12"/>
          </p:nvPr>
        </p:nvSpPr>
        <p:spPr>
          <a:xfrm>
            <a:off x="6431534" y="3630806"/>
            <a:ext cx="4986020" cy="2331082"/>
          </a:xfrm>
          <a:solidFill>
            <a:schemeClr val="accent1"/>
          </a:solidFill>
        </p:spPr>
        <p:txBody>
          <a:bodyPr lIns="182880" tIns="182880" rIns="182880" bIns="182880">
            <a:normAutofit/>
          </a:bodyPr>
          <a:lstStyle>
            <a:lvl1pP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75760A61-4E74-2E4A-B0E1-A068CFD7C2B7}"/>
              </a:ext>
            </a:extLst>
          </p:cNvPr>
          <p:cNvSpPr/>
          <p:nvPr userDrawn="1"/>
        </p:nvSpPr>
        <p:spPr>
          <a:xfrm>
            <a:off x="9443545" y="6471745"/>
            <a:ext cx="1792342" cy="134007"/>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FEA1626-59F4-8748-A574-C2C18E72A9E4}"/>
              </a:ext>
            </a:extLst>
          </p:cNvPr>
          <p:cNvSpPr txBox="1"/>
          <p:nvPr userDrawn="1"/>
        </p:nvSpPr>
        <p:spPr>
          <a:xfrm>
            <a:off x="5042045" y="6421472"/>
            <a:ext cx="6255875" cy="246221"/>
          </a:xfrm>
          <a:prstGeom prst="rect">
            <a:avLst/>
          </a:prstGeom>
          <a:noFill/>
        </p:spPr>
        <p:txBody>
          <a:bodyPr wrap="square" rtlCol="0">
            <a:spAutoFit/>
          </a:bodyPr>
          <a:lstStyle/>
          <a:p>
            <a:pPr algn="r"/>
            <a:r>
              <a:rPr lang="en-US" sz="1000" dirty="0">
                <a:solidFill>
                  <a:schemeClr val="tx1"/>
                </a:solidFill>
              </a:rPr>
              <a:t>CX SYMPOSIUM</a:t>
            </a:r>
          </a:p>
        </p:txBody>
      </p:sp>
    </p:spTree>
    <p:extLst>
      <p:ext uri="{BB962C8B-B14F-4D97-AF65-F5344CB8AC3E}">
        <p14:creationId xmlns:p14="http://schemas.microsoft.com/office/powerpoint/2010/main" val="87722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cks">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09600" y="1248765"/>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2511706" y="1248765"/>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2">
            <a:extLst>
              <a:ext uri="{FF2B5EF4-FFF2-40B4-BE49-F238E27FC236}">
                <a16:creationId xmlns:a16="http://schemas.microsoft.com/office/drawing/2014/main" id="{6530DF51-7249-A778-CF6F-061CDCEB704E}"/>
              </a:ext>
            </a:extLst>
          </p:cNvPr>
          <p:cNvSpPr>
            <a:spLocks noGrp="1"/>
          </p:cNvSpPr>
          <p:nvPr>
            <p:ph sz="half" idx="11"/>
          </p:nvPr>
        </p:nvSpPr>
        <p:spPr>
          <a:xfrm>
            <a:off x="609600" y="2989082"/>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a:extLst>
              <a:ext uri="{FF2B5EF4-FFF2-40B4-BE49-F238E27FC236}">
                <a16:creationId xmlns:a16="http://schemas.microsoft.com/office/drawing/2014/main" id="{0A50746F-7C79-40F0-87BD-C52485687F0B}"/>
              </a:ext>
            </a:extLst>
          </p:cNvPr>
          <p:cNvSpPr>
            <a:spLocks noGrp="1"/>
          </p:cNvSpPr>
          <p:nvPr>
            <p:ph sz="half" idx="13"/>
          </p:nvPr>
        </p:nvSpPr>
        <p:spPr>
          <a:xfrm>
            <a:off x="2511706" y="2989082"/>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7" name="Content Placeholder 2">
            <a:extLst>
              <a:ext uri="{FF2B5EF4-FFF2-40B4-BE49-F238E27FC236}">
                <a16:creationId xmlns:a16="http://schemas.microsoft.com/office/drawing/2014/main" id="{F152D51A-291E-0A5A-B59A-F944C78578F1}"/>
              </a:ext>
            </a:extLst>
          </p:cNvPr>
          <p:cNvSpPr>
            <a:spLocks noGrp="1"/>
          </p:cNvSpPr>
          <p:nvPr>
            <p:ph sz="half" idx="12"/>
          </p:nvPr>
        </p:nvSpPr>
        <p:spPr>
          <a:xfrm>
            <a:off x="609600" y="4729399"/>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3">
            <a:extLst>
              <a:ext uri="{FF2B5EF4-FFF2-40B4-BE49-F238E27FC236}">
                <a16:creationId xmlns:a16="http://schemas.microsoft.com/office/drawing/2014/main" id="{A0AF174F-287E-8B97-9DB2-E754928F92A4}"/>
              </a:ext>
            </a:extLst>
          </p:cNvPr>
          <p:cNvSpPr>
            <a:spLocks noGrp="1"/>
          </p:cNvSpPr>
          <p:nvPr>
            <p:ph sz="half" idx="14"/>
          </p:nvPr>
        </p:nvSpPr>
        <p:spPr>
          <a:xfrm>
            <a:off x="2491720" y="4729398"/>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15BC2CF-BBEE-BB4E-BE75-E250C6DC9F1C}"/>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50829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589614" y="1189204"/>
            <a:ext cx="5386917"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9614" y="1828966"/>
            <a:ext cx="5386917" cy="4439754"/>
          </a:xfrm>
        </p:spPr>
        <p:txBody>
          <a:bodyPr>
            <a:no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3381" y="1189204"/>
            <a:ext cx="5389033"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3381" y="1828966"/>
            <a:ext cx="5389033" cy="4439754"/>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A1478252-F837-8F40-94A1-A1FBD943B31F}"/>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86233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4" name="Content Placeholder 3"/>
          <p:cNvSpPr>
            <a:spLocks noGrp="1"/>
          </p:cNvSpPr>
          <p:nvPr>
            <p:ph sz="half" idx="2"/>
          </p:nvPr>
        </p:nvSpPr>
        <p:spPr>
          <a:xfrm>
            <a:off x="589614" y="1361209"/>
            <a:ext cx="5386917" cy="4907511"/>
          </a:xfrm>
        </p:spPr>
        <p:txBody>
          <a:bodyPr>
            <a:no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173381" y="1361209"/>
            <a:ext cx="5389033" cy="490751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A1478252-F837-8F40-94A1-A1FBD943B31F}"/>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94703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2916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FE5E727-B59D-944E-8079-5EA4A63F56F9}"/>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0617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77AD75-3CC9-5E4C-AAE7-C8B056F501F9}"/>
              </a:ext>
            </a:extLst>
          </p:cNvPr>
          <p:cNvSpPr/>
          <p:nvPr userDrawn="1"/>
        </p:nvSpPr>
        <p:spPr>
          <a:xfrm>
            <a:off x="-8631" y="0"/>
            <a:ext cx="12192000" cy="10418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itle Placeholder 1"/>
          <p:cNvSpPr txBox="1">
            <a:spLocks/>
          </p:cNvSpPr>
          <p:nvPr userDrawn="1"/>
        </p:nvSpPr>
        <p:spPr>
          <a:xfrm>
            <a:off x="609600" y="180149"/>
            <a:ext cx="10972800" cy="81066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a:lstStyle>
          <a:p>
            <a:endParaRPr lang="en-US" sz="2400" dirty="0"/>
          </a:p>
        </p:txBody>
      </p:sp>
      <p:sp>
        <p:nvSpPr>
          <p:cNvPr id="3" name="Text Placeholder 2"/>
          <p:cNvSpPr>
            <a:spLocks noGrp="1"/>
          </p:cNvSpPr>
          <p:nvPr>
            <p:ph type="body" idx="1"/>
          </p:nvPr>
        </p:nvSpPr>
        <p:spPr>
          <a:xfrm>
            <a:off x="601068" y="1213514"/>
            <a:ext cx="10961347" cy="50684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A49A0533-1C09-5C44-A98B-5B58112BCEF1}"/>
              </a:ext>
            </a:extLst>
          </p:cNvPr>
          <p:cNvGrpSpPr/>
          <p:nvPr userDrawn="1"/>
        </p:nvGrpSpPr>
        <p:grpSpPr>
          <a:xfrm>
            <a:off x="-8531" y="1011795"/>
            <a:ext cx="12198660" cy="64008"/>
            <a:chOff x="-4995" y="5896713"/>
            <a:chExt cx="9148995" cy="64008"/>
          </a:xfrm>
        </p:grpSpPr>
        <p:sp>
          <p:nvSpPr>
            <p:cNvPr id="8" name="Rectangle 7">
              <a:extLst>
                <a:ext uri="{FF2B5EF4-FFF2-40B4-BE49-F238E27FC236}">
                  <a16:creationId xmlns:a16="http://schemas.microsoft.com/office/drawing/2014/main" id="{8400CA6F-A2B6-C24E-8A8F-79A1EC72DEC0}"/>
                </a:ext>
              </a:extLst>
            </p:cNvPr>
            <p:cNvSpPr/>
            <p:nvPr userDrawn="1"/>
          </p:nvSpPr>
          <p:spPr>
            <a:xfrm>
              <a:off x="-4995" y="5896713"/>
              <a:ext cx="3047951"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D679272F-E79E-4443-8893-0783BEA20AE8}"/>
                </a:ext>
              </a:extLst>
            </p:cNvPr>
            <p:cNvSpPr/>
            <p:nvPr userDrawn="1"/>
          </p:nvSpPr>
          <p:spPr>
            <a:xfrm>
              <a:off x="3042956" y="5896713"/>
              <a:ext cx="3047951"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7DB5FA60-D767-464D-A01D-B36B21AC7050}"/>
                </a:ext>
              </a:extLst>
            </p:cNvPr>
            <p:cNvSpPr/>
            <p:nvPr userDrawn="1"/>
          </p:nvSpPr>
          <p:spPr>
            <a:xfrm>
              <a:off x="6090907" y="5896713"/>
              <a:ext cx="3053093"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extBox 1">
            <a:extLst>
              <a:ext uri="{FF2B5EF4-FFF2-40B4-BE49-F238E27FC236}">
                <a16:creationId xmlns:a16="http://schemas.microsoft.com/office/drawing/2014/main" id="{535E763C-F584-9144-9829-6EA58B399C03}"/>
              </a:ext>
            </a:extLst>
          </p:cNvPr>
          <p:cNvSpPr txBox="1"/>
          <p:nvPr userDrawn="1"/>
        </p:nvSpPr>
        <p:spPr>
          <a:xfrm>
            <a:off x="5042045" y="6421472"/>
            <a:ext cx="6255875" cy="246221"/>
          </a:xfrm>
          <a:prstGeom prst="rect">
            <a:avLst/>
          </a:prstGeom>
          <a:noFill/>
        </p:spPr>
        <p:txBody>
          <a:bodyPr wrap="square" rtlCol="0">
            <a:spAutoFit/>
          </a:bodyPr>
          <a:lstStyle/>
          <a:p>
            <a:pPr algn="r"/>
            <a:r>
              <a:rPr lang="en-US" sz="1000" dirty="0">
                <a:solidFill>
                  <a:schemeClr val="tx1"/>
                </a:solidFill>
              </a:rPr>
              <a:t>CX SYMPOSIUM</a:t>
            </a:r>
          </a:p>
        </p:txBody>
      </p:sp>
      <p:sp>
        <p:nvSpPr>
          <p:cNvPr id="13" name="Slide Number Placeholder 5">
            <a:extLst>
              <a:ext uri="{FF2B5EF4-FFF2-40B4-BE49-F238E27FC236}">
                <a16:creationId xmlns:a16="http://schemas.microsoft.com/office/drawing/2014/main" id="{2DF6EDFB-8BEC-764E-92A0-C1F68E8097A1}"/>
              </a:ext>
            </a:extLst>
          </p:cNvPr>
          <p:cNvSpPr>
            <a:spLocks noGrp="1"/>
          </p:cNvSpPr>
          <p:nvPr>
            <p:ph type="sldNum" sz="quarter" idx="4"/>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74" r:id="rId3"/>
    <p:sldLayoutId id="2147483673" r:id="rId4"/>
    <p:sldLayoutId id="2147483685" r:id="rId5"/>
    <p:sldLayoutId id="2147483675" r:id="rId6"/>
    <p:sldLayoutId id="2147483676" r:id="rId7"/>
    <p:sldLayoutId id="2147483686" r:id="rId8"/>
    <p:sldLayoutId id="2147483677" r:id="rId9"/>
    <p:sldLayoutId id="2147483678" r:id="rId10"/>
    <p:sldLayoutId id="2147483679" r:id="rId11"/>
    <p:sldLayoutId id="2147483680" r:id="rId12"/>
    <p:sldLayoutId id="2147483681" r:id="rId13"/>
    <p:sldLayoutId id="2147483656" r:id="rId14"/>
    <p:sldLayoutId id="2147483657" r:id="rId15"/>
  </p:sldLayoutIdLst>
  <p:hf hdr="0" ftr="0" dt="0"/>
  <p:txStyles>
    <p:title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p:titleStyle>
    <p:body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va.voice.va.gov/" TargetMode="External"/><Relationship Id="rId7"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hyperlink" Target="https://dvagov.sharepoint.com/sites/VACOVEO/VSignals/SitePages/VSignals.aspx" TargetMode="External"/><Relationship Id="rId5" Type="http://schemas.openxmlformats.org/officeDocument/2006/relationships/hyperlink" Target="https://dvagov.sharepoint.com/sites/VACOVEO/VSignals/VSignals%20Demo/Forms/By%20Category.aspx?FilterField1=Category&amp;FilterValue1=Info&amp;FilterDisplay1=Info&amp;FilterType1=Text&amp;viewid=07bd9950%2D8f26%2D4ed1%2D9146%2D39c9cc678a4c&amp;id=%2Fsites%2FVACOVEO%2FVSignals%2FVSignals%20Demo" TargetMode="External"/><Relationship Id="rId4" Type="http://schemas.openxmlformats.org/officeDocument/2006/relationships/hyperlink" Target="https://apps.gov.powerapps.us/play/d8cd45da-4311-42a2-946c-174e3090c934?tenantId=e95f1b23-abaf-45ee-821d-b7ab251ab3bf&amp;hidenavbar=true" TargetMode="External"/></Relationships>
</file>

<file path=ppt/slides/_rels/slide12.xml.rels><?xml version="1.0" encoding="UTF-8" standalone="yes"?>
<Relationships xmlns="http://schemas.openxmlformats.org/package/2006/relationships"><Relationship Id="rId26" Type="http://schemas.openxmlformats.org/officeDocument/2006/relationships/image" Target="../media/image43.png"/><Relationship Id="rId117" Type="http://schemas.openxmlformats.org/officeDocument/2006/relationships/image" Target="../media/image134.svg"/><Relationship Id="rId21" Type="http://schemas.openxmlformats.org/officeDocument/2006/relationships/image" Target="../media/image38.svg"/><Relationship Id="rId42" Type="http://schemas.openxmlformats.org/officeDocument/2006/relationships/image" Target="../media/image59.png"/><Relationship Id="rId47" Type="http://schemas.openxmlformats.org/officeDocument/2006/relationships/image" Target="../media/image64.svg"/><Relationship Id="rId63" Type="http://schemas.openxmlformats.org/officeDocument/2006/relationships/image" Target="../media/image80.svg"/><Relationship Id="rId68" Type="http://schemas.openxmlformats.org/officeDocument/2006/relationships/image" Target="../media/image85.png"/><Relationship Id="rId84" Type="http://schemas.openxmlformats.org/officeDocument/2006/relationships/image" Target="../media/image101.png"/><Relationship Id="rId89" Type="http://schemas.openxmlformats.org/officeDocument/2006/relationships/image" Target="../media/image106.svg"/><Relationship Id="rId112" Type="http://schemas.openxmlformats.org/officeDocument/2006/relationships/image" Target="../media/image129.png"/><Relationship Id="rId16" Type="http://schemas.openxmlformats.org/officeDocument/2006/relationships/image" Target="../media/image33.png"/><Relationship Id="rId107" Type="http://schemas.openxmlformats.org/officeDocument/2006/relationships/image" Target="../media/image124.svg"/><Relationship Id="rId11" Type="http://schemas.openxmlformats.org/officeDocument/2006/relationships/image" Target="../media/image28.svg"/><Relationship Id="rId32" Type="http://schemas.openxmlformats.org/officeDocument/2006/relationships/image" Target="../media/image49.png"/><Relationship Id="rId37" Type="http://schemas.openxmlformats.org/officeDocument/2006/relationships/image" Target="../media/image54.svg"/><Relationship Id="rId53" Type="http://schemas.openxmlformats.org/officeDocument/2006/relationships/image" Target="../media/image70.svg"/><Relationship Id="rId58" Type="http://schemas.openxmlformats.org/officeDocument/2006/relationships/image" Target="../media/image75.png"/><Relationship Id="rId74" Type="http://schemas.openxmlformats.org/officeDocument/2006/relationships/image" Target="../media/image91.png"/><Relationship Id="rId79" Type="http://schemas.openxmlformats.org/officeDocument/2006/relationships/image" Target="../media/image96.svg"/><Relationship Id="rId102" Type="http://schemas.openxmlformats.org/officeDocument/2006/relationships/image" Target="../media/image119.png"/><Relationship Id="rId123" Type="http://schemas.openxmlformats.org/officeDocument/2006/relationships/image" Target="../media/image140.png"/><Relationship Id="rId5" Type="http://schemas.openxmlformats.org/officeDocument/2006/relationships/image" Target="../media/image22.svg"/><Relationship Id="rId61" Type="http://schemas.openxmlformats.org/officeDocument/2006/relationships/image" Target="../media/image78.svg"/><Relationship Id="rId82" Type="http://schemas.openxmlformats.org/officeDocument/2006/relationships/image" Target="../media/image99.png"/><Relationship Id="rId90" Type="http://schemas.openxmlformats.org/officeDocument/2006/relationships/image" Target="../media/image107.png"/><Relationship Id="rId95" Type="http://schemas.openxmlformats.org/officeDocument/2006/relationships/image" Target="../media/image112.svg"/><Relationship Id="rId19" Type="http://schemas.openxmlformats.org/officeDocument/2006/relationships/image" Target="../media/image36.sv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svg"/><Relationship Id="rId30" Type="http://schemas.openxmlformats.org/officeDocument/2006/relationships/image" Target="../media/image47.png"/><Relationship Id="rId35" Type="http://schemas.openxmlformats.org/officeDocument/2006/relationships/image" Target="../media/image52.svg"/><Relationship Id="rId43" Type="http://schemas.openxmlformats.org/officeDocument/2006/relationships/image" Target="../media/image60.svg"/><Relationship Id="rId48" Type="http://schemas.openxmlformats.org/officeDocument/2006/relationships/image" Target="../media/image65.png"/><Relationship Id="rId56" Type="http://schemas.openxmlformats.org/officeDocument/2006/relationships/image" Target="../media/image73.png"/><Relationship Id="rId64" Type="http://schemas.openxmlformats.org/officeDocument/2006/relationships/image" Target="../media/image81.png"/><Relationship Id="rId69" Type="http://schemas.openxmlformats.org/officeDocument/2006/relationships/image" Target="../media/image86.svg"/><Relationship Id="rId77" Type="http://schemas.openxmlformats.org/officeDocument/2006/relationships/image" Target="../media/image94.svg"/><Relationship Id="rId100" Type="http://schemas.openxmlformats.org/officeDocument/2006/relationships/image" Target="../media/image117.png"/><Relationship Id="rId105" Type="http://schemas.openxmlformats.org/officeDocument/2006/relationships/image" Target="../media/image122.svg"/><Relationship Id="rId113" Type="http://schemas.openxmlformats.org/officeDocument/2006/relationships/image" Target="../media/image130.svg"/><Relationship Id="rId118" Type="http://schemas.openxmlformats.org/officeDocument/2006/relationships/image" Target="../media/image135.png"/><Relationship Id="rId8" Type="http://schemas.openxmlformats.org/officeDocument/2006/relationships/image" Target="../media/image25.png"/><Relationship Id="rId51" Type="http://schemas.openxmlformats.org/officeDocument/2006/relationships/image" Target="../media/image68.svg"/><Relationship Id="rId72" Type="http://schemas.openxmlformats.org/officeDocument/2006/relationships/image" Target="../media/image89.png"/><Relationship Id="rId80" Type="http://schemas.openxmlformats.org/officeDocument/2006/relationships/image" Target="../media/image97.png"/><Relationship Id="rId85" Type="http://schemas.openxmlformats.org/officeDocument/2006/relationships/image" Target="../media/image102.svg"/><Relationship Id="rId93" Type="http://schemas.openxmlformats.org/officeDocument/2006/relationships/image" Target="../media/image110.svg"/><Relationship Id="rId98" Type="http://schemas.openxmlformats.org/officeDocument/2006/relationships/image" Target="../media/image115.png"/><Relationship Id="rId121" Type="http://schemas.openxmlformats.org/officeDocument/2006/relationships/image" Target="../media/image138.png"/><Relationship Id="rId3" Type="http://schemas.openxmlformats.org/officeDocument/2006/relationships/image" Target="../media/image20.svg"/><Relationship Id="rId12" Type="http://schemas.openxmlformats.org/officeDocument/2006/relationships/image" Target="../media/image29.png"/><Relationship Id="rId17" Type="http://schemas.openxmlformats.org/officeDocument/2006/relationships/image" Target="../media/image34.svg"/><Relationship Id="rId25" Type="http://schemas.openxmlformats.org/officeDocument/2006/relationships/image" Target="../media/image42.svg"/><Relationship Id="rId33" Type="http://schemas.openxmlformats.org/officeDocument/2006/relationships/image" Target="../media/image50.svg"/><Relationship Id="rId38" Type="http://schemas.openxmlformats.org/officeDocument/2006/relationships/image" Target="../media/image55.png"/><Relationship Id="rId46" Type="http://schemas.openxmlformats.org/officeDocument/2006/relationships/image" Target="../media/image63.png"/><Relationship Id="rId59" Type="http://schemas.openxmlformats.org/officeDocument/2006/relationships/image" Target="../media/image76.svg"/><Relationship Id="rId67" Type="http://schemas.openxmlformats.org/officeDocument/2006/relationships/image" Target="../media/image84.svg"/><Relationship Id="rId103" Type="http://schemas.openxmlformats.org/officeDocument/2006/relationships/image" Target="../media/image120.svg"/><Relationship Id="rId108" Type="http://schemas.openxmlformats.org/officeDocument/2006/relationships/image" Target="../media/image125.png"/><Relationship Id="rId116" Type="http://schemas.openxmlformats.org/officeDocument/2006/relationships/image" Target="../media/image133.png"/><Relationship Id="rId124" Type="http://schemas.openxmlformats.org/officeDocument/2006/relationships/image" Target="../media/image141.svg"/><Relationship Id="rId20" Type="http://schemas.openxmlformats.org/officeDocument/2006/relationships/image" Target="../media/image37.png"/><Relationship Id="rId41" Type="http://schemas.openxmlformats.org/officeDocument/2006/relationships/image" Target="../media/image58.svg"/><Relationship Id="rId54" Type="http://schemas.openxmlformats.org/officeDocument/2006/relationships/image" Target="../media/image71.png"/><Relationship Id="rId62" Type="http://schemas.openxmlformats.org/officeDocument/2006/relationships/image" Target="../media/image79.png"/><Relationship Id="rId70" Type="http://schemas.openxmlformats.org/officeDocument/2006/relationships/image" Target="../media/image87.png"/><Relationship Id="rId75" Type="http://schemas.openxmlformats.org/officeDocument/2006/relationships/image" Target="../media/image92.svg"/><Relationship Id="rId83" Type="http://schemas.openxmlformats.org/officeDocument/2006/relationships/image" Target="../media/image100.svg"/><Relationship Id="rId88" Type="http://schemas.openxmlformats.org/officeDocument/2006/relationships/image" Target="../media/image105.png"/><Relationship Id="rId91" Type="http://schemas.openxmlformats.org/officeDocument/2006/relationships/image" Target="../media/image108.svg"/><Relationship Id="rId96" Type="http://schemas.openxmlformats.org/officeDocument/2006/relationships/image" Target="../media/image113.png"/><Relationship Id="rId111" Type="http://schemas.openxmlformats.org/officeDocument/2006/relationships/image" Target="../media/image128.svg"/><Relationship Id="rId1" Type="http://schemas.openxmlformats.org/officeDocument/2006/relationships/slideLayout" Target="../slideLayouts/slideLayout12.xml"/><Relationship Id="rId6" Type="http://schemas.openxmlformats.org/officeDocument/2006/relationships/image" Target="../media/image23.png"/><Relationship Id="rId15" Type="http://schemas.openxmlformats.org/officeDocument/2006/relationships/image" Target="../media/image32.svg"/><Relationship Id="rId23" Type="http://schemas.openxmlformats.org/officeDocument/2006/relationships/image" Target="../media/image40.svg"/><Relationship Id="rId28" Type="http://schemas.openxmlformats.org/officeDocument/2006/relationships/image" Target="../media/image45.png"/><Relationship Id="rId36" Type="http://schemas.openxmlformats.org/officeDocument/2006/relationships/image" Target="../media/image53.png"/><Relationship Id="rId49" Type="http://schemas.openxmlformats.org/officeDocument/2006/relationships/image" Target="../media/image66.svg"/><Relationship Id="rId57" Type="http://schemas.openxmlformats.org/officeDocument/2006/relationships/image" Target="../media/image74.svg"/><Relationship Id="rId106" Type="http://schemas.openxmlformats.org/officeDocument/2006/relationships/image" Target="../media/image123.png"/><Relationship Id="rId114" Type="http://schemas.openxmlformats.org/officeDocument/2006/relationships/image" Target="../media/image131.png"/><Relationship Id="rId119" Type="http://schemas.openxmlformats.org/officeDocument/2006/relationships/image" Target="../media/image136.png"/><Relationship Id="rId10" Type="http://schemas.openxmlformats.org/officeDocument/2006/relationships/image" Target="../media/image27.png"/><Relationship Id="rId31" Type="http://schemas.openxmlformats.org/officeDocument/2006/relationships/image" Target="../media/image48.svg"/><Relationship Id="rId44" Type="http://schemas.openxmlformats.org/officeDocument/2006/relationships/image" Target="../media/image61.png"/><Relationship Id="rId52" Type="http://schemas.openxmlformats.org/officeDocument/2006/relationships/image" Target="../media/image69.png"/><Relationship Id="rId60" Type="http://schemas.openxmlformats.org/officeDocument/2006/relationships/image" Target="../media/image77.png"/><Relationship Id="rId65" Type="http://schemas.openxmlformats.org/officeDocument/2006/relationships/image" Target="../media/image82.svg"/><Relationship Id="rId73" Type="http://schemas.openxmlformats.org/officeDocument/2006/relationships/image" Target="../media/image90.svg"/><Relationship Id="rId78" Type="http://schemas.openxmlformats.org/officeDocument/2006/relationships/image" Target="../media/image95.png"/><Relationship Id="rId81" Type="http://schemas.openxmlformats.org/officeDocument/2006/relationships/image" Target="../media/image98.svg"/><Relationship Id="rId86" Type="http://schemas.openxmlformats.org/officeDocument/2006/relationships/image" Target="../media/image103.png"/><Relationship Id="rId94" Type="http://schemas.openxmlformats.org/officeDocument/2006/relationships/image" Target="../media/image111.png"/><Relationship Id="rId99" Type="http://schemas.openxmlformats.org/officeDocument/2006/relationships/image" Target="../media/image116.svg"/><Relationship Id="rId101" Type="http://schemas.openxmlformats.org/officeDocument/2006/relationships/image" Target="../media/image118.svg"/><Relationship Id="rId122" Type="http://schemas.openxmlformats.org/officeDocument/2006/relationships/image" Target="../media/image139.svg"/><Relationship Id="rId4" Type="http://schemas.openxmlformats.org/officeDocument/2006/relationships/image" Target="../media/image21.png"/><Relationship Id="rId9" Type="http://schemas.openxmlformats.org/officeDocument/2006/relationships/image" Target="../media/image26.svg"/><Relationship Id="rId13" Type="http://schemas.openxmlformats.org/officeDocument/2006/relationships/image" Target="../media/image30.svg"/><Relationship Id="rId18" Type="http://schemas.openxmlformats.org/officeDocument/2006/relationships/image" Target="../media/image35.png"/><Relationship Id="rId39" Type="http://schemas.openxmlformats.org/officeDocument/2006/relationships/image" Target="../media/image56.svg"/><Relationship Id="rId109" Type="http://schemas.openxmlformats.org/officeDocument/2006/relationships/image" Target="../media/image126.svg"/><Relationship Id="rId34" Type="http://schemas.openxmlformats.org/officeDocument/2006/relationships/image" Target="../media/image51.png"/><Relationship Id="rId50" Type="http://schemas.openxmlformats.org/officeDocument/2006/relationships/image" Target="../media/image67.png"/><Relationship Id="rId55" Type="http://schemas.openxmlformats.org/officeDocument/2006/relationships/image" Target="../media/image72.svg"/><Relationship Id="rId76" Type="http://schemas.openxmlformats.org/officeDocument/2006/relationships/image" Target="../media/image93.png"/><Relationship Id="rId97" Type="http://schemas.openxmlformats.org/officeDocument/2006/relationships/image" Target="../media/image114.svg"/><Relationship Id="rId104" Type="http://schemas.openxmlformats.org/officeDocument/2006/relationships/image" Target="../media/image121.png"/><Relationship Id="rId120" Type="http://schemas.openxmlformats.org/officeDocument/2006/relationships/image" Target="../media/image137.svg"/><Relationship Id="rId7" Type="http://schemas.openxmlformats.org/officeDocument/2006/relationships/image" Target="../media/image24.svg"/><Relationship Id="rId71" Type="http://schemas.openxmlformats.org/officeDocument/2006/relationships/image" Target="../media/image88.svg"/><Relationship Id="rId92" Type="http://schemas.openxmlformats.org/officeDocument/2006/relationships/image" Target="../media/image109.png"/><Relationship Id="rId2" Type="http://schemas.openxmlformats.org/officeDocument/2006/relationships/image" Target="../media/image19.png"/><Relationship Id="rId29" Type="http://schemas.openxmlformats.org/officeDocument/2006/relationships/image" Target="../media/image46.svg"/><Relationship Id="rId24" Type="http://schemas.openxmlformats.org/officeDocument/2006/relationships/image" Target="../media/image41.png"/><Relationship Id="rId40" Type="http://schemas.openxmlformats.org/officeDocument/2006/relationships/image" Target="../media/image57.png"/><Relationship Id="rId45" Type="http://schemas.openxmlformats.org/officeDocument/2006/relationships/image" Target="../media/image62.svg"/><Relationship Id="rId66" Type="http://schemas.openxmlformats.org/officeDocument/2006/relationships/image" Target="../media/image83.png"/><Relationship Id="rId87" Type="http://schemas.openxmlformats.org/officeDocument/2006/relationships/image" Target="../media/image104.svg"/><Relationship Id="rId110" Type="http://schemas.openxmlformats.org/officeDocument/2006/relationships/image" Target="../media/image127.png"/><Relationship Id="rId115" Type="http://schemas.openxmlformats.org/officeDocument/2006/relationships/image" Target="../media/image132.svg"/></Relationships>
</file>

<file path=ppt/slides/_rels/slide13.xml.rels><?xml version="1.0" encoding="UTF-8" standalone="yes"?>
<Relationships xmlns="http://schemas.openxmlformats.org/package/2006/relationships"><Relationship Id="rId13" Type="http://schemas.openxmlformats.org/officeDocument/2006/relationships/image" Target="../media/image153.png"/><Relationship Id="rId18" Type="http://schemas.openxmlformats.org/officeDocument/2006/relationships/image" Target="../media/image158.png"/><Relationship Id="rId26" Type="http://schemas.openxmlformats.org/officeDocument/2006/relationships/image" Target="../media/image166.png"/><Relationship Id="rId39" Type="http://schemas.openxmlformats.org/officeDocument/2006/relationships/image" Target="../media/image179.png"/><Relationship Id="rId21" Type="http://schemas.openxmlformats.org/officeDocument/2006/relationships/image" Target="../media/image161.png"/><Relationship Id="rId34" Type="http://schemas.openxmlformats.org/officeDocument/2006/relationships/image" Target="../media/image174.png"/><Relationship Id="rId42" Type="http://schemas.openxmlformats.org/officeDocument/2006/relationships/image" Target="../media/image182.png"/><Relationship Id="rId47" Type="http://schemas.openxmlformats.org/officeDocument/2006/relationships/image" Target="../media/image187.png"/><Relationship Id="rId50" Type="http://schemas.openxmlformats.org/officeDocument/2006/relationships/image" Target="../media/image190.png"/><Relationship Id="rId55" Type="http://schemas.openxmlformats.org/officeDocument/2006/relationships/image" Target="../media/image195.png"/><Relationship Id="rId7" Type="http://schemas.openxmlformats.org/officeDocument/2006/relationships/image" Target="../media/image147.png"/><Relationship Id="rId2" Type="http://schemas.openxmlformats.org/officeDocument/2006/relationships/image" Target="../media/image142.png"/><Relationship Id="rId16" Type="http://schemas.openxmlformats.org/officeDocument/2006/relationships/image" Target="../media/image156.png"/><Relationship Id="rId20" Type="http://schemas.openxmlformats.org/officeDocument/2006/relationships/image" Target="../media/image160.png"/><Relationship Id="rId29" Type="http://schemas.openxmlformats.org/officeDocument/2006/relationships/image" Target="../media/image169.png"/><Relationship Id="rId41" Type="http://schemas.openxmlformats.org/officeDocument/2006/relationships/image" Target="../media/image181.png"/><Relationship Id="rId54" Type="http://schemas.openxmlformats.org/officeDocument/2006/relationships/image" Target="../media/image194.png"/><Relationship Id="rId1" Type="http://schemas.openxmlformats.org/officeDocument/2006/relationships/slideLayout" Target="../slideLayouts/slideLayout12.xml"/><Relationship Id="rId6" Type="http://schemas.openxmlformats.org/officeDocument/2006/relationships/image" Target="../media/image146.png"/><Relationship Id="rId11" Type="http://schemas.openxmlformats.org/officeDocument/2006/relationships/image" Target="../media/image151.png"/><Relationship Id="rId24" Type="http://schemas.openxmlformats.org/officeDocument/2006/relationships/image" Target="../media/image164.png"/><Relationship Id="rId32" Type="http://schemas.openxmlformats.org/officeDocument/2006/relationships/image" Target="../media/image172.png"/><Relationship Id="rId37" Type="http://schemas.openxmlformats.org/officeDocument/2006/relationships/image" Target="../media/image177.png"/><Relationship Id="rId40" Type="http://schemas.openxmlformats.org/officeDocument/2006/relationships/image" Target="../media/image180.png"/><Relationship Id="rId45" Type="http://schemas.openxmlformats.org/officeDocument/2006/relationships/image" Target="../media/image185.svg"/><Relationship Id="rId53" Type="http://schemas.openxmlformats.org/officeDocument/2006/relationships/image" Target="../media/image193.png"/><Relationship Id="rId58" Type="http://schemas.openxmlformats.org/officeDocument/2006/relationships/image" Target="../media/image197.png"/><Relationship Id="rId5" Type="http://schemas.openxmlformats.org/officeDocument/2006/relationships/image" Target="../media/image145.png"/><Relationship Id="rId15" Type="http://schemas.openxmlformats.org/officeDocument/2006/relationships/image" Target="../media/image155.png"/><Relationship Id="rId23" Type="http://schemas.openxmlformats.org/officeDocument/2006/relationships/image" Target="../media/image163.png"/><Relationship Id="rId28" Type="http://schemas.openxmlformats.org/officeDocument/2006/relationships/image" Target="../media/image168.png"/><Relationship Id="rId36" Type="http://schemas.openxmlformats.org/officeDocument/2006/relationships/image" Target="../media/image176.png"/><Relationship Id="rId49" Type="http://schemas.openxmlformats.org/officeDocument/2006/relationships/image" Target="../media/image189.png"/><Relationship Id="rId57" Type="http://schemas.openxmlformats.org/officeDocument/2006/relationships/image" Target="../media/image15.png"/><Relationship Id="rId61" Type="http://schemas.openxmlformats.org/officeDocument/2006/relationships/image" Target="../media/image200.svg"/><Relationship Id="rId10" Type="http://schemas.openxmlformats.org/officeDocument/2006/relationships/image" Target="../media/image150.png"/><Relationship Id="rId19" Type="http://schemas.openxmlformats.org/officeDocument/2006/relationships/image" Target="../media/image159.png"/><Relationship Id="rId31" Type="http://schemas.openxmlformats.org/officeDocument/2006/relationships/image" Target="../media/image171.png"/><Relationship Id="rId44" Type="http://schemas.openxmlformats.org/officeDocument/2006/relationships/image" Target="../media/image184.png"/><Relationship Id="rId52" Type="http://schemas.openxmlformats.org/officeDocument/2006/relationships/image" Target="../media/image192.png"/><Relationship Id="rId60" Type="http://schemas.openxmlformats.org/officeDocument/2006/relationships/image" Target="../media/image199.png"/><Relationship Id="rId4" Type="http://schemas.openxmlformats.org/officeDocument/2006/relationships/image" Target="../media/image144.png"/><Relationship Id="rId9" Type="http://schemas.openxmlformats.org/officeDocument/2006/relationships/image" Target="../media/image149.png"/><Relationship Id="rId14" Type="http://schemas.openxmlformats.org/officeDocument/2006/relationships/image" Target="../media/image154.png"/><Relationship Id="rId22" Type="http://schemas.openxmlformats.org/officeDocument/2006/relationships/image" Target="../media/image162.png"/><Relationship Id="rId27" Type="http://schemas.openxmlformats.org/officeDocument/2006/relationships/image" Target="../media/image167.png"/><Relationship Id="rId30" Type="http://schemas.openxmlformats.org/officeDocument/2006/relationships/image" Target="../media/image170.png"/><Relationship Id="rId35" Type="http://schemas.openxmlformats.org/officeDocument/2006/relationships/image" Target="../media/image175.png"/><Relationship Id="rId43" Type="http://schemas.openxmlformats.org/officeDocument/2006/relationships/image" Target="../media/image183.png"/><Relationship Id="rId48" Type="http://schemas.openxmlformats.org/officeDocument/2006/relationships/image" Target="../media/image188.png"/><Relationship Id="rId56" Type="http://schemas.openxmlformats.org/officeDocument/2006/relationships/image" Target="../media/image196.png"/><Relationship Id="rId8" Type="http://schemas.openxmlformats.org/officeDocument/2006/relationships/image" Target="../media/image148.png"/><Relationship Id="rId51" Type="http://schemas.openxmlformats.org/officeDocument/2006/relationships/image" Target="../media/image191.png"/><Relationship Id="rId3" Type="http://schemas.openxmlformats.org/officeDocument/2006/relationships/image" Target="../media/image143.png"/><Relationship Id="rId12" Type="http://schemas.openxmlformats.org/officeDocument/2006/relationships/image" Target="../media/image152.png"/><Relationship Id="rId17" Type="http://schemas.openxmlformats.org/officeDocument/2006/relationships/image" Target="../media/image157.png"/><Relationship Id="rId25" Type="http://schemas.openxmlformats.org/officeDocument/2006/relationships/image" Target="../media/image165.png"/><Relationship Id="rId33" Type="http://schemas.openxmlformats.org/officeDocument/2006/relationships/image" Target="../media/image173.png"/><Relationship Id="rId38" Type="http://schemas.openxmlformats.org/officeDocument/2006/relationships/image" Target="../media/image178.png"/><Relationship Id="rId46" Type="http://schemas.openxmlformats.org/officeDocument/2006/relationships/image" Target="../media/image186.png"/><Relationship Id="rId59" Type="http://schemas.openxmlformats.org/officeDocument/2006/relationships/image" Target="../media/image19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0E10675-E0FD-9732-3A4C-14B7611708C2}"/>
              </a:ext>
            </a:extLst>
          </p:cNvPr>
          <p:cNvSpPr>
            <a:spLocks noGrp="1"/>
          </p:cNvSpPr>
          <p:nvPr>
            <p:ph type="body" sz="quarter" idx="11"/>
          </p:nvPr>
        </p:nvSpPr>
        <p:spPr/>
        <p:txBody>
          <a:bodyPr/>
          <a:lstStyle/>
          <a:p>
            <a:r>
              <a:rPr lang="en-US" dirty="0"/>
              <a:t>Veterans Experience Office (VEO)</a:t>
            </a:r>
          </a:p>
        </p:txBody>
      </p:sp>
      <p:sp>
        <p:nvSpPr>
          <p:cNvPr id="8" name="Title 7">
            <a:extLst>
              <a:ext uri="{FF2B5EF4-FFF2-40B4-BE49-F238E27FC236}">
                <a16:creationId xmlns:a16="http://schemas.microsoft.com/office/drawing/2014/main" id="{48E3029D-32C1-3786-206E-DEC8F01EEEC4}"/>
              </a:ext>
            </a:extLst>
          </p:cNvPr>
          <p:cNvSpPr>
            <a:spLocks noGrp="1"/>
          </p:cNvSpPr>
          <p:nvPr>
            <p:ph type="title"/>
          </p:nvPr>
        </p:nvSpPr>
        <p:spPr/>
        <p:txBody>
          <a:bodyPr/>
          <a:lstStyle/>
          <a:p>
            <a:r>
              <a:rPr lang="en-US" dirty="0"/>
              <a:t>My PX Data Says What?</a:t>
            </a:r>
            <a:br>
              <a:rPr lang="en-US" dirty="0"/>
            </a:br>
            <a:r>
              <a:rPr lang="en-US" dirty="0"/>
              <a:t>CX Symposium 2022</a:t>
            </a:r>
          </a:p>
        </p:txBody>
      </p:sp>
    </p:spTree>
    <p:extLst>
      <p:ext uri="{BB962C8B-B14F-4D97-AF65-F5344CB8AC3E}">
        <p14:creationId xmlns:p14="http://schemas.microsoft.com/office/powerpoint/2010/main" val="4101546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1E83B-4EEF-4914-9665-F3F318A46E89}"/>
              </a:ext>
            </a:extLst>
          </p:cNvPr>
          <p:cNvSpPr>
            <a:spLocks noGrp="1"/>
          </p:cNvSpPr>
          <p:nvPr>
            <p:ph type="title"/>
          </p:nvPr>
        </p:nvSpPr>
        <p:spPr/>
        <p:txBody>
          <a:bodyPr/>
          <a:lstStyle/>
          <a:p>
            <a:r>
              <a:rPr lang="en-US" dirty="0"/>
              <a:t>Facility Case Study – Next Steps</a:t>
            </a:r>
          </a:p>
        </p:txBody>
      </p:sp>
      <p:sp>
        <p:nvSpPr>
          <p:cNvPr id="9" name="Slide Number Placeholder 8">
            <a:extLst>
              <a:ext uri="{FF2B5EF4-FFF2-40B4-BE49-F238E27FC236}">
                <a16:creationId xmlns:a16="http://schemas.microsoft.com/office/drawing/2014/main" id="{7B4059D4-1655-4D0B-8455-E71EAE537C74}"/>
              </a:ext>
            </a:extLst>
          </p:cNvPr>
          <p:cNvSpPr>
            <a:spLocks noGrp="1"/>
          </p:cNvSpPr>
          <p:nvPr>
            <p:ph type="sldNum" sz="quarter" idx="10"/>
          </p:nvPr>
        </p:nvSpPr>
        <p:spPr/>
        <p:txBody>
          <a:bodyPr/>
          <a:lstStyle/>
          <a:p>
            <a:fld id="{9B27D237-6C0D-5549-BE11-2040A22CBC71}" type="slidenum">
              <a:rPr lang="en-US" smtClean="0"/>
              <a:pPr/>
              <a:t>9</a:t>
            </a:fld>
            <a:endParaRPr lang="en-US" dirty="0"/>
          </a:p>
        </p:txBody>
      </p:sp>
      <p:sp>
        <p:nvSpPr>
          <p:cNvPr id="13" name="Rectangle 12">
            <a:extLst>
              <a:ext uri="{FF2B5EF4-FFF2-40B4-BE49-F238E27FC236}">
                <a16:creationId xmlns:a16="http://schemas.microsoft.com/office/drawing/2014/main" id="{FA7EF0C3-5D9F-499A-9DAC-F5ECE2FB1834}"/>
              </a:ext>
            </a:extLst>
          </p:cNvPr>
          <p:cNvSpPr/>
          <p:nvPr/>
        </p:nvSpPr>
        <p:spPr>
          <a:xfrm>
            <a:off x="328669" y="1156187"/>
            <a:ext cx="11534662" cy="5575885"/>
          </a:xfrm>
          <a:prstGeom prst="rect">
            <a:avLst/>
          </a:prstGeom>
        </p:spPr>
        <p:txBody>
          <a:bodyPr wrap="square">
            <a:spAutoFit/>
          </a:bodyPr>
          <a:lstStyle/>
          <a:p>
            <a:pPr marL="457200" indent="-457200">
              <a:spcAft>
                <a:spcPts val="450"/>
              </a:spcAft>
              <a:buFont typeface="+mj-lt"/>
              <a:buAutoNum type="arabicPeriod"/>
            </a:pPr>
            <a:r>
              <a:rPr lang="en-US" sz="2000" b="1" dirty="0">
                <a:solidFill>
                  <a:srgbClr val="000000"/>
                </a:solidFill>
                <a:cs typeface="Arial" panose="020B0604020202020204" pitchFamily="34" charset="0"/>
              </a:rPr>
              <a:t>Review No-Show survey results for facility (Mental Health and Radiology).</a:t>
            </a:r>
          </a:p>
          <a:p>
            <a:pPr marL="914400" lvl="1" indent="-457200">
              <a:spcAft>
                <a:spcPts val="450"/>
              </a:spcAft>
              <a:buFont typeface="Wingdings" panose="05000000000000000000" pitchFamily="2" charset="2"/>
              <a:buChar char="q"/>
            </a:pPr>
            <a:r>
              <a:rPr lang="en-US" sz="2000" dirty="0">
                <a:solidFill>
                  <a:srgbClr val="000000"/>
                </a:solidFill>
                <a:cs typeface="Arial" panose="020B0604020202020204" pitchFamily="34" charset="0"/>
              </a:rPr>
              <a:t>Pay special attention to any free-text comments regarding barriers to accessing appointments.</a:t>
            </a:r>
          </a:p>
          <a:p>
            <a:pPr marL="914400" lvl="1" indent="-457200">
              <a:spcAft>
                <a:spcPts val="450"/>
              </a:spcAft>
              <a:buFont typeface="Wingdings" panose="05000000000000000000" pitchFamily="2" charset="2"/>
              <a:buChar char="q"/>
            </a:pPr>
            <a:r>
              <a:rPr lang="en-US" sz="2000" dirty="0">
                <a:solidFill>
                  <a:srgbClr val="000000"/>
                </a:solidFill>
                <a:cs typeface="Arial" panose="020B0604020202020204" pitchFamily="34" charset="0"/>
              </a:rPr>
              <a:t>Any scheduling issues?</a:t>
            </a:r>
          </a:p>
          <a:p>
            <a:pPr marL="457200" indent="-457200">
              <a:spcAft>
                <a:spcPts val="450"/>
              </a:spcAft>
              <a:buFont typeface="+mj-lt"/>
              <a:buAutoNum type="arabicPeriod"/>
            </a:pPr>
            <a:r>
              <a:rPr lang="en-US" sz="2000" b="1" dirty="0">
                <a:solidFill>
                  <a:srgbClr val="000000"/>
                </a:solidFill>
                <a:cs typeface="Arial" panose="020B0604020202020204" pitchFamily="34" charset="0"/>
              </a:rPr>
              <a:t>Review Community Care survey results for facility.</a:t>
            </a:r>
          </a:p>
          <a:p>
            <a:pPr marL="914400" lvl="1" indent="-457200">
              <a:spcAft>
                <a:spcPts val="450"/>
              </a:spcAft>
              <a:buFont typeface="Wingdings" panose="05000000000000000000" pitchFamily="2" charset="2"/>
              <a:buChar char="q"/>
            </a:pPr>
            <a:r>
              <a:rPr lang="en-US" sz="2000" dirty="0">
                <a:solidFill>
                  <a:srgbClr val="000000"/>
                </a:solidFill>
                <a:cs typeface="Arial" panose="020B0604020202020204" pitchFamily="34" charset="0"/>
              </a:rPr>
              <a:t>What barriers are Veterans having in accessing community care?</a:t>
            </a:r>
          </a:p>
          <a:p>
            <a:pPr marL="914400" lvl="1" indent="-457200">
              <a:spcAft>
                <a:spcPts val="450"/>
              </a:spcAft>
              <a:buFont typeface="Wingdings" panose="05000000000000000000" pitchFamily="2" charset="2"/>
              <a:buChar char="q"/>
            </a:pPr>
            <a:r>
              <a:rPr lang="en-US" sz="2000" dirty="0">
                <a:solidFill>
                  <a:srgbClr val="000000"/>
                </a:solidFill>
                <a:cs typeface="Arial" panose="020B0604020202020204" pitchFamily="34" charset="0"/>
              </a:rPr>
              <a:t>What improvements can be made in how the VAMC is coordinating community care for the Veteran?</a:t>
            </a:r>
          </a:p>
          <a:p>
            <a:pPr marL="457200" indent="-457200">
              <a:spcAft>
                <a:spcPts val="450"/>
              </a:spcAft>
              <a:buFont typeface="+mj-lt"/>
              <a:buAutoNum type="arabicPeriod"/>
            </a:pPr>
            <a:r>
              <a:rPr lang="en-US" sz="2000" b="1" dirty="0">
                <a:solidFill>
                  <a:srgbClr val="000000"/>
                </a:solidFill>
                <a:cs typeface="Arial" panose="020B0604020202020204" pitchFamily="34" charset="0"/>
              </a:rPr>
              <a:t>Review Outpatient survey results for facility.</a:t>
            </a:r>
          </a:p>
          <a:p>
            <a:pPr marL="914400" lvl="1" indent="-457200">
              <a:spcAft>
                <a:spcPts val="450"/>
              </a:spcAft>
              <a:buFont typeface="Wingdings" panose="05000000000000000000" pitchFamily="2" charset="2"/>
              <a:buChar char="q"/>
            </a:pPr>
            <a:r>
              <a:rPr lang="en-US" sz="2000" dirty="0">
                <a:solidFill>
                  <a:srgbClr val="000000"/>
                </a:solidFill>
                <a:cs typeface="Arial" panose="020B0604020202020204" pitchFamily="34" charset="0"/>
              </a:rPr>
              <a:t>Are patients able to obtain appointments at a time/date that works for them?</a:t>
            </a:r>
          </a:p>
          <a:p>
            <a:pPr marL="914400" lvl="1" indent="-457200">
              <a:spcAft>
                <a:spcPts val="450"/>
              </a:spcAft>
              <a:buFont typeface="Wingdings" panose="05000000000000000000" pitchFamily="2" charset="2"/>
              <a:buChar char="q"/>
            </a:pPr>
            <a:r>
              <a:rPr lang="en-US" sz="2000" dirty="0">
                <a:solidFill>
                  <a:srgbClr val="000000"/>
                </a:solidFill>
                <a:cs typeface="Arial" panose="020B0604020202020204" pitchFamily="34" charset="0"/>
              </a:rPr>
              <a:t>Is the scheduling process easy?</a:t>
            </a:r>
          </a:p>
          <a:p>
            <a:pPr marL="914400" lvl="1" indent="-457200">
              <a:spcAft>
                <a:spcPts val="450"/>
              </a:spcAft>
              <a:buFont typeface="Wingdings" panose="05000000000000000000" pitchFamily="2" charset="2"/>
              <a:buChar char="q"/>
            </a:pPr>
            <a:r>
              <a:rPr lang="en-US" sz="2000" dirty="0">
                <a:solidFill>
                  <a:srgbClr val="000000"/>
                </a:solidFill>
                <a:cs typeface="Arial" panose="020B0604020202020204" pitchFamily="34" charset="0"/>
              </a:rPr>
              <a:t>Analyze free text comments containing “appointment”, “access”, and “clinic”.</a:t>
            </a:r>
          </a:p>
          <a:p>
            <a:pPr marL="457200" indent="-457200">
              <a:spcAft>
                <a:spcPts val="450"/>
              </a:spcAft>
              <a:buFont typeface="+mj-lt"/>
              <a:buAutoNum type="arabicPeriod"/>
            </a:pPr>
            <a:r>
              <a:rPr lang="en-US" sz="2000" b="1" dirty="0">
                <a:solidFill>
                  <a:srgbClr val="000000"/>
                </a:solidFill>
                <a:cs typeface="Arial" panose="020B0604020202020204" pitchFamily="34" charset="0"/>
              </a:rPr>
              <a:t>Review Telehealth survey results for facility.</a:t>
            </a:r>
          </a:p>
          <a:p>
            <a:pPr marL="914400" lvl="1" indent="-457200">
              <a:spcAft>
                <a:spcPts val="450"/>
              </a:spcAft>
              <a:buFont typeface="Wingdings" panose="05000000000000000000" pitchFamily="2" charset="2"/>
              <a:buChar char="q"/>
            </a:pPr>
            <a:r>
              <a:rPr lang="en-US" sz="2000" dirty="0">
                <a:solidFill>
                  <a:srgbClr val="000000"/>
                </a:solidFill>
                <a:cs typeface="Arial" panose="020B0604020202020204" pitchFamily="34" charset="0"/>
              </a:rPr>
              <a:t>Were patients given a choice between telehealth and in-person appointments?</a:t>
            </a:r>
          </a:p>
          <a:p>
            <a:pPr marL="914400" lvl="1" indent="-457200">
              <a:spcAft>
                <a:spcPts val="450"/>
              </a:spcAft>
              <a:buFont typeface="Wingdings" panose="05000000000000000000" pitchFamily="2" charset="2"/>
              <a:buChar char="q"/>
            </a:pPr>
            <a:r>
              <a:rPr lang="en-US" sz="2000" dirty="0">
                <a:solidFill>
                  <a:srgbClr val="000000"/>
                </a:solidFill>
                <a:cs typeface="Arial" panose="020B0604020202020204" pitchFamily="34" charset="0"/>
              </a:rPr>
              <a:t>Does telehealth reduce the need to travel long distances?</a:t>
            </a:r>
          </a:p>
          <a:p>
            <a:pPr marL="914400" lvl="1" indent="-457200">
              <a:spcAft>
                <a:spcPts val="450"/>
              </a:spcAft>
              <a:buFont typeface="Wingdings" panose="05000000000000000000" pitchFamily="2" charset="2"/>
              <a:buChar char="q"/>
            </a:pPr>
            <a:r>
              <a:rPr lang="en-US" sz="2000" dirty="0">
                <a:solidFill>
                  <a:srgbClr val="000000"/>
                </a:solidFill>
                <a:cs typeface="Arial" panose="020B0604020202020204" pitchFamily="34" charset="0"/>
              </a:rPr>
              <a:t>Overall satisfaction with telehealth?</a:t>
            </a:r>
          </a:p>
          <a:p>
            <a:pPr>
              <a:spcAft>
                <a:spcPts val="450"/>
              </a:spcAft>
            </a:pPr>
            <a:endParaRPr lang="en-US" dirty="0">
              <a:solidFill>
                <a:srgbClr val="00000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840A2A85-EA64-427F-B447-E5BBC33537DF}"/>
              </a:ext>
            </a:extLst>
          </p:cNvPr>
          <p:cNvPicPr>
            <a:picLocks noChangeAspect="1"/>
          </p:cNvPicPr>
          <p:nvPr/>
        </p:nvPicPr>
        <p:blipFill>
          <a:blip r:embed="rId3"/>
          <a:stretch>
            <a:fillRect/>
          </a:stretch>
        </p:blipFill>
        <p:spPr>
          <a:xfrm>
            <a:off x="9970782" y="4575918"/>
            <a:ext cx="1687418" cy="1687418"/>
          </a:xfrm>
          <a:prstGeom prst="rect">
            <a:avLst/>
          </a:prstGeom>
        </p:spPr>
      </p:pic>
    </p:spTree>
    <p:extLst>
      <p:ext uri="{BB962C8B-B14F-4D97-AF65-F5344CB8AC3E}">
        <p14:creationId xmlns:p14="http://schemas.microsoft.com/office/powerpoint/2010/main" val="3818899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298889-BD9C-470A-BEA1-B4701BC9CD98}"/>
              </a:ext>
            </a:extLst>
          </p:cNvPr>
          <p:cNvPicPr>
            <a:picLocks noChangeAspect="1"/>
          </p:cNvPicPr>
          <p:nvPr/>
        </p:nvPicPr>
        <p:blipFill>
          <a:blip r:embed="rId2"/>
          <a:stretch>
            <a:fillRect/>
          </a:stretch>
        </p:blipFill>
        <p:spPr>
          <a:xfrm>
            <a:off x="8093692" y="1314947"/>
            <a:ext cx="3305458" cy="4393021"/>
          </a:xfrm>
          <a:prstGeom prst="rect">
            <a:avLst/>
          </a:prstGeom>
          <a:ln>
            <a:solidFill>
              <a:srgbClr val="002060"/>
            </a:solidFill>
          </a:ln>
        </p:spPr>
      </p:pic>
      <p:sp>
        <p:nvSpPr>
          <p:cNvPr id="2" name="Title 1">
            <a:extLst>
              <a:ext uri="{FF2B5EF4-FFF2-40B4-BE49-F238E27FC236}">
                <a16:creationId xmlns:a16="http://schemas.microsoft.com/office/drawing/2014/main" id="{194FE3FD-5BC2-474A-9CE8-2DD837492EA4}"/>
              </a:ext>
            </a:extLst>
          </p:cNvPr>
          <p:cNvSpPr>
            <a:spLocks noGrp="1"/>
          </p:cNvSpPr>
          <p:nvPr>
            <p:ph type="title"/>
          </p:nvPr>
        </p:nvSpPr>
        <p:spPr/>
        <p:txBody>
          <a:bodyPr/>
          <a:lstStyle/>
          <a:p>
            <a:r>
              <a:rPr lang="en-US" dirty="0"/>
              <a:t>For More Information on VSignals</a:t>
            </a:r>
          </a:p>
        </p:txBody>
      </p:sp>
      <p:sp>
        <p:nvSpPr>
          <p:cNvPr id="9" name="Slide Number Placeholder 8">
            <a:extLst>
              <a:ext uri="{FF2B5EF4-FFF2-40B4-BE49-F238E27FC236}">
                <a16:creationId xmlns:a16="http://schemas.microsoft.com/office/drawing/2014/main" id="{4E91FB12-E4DB-492F-BBC7-DE8BE9C46C90}"/>
              </a:ext>
            </a:extLst>
          </p:cNvPr>
          <p:cNvSpPr>
            <a:spLocks noGrp="1"/>
          </p:cNvSpPr>
          <p:nvPr>
            <p:ph type="sldNum" sz="quarter" idx="10"/>
          </p:nvPr>
        </p:nvSpPr>
        <p:spPr/>
        <p:txBody>
          <a:bodyPr/>
          <a:lstStyle/>
          <a:p>
            <a:fld id="{9B27D237-6C0D-5549-BE11-2040A22CBC71}" type="slidenum">
              <a:rPr lang="en-US" smtClean="0"/>
              <a:pPr/>
              <a:t>10</a:t>
            </a:fld>
            <a:endParaRPr lang="en-US" dirty="0"/>
          </a:p>
        </p:txBody>
      </p:sp>
      <p:sp>
        <p:nvSpPr>
          <p:cNvPr id="10" name="Rectangle 9">
            <a:extLst>
              <a:ext uri="{FF2B5EF4-FFF2-40B4-BE49-F238E27FC236}">
                <a16:creationId xmlns:a16="http://schemas.microsoft.com/office/drawing/2014/main" id="{85051143-4EB7-44DB-9C10-00CFC2E51898}"/>
              </a:ext>
            </a:extLst>
          </p:cNvPr>
          <p:cNvSpPr/>
          <p:nvPr/>
        </p:nvSpPr>
        <p:spPr>
          <a:xfrm>
            <a:off x="517793" y="1586430"/>
            <a:ext cx="8626207" cy="4154984"/>
          </a:xfrm>
          <a:prstGeom prst="rect">
            <a:avLst/>
          </a:prstGeom>
        </p:spPr>
        <p:txBody>
          <a:bodyPr wrap="square">
            <a:spAutoFit/>
          </a:bodyPr>
          <a:lstStyle/>
          <a:p>
            <a:r>
              <a:rPr lang="en-US" sz="2400" dirty="0"/>
              <a:t>Where do I find the VSignals platform?</a:t>
            </a:r>
          </a:p>
          <a:p>
            <a:r>
              <a:rPr lang="en-US" sz="2400" dirty="0">
                <a:hlinkClick r:id="rId3"/>
              </a:rPr>
              <a:t>Veterans Signals</a:t>
            </a:r>
            <a:endParaRPr lang="en-US" sz="2400" dirty="0"/>
          </a:p>
          <a:p>
            <a:endParaRPr lang="en-US" sz="2400" dirty="0"/>
          </a:p>
          <a:p>
            <a:r>
              <a:rPr lang="en-US" sz="2400" dirty="0"/>
              <a:t>How do I gain access to VSignals?</a:t>
            </a:r>
          </a:p>
          <a:p>
            <a:r>
              <a:rPr lang="en-US" sz="2400" dirty="0">
                <a:hlinkClick r:id="rId4"/>
              </a:rPr>
              <a:t>VSignals User Request Form</a:t>
            </a:r>
            <a:endParaRPr lang="en-US" sz="2400" dirty="0"/>
          </a:p>
          <a:p>
            <a:endParaRPr lang="en-US" sz="2400" dirty="0"/>
          </a:p>
          <a:p>
            <a:r>
              <a:rPr lang="en-US" sz="2400" dirty="0"/>
              <a:t>Where can I find promotional flyers?</a:t>
            </a:r>
          </a:p>
          <a:p>
            <a:r>
              <a:rPr lang="en-US" sz="2400" dirty="0">
                <a:hlinkClick r:id="rId5"/>
              </a:rPr>
              <a:t>VEO VSignals Info</a:t>
            </a:r>
            <a:endParaRPr lang="en-US" sz="2400" dirty="0"/>
          </a:p>
          <a:p>
            <a:endParaRPr lang="en-US" sz="2400" dirty="0"/>
          </a:p>
          <a:p>
            <a:r>
              <a:rPr lang="en-US" sz="2400" dirty="0"/>
              <a:t>Where can I find more info?</a:t>
            </a:r>
          </a:p>
          <a:p>
            <a:r>
              <a:rPr lang="en-US" sz="2400" dirty="0">
                <a:hlinkClick r:id="rId6"/>
              </a:rPr>
              <a:t>VEO VSignals SharePoint</a:t>
            </a:r>
            <a:endParaRPr lang="en-US" sz="2400" dirty="0"/>
          </a:p>
        </p:txBody>
      </p:sp>
      <p:pic>
        <p:nvPicPr>
          <p:cNvPr id="11" name="Picture 10">
            <a:extLst>
              <a:ext uri="{FF2B5EF4-FFF2-40B4-BE49-F238E27FC236}">
                <a16:creationId xmlns:a16="http://schemas.microsoft.com/office/drawing/2014/main" id="{1F277E34-46D3-4340-AEAE-A5C3023F7B25}"/>
              </a:ext>
            </a:extLst>
          </p:cNvPr>
          <p:cNvPicPr>
            <a:picLocks noChangeAspect="1"/>
          </p:cNvPicPr>
          <p:nvPr/>
        </p:nvPicPr>
        <p:blipFill>
          <a:blip r:embed="rId7"/>
          <a:stretch>
            <a:fillRect/>
          </a:stretch>
        </p:blipFill>
        <p:spPr>
          <a:xfrm>
            <a:off x="6449735" y="1964784"/>
            <a:ext cx="3247016" cy="4393021"/>
          </a:xfrm>
          <a:prstGeom prst="rect">
            <a:avLst/>
          </a:prstGeom>
          <a:ln>
            <a:solidFill>
              <a:srgbClr val="002060"/>
            </a:solidFill>
          </a:ln>
        </p:spPr>
      </p:pic>
    </p:spTree>
    <p:extLst>
      <p:ext uri="{BB962C8B-B14F-4D97-AF65-F5344CB8AC3E}">
        <p14:creationId xmlns:p14="http://schemas.microsoft.com/office/powerpoint/2010/main" val="154909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727450F-FB60-0741-A2E8-E38229E1297A}"/>
              </a:ext>
            </a:extLst>
          </p:cNvPr>
          <p:cNvSpPr>
            <a:spLocks noGrp="1"/>
          </p:cNvSpPr>
          <p:nvPr>
            <p:ph type="body" sz="half" idx="2"/>
          </p:nvPr>
        </p:nvSpPr>
        <p:spPr>
          <a:xfrm>
            <a:off x="753785" y="1719937"/>
            <a:ext cx="459475" cy="303312"/>
          </a:xfrm>
        </p:spPr>
        <p:txBody>
          <a:bodyPr vert="horz" lIns="0" tIns="0" rIns="0" bIns="0" rtlCol="0">
            <a:normAutofit/>
          </a:bodyPr>
          <a:lstStyle/>
          <a:p>
            <a:pPr algn="ctr"/>
            <a:r>
              <a:rPr lang="en-US" sz="800" dirty="0"/>
              <a:t>Academic Affiliations</a:t>
            </a:r>
          </a:p>
        </p:txBody>
      </p:sp>
      <p:sp>
        <p:nvSpPr>
          <p:cNvPr id="5" name="Title 4"/>
          <p:cNvSpPr>
            <a:spLocks noGrp="1"/>
          </p:cNvSpPr>
          <p:nvPr>
            <p:ph type="title"/>
          </p:nvPr>
        </p:nvSpPr>
        <p:spPr/>
        <p:txBody>
          <a:bodyPr/>
          <a:lstStyle/>
          <a:p>
            <a:br>
              <a:rPr lang="en-US" dirty="0"/>
            </a:br>
            <a:r>
              <a:rPr lang="en-US" dirty="0"/>
              <a:t>Thin Line Two-Color Icons</a:t>
            </a:r>
          </a:p>
        </p:txBody>
      </p:sp>
      <p:pic>
        <p:nvPicPr>
          <p:cNvPr id="9" name="Graphic 8">
            <a:extLst>
              <a:ext uri="{FF2B5EF4-FFF2-40B4-BE49-F238E27FC236}">
                <a16:creationId xmlns:a16="http://schemas.microsoft.com/office/drawing/2014/main" id="{E3F4CA61-3528-F043-B026-2909E117B0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066" y="1149214"/>
            <a:ext cx="558917" cy="558917"/>
          </a:xfrm>
          <a:prstGeom prst="rect">
            <a:avLst/>
          </a:prstGeom>
        </p:spPr>
      </p:pic>
      <p:sp>
        <p:nvSpPr>
          <p:cNvPr id="10" name="Text Placeholder 6">
            <a:extLst>
              <a:ext uri="{FF2B5EF4-FFF2-40B4-BE49-F238E27FC236}">
                <a16:creationId xmlns:a16="http://schemas.microsoft.com/office/drawing/2014/main" id="{8DDC2C2A-5130-FF49-A75E-B563D07DD476}"/>
              </a:ext>
            </a:extLst>
          </p:cNvPr>
          <p:cNvSpPr txBox="1">
            <a:spLocks/>
          </p:cNvSpPr>
          <p:nvPr/>
        </p:nvSpPr>
        <p:spPr>
          <a:xfrm>
            <a:off x="1608175" y="1725637"/>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App</a:t>
            </a:r>
            <a:br>
              <a:rPr lang="en-US" sz="800" dirty="0"/>
            </a:br>
            <a:r>
              <a:rPr lang="en-US" sz="800" dirty="0"/>
              <a:t>(Mobile App)</a:t>
            </a:r>
          </a:p>
        </p:txBody>
      </p:sp>
      <p:pic>
        <p:nvPicPr>
          <p:cNvPr id="11" name="Graphic 10">
            <a:extLst>
              <a:ext uri="{FF2B5EF4-FFF2-40B4-BE49-F238E27FC236}">
                <a16:creationId xmlns:a16="http://schemas.microsoft.com/office/drawing/2014/main" id="{459D82CB-24F3-3045-B2CD-5917EF1CEE3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0652" y="1264861"/>
            <a:ext cx="377115" cy="377115"/>
          </a:xfrm>
          <a:prstGeom prst="rect">
            <a:avLst/>
          </a:prstGeom>
        </p:spPr>
      </p:pic>
      <p:sp>
        <p:nvSpPr>
          <p:cNvPr id="12" name="Text Placeholder 6">
            <a:extLst>
              <a:ext uri="{FF2B5EF4-FFF2-40B4-BE49-F238E27FC236}">
                <a16:creationId xmlns:a16="http://schemas.microsoft.com/office/drawing/2014/main" id="{C87C412C-D907-2145-AEC6-AA965DCFB328}"/>
              </a:ext>
            </a:extLst>
          </p:cNvPr>
          <p:cNvSpPr txBox="1">
            <a:spLocks/>
          </p:cNvSpPr>
          <p:nvPr/>
        </p:nvSpPr>
        <p:spPr>
          <a:xfrm>
            <a:off x="2480841" y="1730395"/>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Benefits/</a:t>
            </a:r>
            <a:br>
              <a:rPr lang="en-US" sz="800" dirty="0"/>
            </a:br>
            <a:r>
              <a:rPr lang="en-US" sz="800" dirty="0"/>
              <a:t>Regional Office</a:t>
            </a:r>
          </a:p>
        </p:txBody>
      </p:sp>
      <p:pic>
        <p:nvPicPr>
          <p:cNvPr id="13" name="Graphic 12">
            <a:extLst>
              <a:ext uri="{FF2B5EF4-FFF2-40B4-BE49-F238E27FC236}">
                <a16:creationId xmlns:a16="http://schemas.microsoft.com/office/drawing/2014/main" id="{53BC9737-8EFD-CA48-BE01-72A29ABEC4D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548665" y="1237633"/>
            <a:ext cx="423269" cy="423269"/>
          </a:xfrm>
          <a:prstGeom prst="rect">
            <a:avLst/>
          </a:prstGeom>
        </p:spPr>
      </p:pic>
      <p:sp>
        <p:nvSpPr>
          <p:cNvPr id="14" name="Text Placeholder 6">
            <a:extLst>
              <a:ext uri="{FF2B5EF4-FFF2-40B4-BE49-F238E27FC236}">
                <a16:creationId xmlns:a16="http://schemas.microsoft.com/office/drawing/2014/main" id="{54BB9FA1-7583-FA40-8219-608EECC72D21}"/>
              </a:ext>
            </a:extLst>
          </p:cNvPr>
          <p:cNvSpPr txBox="1">
            <a:spLocks/>
          </p:cNvSpPr>
          <p:nvPr/>
        </p:nvSpPr>
        <p:spPr>
          <a:xfrm>
            <a:off x="3368819" y="1724036"/>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Bright Spots</a:t>
            </a:r>
          </a:p>
        </p:txBody>
      </p:sp>
      <p:pic>
        <p:nvPicPr>
          <p:cNvPr id="15" name="Graphic 14">
            <a:extLst>
              <a:ext uri="{FF2B5EF4-FFF2-40B4-BE49-F238E27FC236}">
                <a16:creationId xmlns:a16="http://schemas.microsoft.com/office/drawing/2014/main" id="{BE840A31-6750-7745-BE58-70EF576D7EA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3436643" y="1231274"/>
            <a:ext cx="423269" cy="423269"/>
          </a:xfrm>
          <a:prstGeom prst="rect">
            <a:avLst/>
          </a:prstGeom>
        </p:spPr>
      </p:pic>
      <p:sp>
        <p:nvSpPr>
          <p:cNvPr id="16" name="Text Placeholder 6">
            <a:extLst>
              <a:ext uri="{FF2B5EF4-FFF2-40B4-BE49-F238E27FC236}">
                <a16:creationId xmlns:a16="http://schemas.microsoft.com/office/drawing/2014/main" id="{EF420B91-C9FC-8742-8DEC-8547659616F4}"/>
              </a:ext>
            </a:extLst>
          </p:cNvPr>
          <p:cNvSpPr txBox="1">
            <a:spLocks/>
          </p:cNvSpPr>
          <p:nvPr/>
        </p:nvSpPr>
        <p:spPr>
          <a:xfrm>
            <a:off x="4403649" y="1668672"/>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Caregiver</a:t>
            </a:r>
          </a:p>
        </p:txBody>
      </p:sp>
      <p:pic>
        <p:nvPicPr>
          <p:cNvPr id="17" name="Graphic 16">
            <a:extLst>
              <a:ext uri="{FF2B5EF4-FFF2-40B4-BE49-F238E27FC236}">
                <a16:creationId xmlns:a16="http://schemas.microsoft.com/office/drawing/2014/main" id="{455983A4-2122-1041-8A4D-92D3449BDDC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4474425" y="1191208"/>
            <a:ext cx="417365" cy="417365"/>
          </a:xfrm>
          <a:prstGeom prst="rect">
            <a:avLst/>
          </a:prstGeom>
        </p:spPr>
      </p:pic>
      <p:sp>
        <p:nvSpPr>
          <p:cNvPr id="18" name="Text Placeholder 6">
            <a:extLst>
              <a:ext uri="{FF2B5EF4-FFF2-40B4-BE49-F238E27FC236}">
                <a16:creationId xmlns:a16="http://schemas.microsoft.com/office/drawing/2014/main" id="{92125017-A7FF-D746-8CE8-AD4A77A2BE3A}"/>
              </a:ext>
            </a:extLst>
          </p:cNvPr>
          <p:cNvSpPr txBox="1">
            <a:spLocks/>
          </p:cNvSpPr>
          <p:nvPr/>
        </p:nvSpPr>
        <p:spPr>
          <a:xfrm>
            <a:off x="5469776" y="1599930"/>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Communication</a:t>
            </a:r>
          </a:p>
        </p:txBody>
      </p:sp>
      <p:pic>
        <p:nvPicPr>
          <p:cNvPr id="19" name="Graphic 18">
            <a:extLst>
              <a:ext uri="{FF2B5EF4-FFF2-40B4-BE49-F238E27FC236}">
                <a16:creationId xmlns:a16="http://schemas.microsoft.com/office/drawing/2014/main" id="{4EAB7B6C-14FA-CB42-A3A8-9C1AA9EB591B}"/>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5644891" y="1143244"/>
            <a:ext cx="417366" cy="417366"/>
          </a:xfrm>
          <a:prstGeom prst="rect">
            <a:avLst/>
          </a:prstGeom>
        </p:spPr>
      </p:pic>
      <p:sp>
        <p:nvSpPr>
          <p:cNvPr id="20" name="Text Placeholder 6">
            <a:extLst>
              <a:ext uri="{FF2B5EF4-FFF2-40B4-BE49-F238E27FC236}">
                <a16:creationId xmlns:a16="http://schemas.microsoft.com/office/drawing/2014/main" id="{C1243689-DF52-D644-934E-4EDE086D46C2}"/>
              </a:ext>
            </a:extLst>
          </p:cNvPr>
          <p:cNvSpPr txBox="1">
            <a:spLocks/>
          </p:cNvSpPr>
          <p:nvPr/>
        </p:nvSpPr>
        <p:spPr>
          <a:xfrm>
            <a:off x="6545693" y="1634593"/>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Community</a:t>
            </a:r>
          </a:p>
        </p:txBody>
      </p:sp>
      <p:pic>
        <p:nvPicPr>
          <p:cNvPr id="21" name="Graphic 20">
            <a:extLst>
              <a:ext uri="{FF2B5EF4-FFF2-40B4-BE49-F238E27FC236}">
                <a16:creationId xmlns:a16="http://schemas.microsoft.com/office/drawing/2014/main" id="{FDBF2B14-E36D-2343-BD1C-905E76EB2C6D}"/>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593675" y="1125536"/>
            <a:ext cx="462950" cy="462950"/>
          </a:xfrm>
          <a:prstGeom prst="rect">
            <a:avLst/>
          </a:prstGeom>
        </p:spPr>
      </p:pic>
      <p:sp>
        <p:nvSpPr>
          <p:cNvPr id="22" name="Text Placeholder 6">
            <a:extLst>
              <a:ext uri="{FF2B5EF4-FFF2-40B4-BE49-F238E27FC236}">
                <a16:creationId xmlns:a16="http://schemas.microsoft.com/office/drawing/2014/main" id="{B19984E7-76DD-ED40-A716-8D3A5ED3B522}"/>
              </a:ext>
            </a:extLst>
          </p:cNvPr>
          <p:cNvSpPr txBox="1">
            <a:spLocks/>
          </p:cNvSpPr>
          <p:nvPr/>
        </p:nvSpPr>
        <p:spPr>
          <a:xfrm>
            <a:off x="7361372" y="1641398"/>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Community Veteran Engagement Board</a:t>
            </a:r>
          </a:p>
        </p:txBody>
      </p:sp>
      <p:pic>
        <p:nvPicPr>
          <p:cNvPr id="23" name="Graphic 22">
            <a:extLst>
              <a:ext uri="{FF2B5EF4-FFF2-40B4-BE49-F238E27FC236}">
                <a16:creationId xmlns:a16="http://schemas.microsoft.com/office/drawing/2014/main" id="{B33E2644-3A9C-DF4D-919F-B6F0D90A3464}"/>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7535047" y="1148636"/>
            <a:ext cx="449450" cy="449450"/>
          </a:xfrm>
          <a:prstGeom prst="rect">
            <a:avLst/>
          </a:prstGeom>
        </p:spPr>
      </p:pic>
      <p:sp>
        <p:nvSpPr>
          <p:cNvPr id="56" name="Text Placeholder 6">
            <a:extLst>
              <a:ext uri="{FF2B5EF4-FFF2-40B4-BE49-F238E27FC236}">
                <a16:creationId xmlns:a16="http://schemas.microsoft.com/office/drawing/2014/main" id="{CA3917E2-1E97-7C4D-A052-0DFDDF61595A}"/>
              </a:ext>
            </a:extLst>
          </p:cNvPr>
          <p:cNvSpPr txBox="1">
            <a:spLocks/>
          </p:cNvSpPr>
          <p:nvPr/>
        </p:nvSpPr>
        <p:spPr>
          <a:xfrm>
            <a:off x="8415921" y="1654874"/>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Data</a:t>
            </a:r>
          </a:p>
        </p:txBody>
      </p:sp>
      <p:pic>
        <p:nvPicPr>
          <p:cNvPr id="57" name="Graphic 56">
            <a:extLst>
              <a:ext uri="{FF2B5EF4-FFF2-40B4-BE49-F238E27FC236}">
                <a16:creationId xmlns:a16="http://schemas.microsoft.com/office/drawing/2014/main" id="{C8BFFB51-A7FA-1E43-9419-0C1E3C5364B5}"/>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8531607" y="1162112"/>
            <a:ext cx="449450" cy="449450"/>
          </a:xfrm>
          <a:prstGeom prst="rect">
            <a:avLst/>
          </a:prstGeom>
        </p:spPr>
      </p:pic>
      <p:sp>
        <p:nvSpPr>
          <p:cNvPr id="62" name="Text Placeholder 6">
            <a:extLst>
              <a:ext uri="{FF2B5EF4-FFF2-40B4-BE49-F238E27FC236}">
                <a16:creationId xmlns:a16="http://schemas.microsoft.com/office/drawing/2014/main" id="{6E579F0E-5560-E647-B601-BC4A117B4346}"/>
              </a:ext>
            </a:extLst>
          </p:cNvPr>
          <p:cNvSpPr txBox="1">
            <a:spLocks/>
          </p:cNvSpPr>
          <p:nvPr/>
        </p:nvSpPr>
        <p:spPr>
          <a:xfrm>
            <a:off x="9225641" y="1661225"/>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Design</a:t>
            </a:r>
          </a:p>
        </p:txBody>
      </p:sp>
      <p:pic>
        <p:nvPicPr>
          <p:cNvPr id="63" name="Graphic 62">
            <a:extLst>
              <a:ext uri="{FF2B5EF4-FFF2-40B4-BE49-F238E27FC236}">
                <a16:creationId xmlns:a16="http://schemas.microsoft.com/office/drawing/2014/main" id="{0969B828-33C1-2744-A0C4-10C5BA1D0573}"/>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9341326" y="1168463"/>
            <a:ext cx="449450" cy="449450"/>
          </a:xfrm>
          <a:prstGeom prst="rect">
            <a:avLst/>
          </a:prstGeom>
        </p:spPr>
      </p:pic>
      <p:sp>
        <p:nvSpPr>
          <p:cNvPr id="64" name="Text Placeholder 6">
            <a:extLst>
              <a:ext uri="{FF2B5EF4-FFF2-40B4-BE49-F238E27FC236}">
                <a16:creationId xmlns:a16="http://schemas.microsoft.com/office/drawing/2014/main" id="{508F05B9-7738-F846-99B0-A30529CA37DE}"/>
              </a:ext>
            </a:extLst>
          </p:cNvPr>
          <p:cNvSpPr txBox="1">
            <a:spLocks/>
          </p:cNvSpPr>
          <p:nvPr/>
        </p:nvSpPr>
        <p:spPr>
          <a:xfrm>
            <a:off x="10099565" y="1651885"/>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Digital Modernization</a:t>
            </a:r>
          </a:p>
        </p:txBody>
      </p:sp>
      <p:pic>
        <p:nvPicPr>
          <p:cNvPr id="65" name="Graphic 64">
            <a:extLst>
              <a:ext uri="{FF2B5EF4-FFF2-40B4-BE49-F238E27FC236}">
                <a16:creationId xmlns:a16="http://schemas.microsoft.com/office/drawing/2014/main" id="{751F5921-913C-E249-A766-5AEC1A852319}"/>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p:blipFill>
        <p:spPr>
          <a:xfrm>
            <a:off x="10215250" y="1159123"/>
            <a:ext cx="449450" cy="449450"/>
          </a:xfrm>
          <a:prstGeom prst="rect">
            <a:avLst/>
          </a:prstGeom>
        </p:spPr>
      </p:pic>
      <p:sp>
        <p:nvSpPr>
          <p:cNvPr id="66" name="Text Placeholder 6">
            <a:extLst>
              <a:ext uri="{FF2B5EF4-FFF2-40B4-BE49-F238E27FC236}">
                <a16:creationId xmlns:a16="http://schemas.microsoft.com/office/drawing/2014/main" id="{694ACFAD-D2C9-3C4F-A8A9-FA276DDC269C}"/>
              </a:ext>
            </a:extLst>
          </p:cNvPr>
          <p:cNvSpPr txBox="1">
            <a:spLocks/>
          </p:cNvSpPr>
          <p:nvPr/>
        </p:nvSpPr>
        <p:spPr>
          <a:xfrm>
            <a:off x="11032092" y="1656784"/>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Discovery</a:t>
            </a:r>
          </a:p>
        </p:txBody>
      </p:sp>
      <p:pic>
        <p:nvPicPr>
          <p:cNvPr id="67" name="Graphic 66">
            <a:extLst>
              <a:ext uri="{FF2B5EF4-FFF2-40B4-BE49-F238E27FC236}">
                <a16:creationId xmlns:a16="http://schemas.microsoft.com/office/drawing/2014/main" id="{C4CB7D4E-C157-2A4D-B308-5F30FA95D2B6}"/>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rcRect/>
          <a:stretch/>
        </p:blipFill>
        <p:spPr>
          <a:xfrm>
            <a:off x="11147777" y="1164022"/>
            <a:ext cx="449450" cy="449450"/>
          </a:xfrm>
          <a:prstGeom prst="rect">
            <a:avLst/>
          </a:prstGeom>
        </p:spPr>
      </p:pic>
      <p:sp>
        <p:nvSpPr>
          <p:cNvPr id="68" name="Text Placeholder 6">
            <a:extLst>
              <a:ext uri="{FF2B5EF4-FFF2-40B4-BE49-F238E27FC236}">
                <a16:creationId xmlns:a16="http://schemas.microsoft.com/office/drawing/2014/main" id="{9A917FFC-112C-1743-80C3-DC248C7075E2}"/>
              </a:ext>
            </a:extLst>
          </p:cNvPr>
          <p:cNvSpPr txBox="1">
            <a:spLocks/>
          </p:cNvSpPr>
          <p:nvPr/>
        </p:nvSpPr>
        <p:spPr>
          <a:xfrm>
            <a:off x="704066" y="2724342"/>
            <a:ext cx="558917" cy="264379"/>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Ease</a:t>
            </a:r>
          </a:p>
        </p:txBody>
      </p:sp>
      <p:pic>
        <p:nvPicPr>
          <p:cNvPr id="69" name="Graphic 68">
            <a:extLst>
              <a:ext uri="{FF2B5EF4-FFF2-40B4-BE49-F238E27FC236}">
                <a16:creationId xmlns:a16="http://schemas.microsoft.com/office/drawing/2014/main" id="{B63AA1D1-C710-FE4F-ADE6-F9B08067D71B}"/>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704066" y="2143824"/>
            <a:ext cx="558917" cy="558917"/>
          </a:xfrm>
          <a:prstGeom prst="rect">
            <a:avLst/>
          </a:prstGeom>
        </p:spPr>
      </p:pic>
      <p:sp>
        <p:nvSpPr>
          <p:cNvPr id="70" name="Text Placeholder 6">
            <a:extLst>
              <a:ext uri="{FF2B5EF4-FFF2-40B4-BE49-F238E27FC236}">
                <a16:creationId xmlns:a16="http://schemas.microsoft.com/office/drawing/2014/main" id="{8C59ADA6-79DA-1A45-8CE6-C5AAEC12FD2F}"/>
              </a:ext>
            </a:extLst>
          </p:cNvPr>
          <p:cNvSpPr txBox="1">
            <a:spLocks/>
          </p:cNvSpPr>
          <p:nvPr/>
        </p:nvSpPr>
        <p:spPr>
          <a:xfrm>
            <a:off x="1608175" y="2720247"/>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Effectiveness</a:t>
            </a:r>
          </a:p>
        </p:txBody>
      </p:sp>
      <p:pic>
        <p:nvPicPr>
          <p:cNvPr id="71" name="Graphic 70">
            <a:extLst>
              <a:ext uri="{FF2B5EF4-FFF2-40B4-BE49-F238E27FC236}">
                <a16:creationId xmlns:a16="http://schemas.microsoft.com/office/drawing/2014/main" id="{6D07191E-091E-D348-A976-1B29DAB7F99A}"/>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rcRect/>
          <a:stretch/>
        </p:blipFill>
        <p:spPr>
          <a:xfrm>
            <a:off x="1710652" y="2259471"/>
            <a:ext cx="377115" cy="377115"/>
          </a:xfrm>
          <a:prstGeom prst="rect">
            <a:avLst/>
          </a:prstGeom>
        </p:spPr>
      </p:pic>
      <p:sp>
        <p:nvSpPr>
          <p:cNvPr id="72" name="Text Placeholder 6">
            <a:extLst>
              <a:ext uri="{FF2B5EF4-FFF2-40B4-BE49-F238E27FC236}">
                <a16:creationId xmlns:a16="http://schemas.microsoft.com/office/drawing/2014/main" id="{7AD000C9-0017-924F-820E-9F31956C5BE2}"/>
              </a:ext>
            </a:extLst>
          </p:cNvPr>
          <p:cNvSpPr txBox="1">
            <a:spLocks/>
          </p:cNvSpPr>
          <p:nvPr/>
        </p:nvSpPr>
        <p:spPr>
          <a:xfrm>
            <a:off x="2480841" y="2725005"/>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Email</a:t>
            </a:r>
          </a:p>
        </p:txBody>
      </p:sp>
      <p:pic>
        <p:nvPicPr>
          <p:cNvPr id="73" name="Graphic 72">
            <a:extLst>
              <a:ext uri="{FF2B5EF4-FFF2-40B4-BE49-F238E27FC236}">
                <a16:creationId xmlns:a16="http://schemas.microsoft.com/office/drawing/2014/main" id="{29993FEF-6BB4-C64C-ABA5-F6A8555A1791}"/>
              </a:ext>
            </a:extLst>
          </p:cNvPr>
          <p:cNvPicPr>
            <a:picLocks noChangeAspect="1"/>
          </p:cNvPicPr>
          <p:nvPr/>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rcRect/>
          <a:stretch/>
        </p:blipFill>
        <p:spPr>
          <a:xfrm>
            <a:off x="2548665" y="2232243"/>
            <a:ext cx="423269" cy="423269"/>
          </a:xfrm>
          <a:prstGeom prst="rect">
            <a:avLst/>
          </a:prstGeom>
        </p:spPr>
      </p:pic>
      <p:sp>
        <p:nvSpPr>
          <p:cNvPr id="74" name="Text Placeholder 6">
            <a:extLst>
              <a:ext uri="{FF2B5EF4-FFF2-40B4-BE49-F238E27FC236}">
                <a16:creationId xmlns:a16="http://schemas.microsoft.com/office/drawing/2014/main" id="{5002A88A-5E3C-F842-8F41-6CC36112D993}"/>
              </a:ext>
            </a:extLst>
          </p:cNvPr>
          <p:cNvSpPr txBox="1">
            <a:spLocks/>
          </p:cNvSpPr>
          <p:nvPr/>
        </p:nvSpPr>
        <p:spPr>
          <a:xfrm>
            <a:off x="3368819" y="2718646"/>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Emotion</a:t>
            </a:r>
          </a:p>
        </p:txBody>
      </p:sp>
      <p:pic>
        <p:nvPicPr>
          <p:cNvPr id="75" name="Graphic 74">
            <a:extLst>
              <a:ext uri="{FF2B5EF4-FFF2-40B4-BE49-F238E27FC236}">
                <a16:creationId xmlns:a16="http://schemas.microsoft.com/office/drawing/2014/main" id="{4BE2F492-9502-2246-87F8-1EED28205C07}"/>
              </a:ext>
            </a:extLst>
          </p:cNvPr>
          <p:cNvPicPr>
            <a:picLocks noChangeAspect="1"/>
          </p:cNvPicPr>
          <p:nvPr/>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rcRect/>
          <a:stretch/>
        </p:blipFill>
        <p:spPr>
          <a:xfrm>
            <a:off x="3436643" y="2225884"/>
            <a:ext cx="423269" cy="423269"/>
          </a:xfrm>
          <a:prstGeom prst="rect">
            <a:avLst/>
          </a:prstGeom>
        </p:spPr>
      </p:pic>
      <p:sp>
        <p:nvSpPr>
          <p:cNvPr id="76" name="Text Placeholder 6">
            <a:extLst>
              <a:ext uri="{FF2B5EF4-FFF2-40B4-BE49-F238E27FC236}">
                <a16:creationId xmlns:a16="http://schemas.microsoft.com/office/drawing/2014/main" id="{D71805BA-BC1F-DD4C-8AFB-3F211509BB7E}"/>
              </a:ext>
            </a:extLst>
          </p:cNvPr>
          <p:cNvSpPr txBox="1">
            <a:spLocks/>
          </p:cNvSpPr>
          <p:nvPr/>
        </p:nvSpPr>
        <p:spPr>
          <a:xfrm>
            <a:off x="4403649" y="2663282"/>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Employee</a:t>
            </a:r>
          </a:p>
        </p:txBody>
      </p:sp>
      <p:pic>
        <p:nvPicPr>
          <p:cNvPr id="77" name="Graphic 76">
            <a:extLst>
              <a:ext uri="{FF2B5EF4-FFF2-40B4-BE49-F238E27FC236}">
                <a16:creationId xmlns:a16="http://schemas.microsoft.com/office/drawing/2014/main" id="{129BCD3A-A20A-F54F-8902-892A0B9A7E7A}"/>
              </a:ext>
            </a:extLst>
          </p:cNvPr>
          <p:cNvPicPr>
            <a:picLocks noChangeAspect="1"/>
          </p:cNvPicPr>
          <p:nvPr/>
        </p:nvPicPr>
        <p:blipFill>
          <a:blip r:embed="rId34" cstate="screen">
            <a:extLst>
              <a:ext uri="{28A0092B-C50C-407E-A947-70E740481C1C}">
                <a14:useLocalDpi xmlns:a14="http://schemas.microsoft.com/office/drawing/2010/main"/>
              </a:ext>
              <a:ext uri="{96DAC541-7B7A-43D3-8B79-37D633B846F1}">
                <asvg:svgBlip xmlns:asvg="http://schemas.microsoft.com/office/drawing/2016/SVG/main" r:embed="rId35"/>
              </a:ext>
            </a:extLst>
          </a:blip>
          <a:srcRect/>
          <a:stretch/>
        </p:blipFill>
        <p:spPr>
          <a:xfrm>
            <a:off x="4474425" y="2185818"/>
            <a:ext cx="417365" cy="417365"/>
          </a:xfrm>
          <a:prstGeom prst="rect">
            <a:avLst/>
          </a:prstGeom>
        </p:spPr>
      </p:pic>
      <p:sp>
        <p:nvSpPr>
          <p:cNvPr id="78" name="Text Placeholder 6">
            <a:extLst>
              <a:ext uri="{FF2B5EF4-FFF2-40B4-BE49-F238E27FC236}">
                <a16:creationId xmlns:a16="http://schemas.microsoft.com/office/drawing/2014/main" id="{45307AC9-C921-C046-8FF0-DD770D4D9D90}"/>
              </a:ext>
            </a:extLst>
          </p:cNvPr>
          <p:cNvSpPr txBox="1">
            <a:spLocks/>
          </p:cNvSpPr>
          <p:nvPr/>
        </p:nvSpPr>
        <p:spPr>
          <a:xfrm>
            <a:off x="5469776" y="2594540"/>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Employee Experience</a:t>
            </a:r>
          </a:p>
        </p:txBody>
      </p:sp>
      <p:pic>
        <p:nvPicPr>
          <p:cNvPr id="79" name="Graphic 78">
            <a:extLst>
              <a:ext uri="{FF2B5EF4-FFF2-40B4-BE49-F238E27FC236}">
                <a16:creationId xmlns:a16="http://schemas.microsoft.com/office/drawing/2014/main" id="{ED0D317B-E8DC-7749-86A9-15AB65E862DF}"/>
              </a:ext>
            </a:extLst>
          </p:cNvPr>
          <p:cNvPicPr>
            <a:picLocks noChangeAspect="1"/>
          </p:cNvPicPr>
          <p:nvPr/>
        </p:nvPicPr>
        <p:blipFill>
          <a:blip r:embed="rId36" cstate="screen">
            <a:extLst>
              <a:ext uri="{28A0092B-C50C-407E-A947-70E740481C1C}">
                <a14:useLocalDpi xmlns:a14="http://schemas.microsoft.com/office/drawing/2010/main"/>
              </a:ext>
              <a:ext uri="{96DAC541-7B7A-43D3-8B79-37D633B846F1}">
                <asvg:svgBlip xmlns:asvg="http://schemas.microsoft.com/office/drawing/2016/SVG/main" r:embed="rId37"/>
              </a:ext>
            </a:extLst>
          </a:blip>
          <a:srcRect/>
          <a:stretch/>
        </p:blipFill>
        <p:spPr>
          <a:xfrm>
            <a:off x="5644891" y="2137854"/>
            <a:ext cx="417366" cy="417366"/>
          </a:xfrm>
          <a:prstGeom prst="rect">
            <a:avLst/>
          </a:prstGeom>
        </p:spPr>
      </p:pic>
      <p:sp>
        <p:nvSpPr>
          <p:cNvPr id="80" name="Text Placeholder 6">
            <a:extLst>
              <a:ext uri="{FF2B5EF4-FFF2-40B4-BE49-F238E27FC236}">
                <a16:creationId xmlns:a16="http://schemas.microsoft.com/office/drawing/2014/main" id="{5979AE61-5123-EF49-8883-3FA29D6E9C44}"/>
              </a:ext>
            </a:extLst>
          </p:cNvPr>
          <p:cNvSpPr txBox="1">
            <a:spLocks/>
          </p:cNvSpPr>
          <p:nvPr/>
        </p:nvSpPr>
        <p:spPr>
          <a:xfrm>
            <a:off x="6545693" y="2629203"/>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Engagement</a:t>
            </a:r>
          </a:p>
        </p:txBody>
      </p:sp>
      <p:pic>
        <p:nvPicPr>
          <p:cNvPr id="81" name="Graphic 80">
            <a:extLst>
              <a:ext uri="{FF2B5EF4-FFF2-40B4-BE49-F238E27FC236}">
                <a16:creationId xmlns:a16="http://schemas.microsoft.com/office/drawing/2014/main" id="{FA6FA354-0003-9E48-914F-A1C492252DB0}"/>
              </a:ext>
            </a:extLst>
          </p:cNvPr>
          <p:cNvPicPr>
            <a:picLocks noChangeAspect="1"/>
          </p:cNvPicPr>
          <p:nvPr/>
        </p:nvPicPr>
        <p:blipFill>
          <a:blip r:embed="rId38" cstate="screen">
            <a:extLst>
              <a:ext uri="{28A0092B-C50C-407E-A947-70E740481C1C}">
                <a14:useLocalDpi xmlns:a14="http://schemas.microsoft.com/office/drawing/2010/main"/>
              </a:ext>
              <a:ext uri="{96DAC541-7B7A-43D3-8B79-37D633B846F1}">
                <asvg:svgBlip xmlns:asvg="http://schemas.microsoft.com/office/drawing/2016/SVG/main" r:embed="rId39"/>
              </a:ext>
            </a:extLst>
          </a:blip>
          <a:srcRect/>
          <a:stretch/>
        </p:blipFill>
        <p:spPr>
          <a:xfrm>
            <a:off x="6593675" y="2120146"/>
            <a:ext cx="462950" cy="462950"/>
          </a:xfrm>
          <a:prstGeom prst="rect">
            <a:avLst/>
          </a:prstGeom>
        </p:spPr>
      </p:pic>
      <p:sp>
        <p:nvSpPr>
          <p:cNvPr id="82" name="Text Placeholder 6">
            <a:extLst>
              <a:ext uri="{FF2B5EF4-FFF2-40B4-BE49-F238E27FC236}">
                <a16:creationId xmlns:a16="http://schemas.microsoft.com/office/drawing/2014/main" id="{61FEDF95-ED41-9249-940F-DE72AFD21FFC}"/>
              </a:ext>
            </a:extLst>
          </p:cNvPr>
          <p:cNvSpPr txBox="1">
            <a:spLocks/>
          </p:cNvSpPr>
          <p:nvPr/>
        </p:nvSpPr>
        <p:spPr>
          <a:xfrm>
            <a:off x="7361372" y="2636008"/>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Enterprise Data Management</a:t>
            </a:r>
          </a:p>
        </p:txBody>
      </p:sp>
      <p:pic>
        <p:nvPicPr>
          <p:cNvPr id="83" name="Graphic 82">
            <a:extLst>
              <a:ext uri="{FF2B5EF4-FFF2-40B4-BE49-F238E27FC236}">
                <a16:creationId xmlns:a16="http://schemas.microsoft.com/office/drawing/2014/main" id="{63D5AD2A-48E5-1549-B664-C85C88196E08}"/>
              </a:ext>
            </a:extLst>
          </p:cNvPr>
          <p:cNvPicPr>
            <a:picLocks noChangeAspect="1"/>
          </p:cNvPicPr>
          <p:nvPr/>
        </p:nvPicPr>
        <p:blipFill>
          <a:blip r:embed="rId40" cstate="screen">
            <a:extLst>
              <a:ext uri="{28A0092B-C50C-407E-A947-70E740481C1C}">
                <a14:useLocalDpi xmlns:a14="http://schemas.microsoft.com/office/drawing/2010/main"/>
              </a:ext>
              <a:ext uri="{96DAC541-7B7A-43D3-8B79-37D633B846F1}">
                <asvg:svgBlip xmlns:asvg="http://schemas.microsoft.com/office/drawing/2016/SVG/main" r:embed="rId41"/>
              </a:ext>
            </a:extLst>
          </a:blip>
          <a:srcRect/>
          <a:stretch/>
        </p:blipFill>
        <p:spPr>
          <a:xfrm>
            <a:off x="7535047" y="2143246"/>
            <a:ext cx="449450" cy="449450"/>
          </a:xfrm>
          <a:prstGeom prst="rect">
            <a:avLst/>
          </a:prstGeom>
        </p:spPr>
      </p:pic>
      <p:sp>
        <p:nvSpPr>
          <p:cNvPr id="84" name="Text Placeholder 6">
            <a:extLst>
              <a:ext uri="{FF2B5EF4-FFF2-40B4-BE49-F238E27FC236}">
                <a16:creationId xmlns:a16="http://schemas.microsoft.com/office/drawing/2014/main" id="{19F3D5D2-90FB-7A43-A461-6FED7AAB89A3}"/>
              </a:ext>
            </a:extLst>
          </p:cNvPr>
          <p:cNvSpPr txBox="1">
            <a:spLocks/>
          </p:cNvSpPr>
          <p:nvPr/>
        </p:nvSpPr>
        <p:spPr>
          <a:xfrm>
            <a:off x="8415921" y="2649484"/>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Faith Based Organizations</a:t>
            </a:r>
          </a:p>
        </p:txBody>
      </p:sp>
      <p:pic>
        <p:nvPicPr>
          <p:cNvPr id="85" name="Graphic 84">
            <a:extLst>
              <a:ext uri="{FF2B5EF4-FFF2-40B4-BE49-F238E27FC236}">
                <a16:creationId xmlns:a16="http://schemas.microsoft.com/office/drawing/2014/main" id="{0D634A2B-2338-8641-8303-B20654C97750}"/>
              </a:ext>
            </a:extLst>
          </p:cNvPr>
          <p:cNvPicPr>
            <a:picLocks noChangeAspect="1"/>
          </p:cNvPicPr>
          <p:nvPr/>
        </p:nvPicPr>
        <p:blipFill>
          <a:blip r:embed="rId42" cstate="screen">
            <a:extLst>
              <a:ext uri="{28A0092B-C50C-407E-A947-70E740481C1C}">
                <a14:useLocalDpi xmlns:a14="http://schemas.microsoft.com/office/drawing/2010/main"/>
              </a:ext>
              <a:ext uri="{96DAC541-7B7A-43D3-8B79-37D633B846F1}">
                <asvg:svgBlip xmlns:asvg="http://schemas.microsoft.com/office/drawing/2016/SVG/main" r:embed="rId43"/>
              </a:ext>
            </a:extLst>
          </a:blip>
          <a:srcRect/>
          <a:stretch/>
        </p:blipFill>
        <p:spPr>
          <a:xfrm>
            <a:off x="8531607" y="2156722"/>
            <a:ext cx="449450" cy="449450"/>
          </a:xfrm>
          <a:prstGeom prst="rect">
            <a:avLst/>
          </a:prstGeom>
        </p:spPr>
      </p:pic>
      <p:sp>
        <p:nvSpPr>
          <p:cNvPr id="86" name="Text Placeholder 6">
            <a:extLst>
              <a:ext uri="{FF2B5EF4-FFF2-40B4-BE49-F238E27FC236}">
                <a16:creationId xmlns:a16="http://schemas.microsoft.com/office/drawing/2014/main" id="{1FB2DC1F-C437-394D-9232-288D6A179A95}"/>
              </a:ext>
            </a:extLst>
          </p:cNvPr>
          <p:cNvSpPr txBox="1">
            <a:spLocks/>
          </p:cNvSpPr>
          <p:nvPr/>
        </p:nvSpPr>
        <p:spPr>
          <a:xfrm>
            <a:off x="9225641" y="2655835"/>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Family Member</a:t>
            </a:r>
          </a:p>
        </p:txBody>
      </p:sp>
      <p:pic>
        <p:nvPicPr>
          <p:cNvPr id="87" name="Graphic 86">
            <a:extLst>
              <a:ext uri="{FF2B5EF4-FFF2-40B4-BE49-F238E27FC236}">
                <a16:creationId xmlns:a16="http://schemas.microsoft.com/office/drawing/2014/main" id="{FB203C62-A8E7-AA41-AC87-89A26A6EB598}"/>
              </a:ext>
            </a:extLst>
          </p:cNvPr>
          <p:cNvPicPr>
            <a:picLocks noChangeAspect="1"/>
          </p:cNvPicPr>
          <p:nvPr/>
        </p:nvPicPr>
        <p:blipFill>
          <a:blip r:embed="rId44" cstate="screen">
            <a:extLst>
              <a:ext uri="{28A0092B-C50C-407E-A947-70E740481C1C}">
                <a14:useLocalDpi xmlns:a14="http://schemas.microsoft.com/office/drawing/2010/main"/>
              </a:ext>
              <a:ext uri="{96DAC541-7B7A-43D3-8B79-37D633B846F1}">
                <asvg:svgBlip xmlns:asvg="http://schemas.microsoft.com/office/drawing/2016/SVG/main" r:embed="rId45"/>
              </a:ext>
            </a:extLst>
          </a:blip>
          <a:srcRect/>
          <a:stretch/>
        </p:blipFill>
        <p:spPr>
          <a:xfrm>
            <a:off x="9341326" y="2163073"/>
            <a:ext cx="449450" cy="449450"/>
          </a:xfrm>
          <a:prstGeom prst="rect">
            <a:avLst/>
          </a:prstGeom>
        </p:spPr>
      </p:pic>
      <p:sp>
        <p:nvSpPr>
          <p:cNvPr id="88" name="Text Placeholder 6">
            <a:extLst>
              <a:ext uri="{FF2B5EF4-FFF2-40B4-BE49-F238E27FC236}">
                <a16:creationId xmlns:a16="http://schemas.microsoft.com/office/drawing/2014/main" id="{8FFBAA46-7E51-9749-BFB9-BAD0FE7D818C}"/>
              </a:ext>
            </a:extLst>
          </p:cNvPr>
          <p:cNvSpPr txBox="1">
            <a:spLocks/>
          </p:cNvSpPr>
          <p:nvPr/>
        </p:nvSpPr>
        <p:spPr>
          <a:xfrm>
            <a:off x="10099565" y="2646495"/>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Governance</a:t>
            </a:r>
          </a:p>
        </p:txBody>
      </p:sp>
      <p:pic>
        <p:nvPicPr>
          <p:cNvPr id="89" name="Graphic 88">
            <a:extLst>
              <a:ext uri="{FF2B5EF4-FFF2-40B4-BE49-F238E27FC236}">
                <a16:creationId xmlns:a16="http://schemas.microsoft.com/office/drawing/2014/main" id="{AF8C82FB-64B4-1244-8618-10BED31780EF}"/>
              </a:ext>
            </a:extLst>
          </p:cNvPr>
          <p:cNvPicPr>
            <a:picLocks noChangeAspect="1"/>
          </p:cNvPicPr>
          <p:nvPr/>
        </p:nvPicPr>
        <p:blipFill>
          <a:blip r:embed="rId46" cstate="screen">
            <a:extLst>
              <a:ext uri="{28A0092B-C50C-407E-A947-70E740481C1C}">
                <a14:useLocalDpi xmlns:a14="http://schemas.microsoft.com/office/drawing/2010/main"/>
              </a:ext>
              <a:ext uri="{96DAC541-7B7A-43D3-8B79-37D633B846F1}">
                <asvg:svgBlip xmlns:asvg="http://schemas.microsoft.com/office/drawing/2016/SVG/main" r:embed="rId47"/>
              </a:ext>
            </a:extLst>
          </a:blip>
          <a:srcRect/>
          <a:stretch/>
        </p:blipFill>
        <p:spPr>
          <a:xfrm>
            <a:off x="10215250" y="2153733"/>
            <a:ext cx="449450" cy="449450"/>
          </a:xfrm>
          <a:prstGeom prst="rect">
            <a:avLst/>
          </a:prstGeom>
        </p:spPr>
      </p:pic>
      <p:sp>
        <p:nvSpPr>
          <p:cNvPr id="90" name="Text Placeholder 6">
            <a:extLst>
              <a:ext uri="{FF2B5EF4-FFF2-40B4-BE49-F238E27FC236}">
                <a16:creationId xmlns:a16="http://schemas.microsoft.com/office/drawing/2014/main" id="{8B4B68E3-D384-8440-8EFC-96F635D07E38}"/>
              </a:ext>
            </a:extLst>
          </p:cNvPr>
          <p:cNvSpPr txBox="1">
            <a:spLocks/>
          </p:cNvSpPr>
          <p:nvPr/>
        </p:nvSpPr>
        <p:spPr>
          <a:xfrm>
            <a:off x="11032092" y="2651394"/>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Hospital</a:t>
            </a:r>
          </a:p>
        </p:txBody>
      </p:sp>
      <p:pic>
        <p:nvPicPr>
          <p:cNvPr id="91" name="Graphic 90">
            <a:extLst>
              <a:ext uri="{FF2B5EF4-FFF2-40B4-BE49-F238E27FC236}">
                <a16:creationId xmlns:a16="http://schemas.microsoft.com/office/drawing/2014/main" id="{7E2B9DB2-8DBE-F44F-AC28-47959C613A9F}"/>
              </a:ext>
            </a:extLst>
          </p:cNvPr>
          <p:cNvPicPr>
            <a:picLocks noChangeAspect="1"/>
          </p:cNvPicPr>
          <p:nvPr/>
        </p:nvPicPr>
        <p:blipFill>
          <a:blip r:embed="rId48" cstate="screen">
            <a:extLst>
              <a:ext uri="{28A0092B-C50C-407E-A947-70E740481C1C}">
                <a14:useLocalDpi xmlns:a14="http://schemas.microsoft.com/office/drawing/2010/main"/>
              </a:ext>
              <a:ext uri="{96DAC541-7B7A-43D3-8B79-37D633B846F1}">
                <asvg:svgBlip xmlns:asvg="http://schemas.microsoft.com/office/drawing/2016/SVG/main" r:embed="rId49"/>
              </a:ext>
            </a:extLst>
          </a:blip>
          <a:srcRect/>
          <a:stretch/>
        </p:blipFill>
        <p:spPr>
          <a:xfrm>
            <a:off x="11147777" y="2158632"/>
            <a:ext cx="449450" cy="449450"/>
          </a:xfrm>
          <a:prstGeom prst="rect">
            <a:avLst/>
          </a:prstGeom>
        </p:spPr>
      </p:pic>
      <p:sp>
        <p:nvSpPr>
          <p:cNvPr id="92" name="Text Placeholder 6">
            <a:extLst>
              <a:ext uri="{FF2B5EF4-FFF2-40B4-BE49-F238E27FC236}">
                <a16:creationId xmlns:a16="http://schemas.microsoft.com/office/drawing/2014/main" id="{0B7E7754-16CE-4240-A92C-458880519A1C}"/>
              </a:ext>
            </a:extLst>
          </p:cNvPr>
          <p:cNvSpPr txBox="1">
            <a:spLocks/>
          </p:cNvSpPr>
          <p:nvPr/>
        </p:nvSpPr>
        <p:spPr>
          <a:xfrm>
            <a:off x="704066" y="3606658"/>
            <a:ext cx="558917" cy="264379"/>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Implement</a:t>
            </a:r>
          </a:p>
        </p:txBody>
      </p:sp>
      <p:pic>
        <p:nvPicPr>
          <p:cNvPr id="93" name="Graphic 92">
            <a:extLst>
              <a:ext uri="{FF2B5EF4-FFF2-40B4-BE49-F238E27FC236}">
                <a16:creationId xmlns:a16="http://schemas.microsoft.com/office/drawing/2014/main" id="{22631C92-843F-1B49-9C2C-673E54E09850}"/>
              </a:ext>
            </a:extLst>
          </p:cNvPr>
          <p:cNvPicPr>
            <a:picLocks noChangeAspect="1"/>
          </p:cNvPicPr>
          <p:nvPr/>
        </p:nvPicPr>
        <p:blipFill>
          <a:blip r:embed="rId50">
            <a:extLst>
              <a:ext uri="{96DAC541-7B7A-43D3-8B79-37D633B846F1}">
                <asvg:svgBlip xmlns:asvg="http://schemas.microsoft.com/office/drawing/2016/SVG/main" r:embed="rId51"/>
              </a:ext>
            </a:extLst>
          </a:blip>
          <a:srcRect/>
          <a:stretch/>
        </p:blipFill>
        <p:spPr>
          <a:xfrm>
            <a:off x="704066" y="3026140"/>
            <a:ext cx="558917" cy="558917"/>
          </a:xfrm>
          <a:prstGeom prst="rect">
            <a:avLst/>
          </a:prstGeom>
        </p:spPr>
      </p:pic>
      <p:sp>
        <p:nvSpPr>
          <p:cNvPr id="94" name="Text Placeholder 6">
            <a:extLst>
              <a:ext uri="{FF2B5EF4-FFF2-40B4-BE49-F238E27FC236}">
                <a16:creationId xmlns:a16="http://schemas.microsoft.com/office/drawing/2014/main" id="{6F8CEFDC-570F-3F4A-B8D5-51D8AC01B156}"/>
              </a:ext>
            </a:extLst>
          </p:cNvPr>
          <p:cNvSpPr txBox="1">
            <a:spLocks/>
          </p:cNvSpPr>
          <p:nvPr/>
        </p:nvSpPr>
        <p:spPr>
          <a:xfrm>
            <a:off x="1608175" y="3602563"/>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Improve</a:t>
            </a:r>
          </a:p>
        </p:txBody>
      </p:sp>
      <p:pic>
        <p:nvPicPr>
          <p:cNvPr id="95" name="Graphic 94">
            <a:extLst>
              <a:ext uri="{FF2B5EF4-FFF2-40B4-BE49-F238E27FC236}">
                <a16:creationId xmlns:a16="http://schemas.microsoft.com/office/drawing/2014/main" id="{FA00B891-0B82-6F4A-B7C8-5173C8D42840}"/>
              </a:ext>
            </a:extLst>
          </p:cNvPr>
          <p:cNvPicPr>
            <a:picLocks noChangeAspect="1"/>
          </p:cNvPicPr>
          <p:nvPr/>
        </p:nvPicPr>
        <p:blipFill>
          <a:blip r:embed="rId52" cstate="screen">
            <a:extLst>
              <a:ext uri="{28A0092B-C50C-407E-A947-70E740481C1C}">
                <a14:useLocalDpi xmlns:a14="http://schemas.microsoft.com/office/drawing/2010/main"/>
              </a:ext>
              <a:ext uri="{96DAC541-7B7A-43D3-8B79-37D633B846F1}">
                <asvg:svgBlip xmlns:asvg="http://schemas.microsoft.com/office/drawing/2016/SVG/main" r:embed="rId53"/>
              </a:ext>
            </a:extLst>
          </a:blip>
          <a:srcRect/>
          <a:stretch/>
        </p:blipFill>
        <p:spPr>
          <a:xfrm>
            <a:off x="1667733" y="3055952"/>
            <a:ext cx="462950" cy="462950"/>
          </a:xfrm>
          <a:prstGeom prst="rect">
            <a:avLst/>
          </a:prstGeom>
        </p:spPr>
      </p:pic>
      <p:sp>
        <p:nvSpPr>
          <p:cNvPr id="96" name="Text Placeholder 6">
            <a:extLst>
              <a:ext uri="{FF2B5EF4-FFF2-40B4-BE49-F238E27FC236}">
                <a16:creationId xmlns:a16="http://schemas.microsoft.com/office/drawing/2014/main" id="{4F38FAB7-5309-4048-BE21-61769039F786}"/>
              </a:ext>
            </a:extLst>
          </p:cNvPr>
          <p:cNvSpPr txBox="1">
            <a:spLocks/>
          </p:cNvSpPr>
          <p:nvPr/>
        </p:nvSpPr>
        <p:spPr>
          <a:xfrm>
            <a:off x="2480841" y="3607321"/>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Industry Best Practices</a:t>
            </a:r>
          </a:p>
        </p:txBody>
      </p:sp>
      <p:pic>
        <p:nvPicPr>
          <p:cNvPr id="97" name="Graphic 96">
            <a:extLst>
              <a:ext uri="{FF2B5EF4-FFF2-40B4-BE49-F238E27FC236}">
                <a16:creationId xmlns:a16="http://schemas.microsoft.com/office/drawing/2014/main" id="{C79BBD67-DC8F-184A-BCAF-25BD4D67F9EC}"/>
              </a:ext>
            </a:extLst>
          </p:cNvPr>
          <p:cNvPicPr>
            <a:picLocks noChangeAspect="1"/>
          </p:cNvPicPr>
          <p:nvPr/>
        </p:nvPicPr>
        <p:blipFill>
          <a:blip r:embed="rId54" cstate="screen">
            <a:extLst>
              <a:ext uri="{28A0092B-C50C-407E-A947-70E740481C1C}">
                <a14:useLocalDpi xmlns:a14="http://schemas.microsoft.com/office/drawing/2010/main"/>
              </a:ext>
              <a:ext uri="{96DAC541-7B7A-43D3-8B79-37D633B846F1}">
                <asvg:svgBlip xmlns:asvg="http://schemas.microsoft.com/office/drawing/2016/SVG/main" r:embed="rId55"/>
              </a:ext>
            </a:extLst>
          </a:blip>
          <a:srcRect/>
          <a:stretch/>
        </p:blipFill>
        <p:spPr>
          <a:xfrm>
            <a:off x="2548665" y="3114559"/>
            <a:ext cx="423269" cy="423269"/>
          </a:xfrm>
          <a:prstGeom prst="rect">
            <a:avLst/>
          </a:prstGeom>
        </p:spPr>
      </p:pic>
      <p:sp>
        <p:nvSpPr>
          <p:cNvPr id="98" name="Text Placeholder 6">
            <a:extLst>
              <a:ext uri="{FF2B5EF4-FFF2-40B4-BE49-F238E27FC236}">
                <a16:creationId xmlns:a16="http://schemas.microsoft.com/office/drawing/2014/main" id="{1A2CFC80-3FB8-3D4C-9866-7BBA2B7C58C6}"/>
              </a:ext>
            </a:extLst>
          </p:cNvPr>
          <p:cNvSpPr txBox="1">
            <a:spLocks/>
          </p:cNvSpPr>
          <p:nvPr/>
        </p:nvSpPr>
        <p:spPr>
          <a:xfrm>
            <a:off x="3368819" y="3600962"/>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In-Person</a:t>
            </a:r>
          </a:p>
        </p:txBody>
      </p:sp>
      <p:pic>
        <p:nvPicPr>
          <p:cNvPr id="99" name="Graphic 98">
            <a:extLst>
              <a:ext uri="{FF2B5EF4-FFF2-40B4-BE49-F238E27FC236}">
                <a16:creationId xmlns:a16="http://schemas.microsoft.com/office/drawing/2014/main" id="{5A9676D4-E170-2343-8C06-13CFDC2C50C3}"/>
              </a:ext>
            </a:extLst>
          </p:cNvPr>
          <p:cNvPicPr>
            <a:picLocks noChangeAspect="1"/>
          </p:cNvPicPr>
          <p:nvPr/>
        </p:nvPicPr>
        <p:blipFill>
          <a:blip r:embed="rId56" cstate="screen">
            <a:extLst>
              <a:ext uri="{28A0092B-C50C-407E-A947-70E740481C1C}">
                <a14:useLocalDpi xmlns:a14="http://schemas.microsoft.com/office/drawing/2010/main"/>
              </a:ext>
              <a:ext uri="{96DAC541-7B7A-43D3-8B79-37D633B846F1}">
                <asvg:svgBlip xmlns:asvg="http://schemas.microsoft.com/office/drawing/2016/SVG/main" r:embed="rId57"/>
              </a:ext>
            </a:extLst>
          </a:blip>
          <a:srcRect/>
          <a:stretch/>
        </p:blipFill>
        <p:spPr>
          <a:xfrm>
            <a:off x="3436643" y="3108200"/>
            <a:ext cx="423269" cy="423269"/>
          </a:xfrm>
          <a:prstGeom prst="rect">
            <a:avLst/>
          </a:prstGeom>
        </p:spPr>
      </p:pic>
      <p:sp>
        <p:nvSpPr>
          <p:cNvPr id="100" name="Text Placeholder 6">
            <a:extLst>
              <a:ext uri="{FF2B5EF4-FFF2-40B4-BE49-F238E27FC236}">
                <a16:creationId xmlns:a16="http://schemas.microsoft.com/office/drawing/2014/main" id="{58F9D6F4-D6E7-524E-9E35-69B2608E9065}"/>
              </a:ext>
            </a:extLst>
          </p:cNvPr>
          <p:cNvSpPr txBox="1">
            <a:spLocks/>
          </p:cNvSpPr>
          <p:nvPr/>
        </p:nvSpPr>
        <p:spPr>
          <a:xfrm>
            <a:off x="4403649" y="3545598"/>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Insights</a:t>
            </a:r>
          </a:p>
        </p:txBody>
      </p:sp>
      <p:pic>
        <p:nvPicPr>
          <p:cNvPr id="101" name="Graphic 100">
            <a:extLst>
              <a:ext uri="{FF2B5EF4-FFF2-40B4-BE49-F238E27FC236}">
                <a16:creationId xmlns:a16="http://schemas.microsoft.com/office/drawing/2014/main" id="{C947E354-B2D2-BE44-BD82-567BA96D1CA4}"/>
              </a:ext>
            </a:extLst>
          </p:cNvPr>
          <p:cNvPicPr>
            <a:picLocks noChangeAspect="1"/>
          </p:cNvPicPr>
          <p:nvPr/>
        </p:nvPicPr>
        <p:blipFill>
          <a:blip r:embed="rId58" cstate="screen">
            <a:extLst>
              <a:ext uri="{28A0092B-C50C-407E-A947-70E740481C1C}">
                <a14:useLocalDpi xmlns:a14="http://schemas.microsoft.com/office/drawing/2010/main"/>
              </a:ext>
              <a:ext uri="{96DAC541-7B7A-43D3-8B79-37D633B846F1}">
                <asvg:svgBlip xmlns:asvg="http://schemas.microsoft.com/office/drawing/2016/SVG/main" r:embed="rId59"/>
              </a:ext>
            </a:extLst>
          </a:blip>
          <a:srcRect/>
          <a:stretch/>
        </p:blipFill>
        <p:spPr>
          <a:xfrm>
            <a:off x="4474425" y="3068134"/>
            <a:ext cx="417365" cy="417365"/>
          </a:xfrm>
          <a:prstGeom prst="rect">
            <a:avLst/>
          </a:prstGeom>
        </p:spPr>
      </p:pic>
      <p:sp>
        <p:nvSpPr>
          <p:cNvPr id="102" name="Text Placeholder 6">
            <a:extLst>
              <a:ext uri="{FF2B5EF4-FFF2-40B4-BE49-F238E27FC236}">
                <a16:creationId xmlns:a16="http://schemas.microsoft.com/office/drawing/2014/main" id="{6FE03EE5-8F98-E843-987D-C5F8510E54BA}"/>
              </a:ext>
            </a:extLst>
          </p:cNvPr>
          <p:cNvSpPr txBox="1">
            <a:spLocks/>
          </p:cNvSpPr>
          <p:nvPr/>
        </p:nvSpPr>
        <p:spPr>
          <a:xfrm>
            <a:off x="6487446" y="3490044"/>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Men</a:t>
            </a:r>
          </a:p>
        </p:txBody>
      </p:sp>
      <p:pic>
        <p:nvPicPr>
          <p:cNvPr id="103" name="Graphic 102">
            <a:extLst>
              <a:ext uri="{FF2B5EF4-FFF2-40B4-BE49-F238E27FC236}">
                <a16:creationId xmlns:a16="http://schemas.microsoft.com/office/drawing/2014/main" id="{DD173012-9729-E142-B9A8-CC15BB4AEBBB}"/>
              </a:ext>
            </a:extLst>
          </p:cNvPr>
          <p:cNvPicPr>
            <a:picLocks noChangeAspect="1"/>
          </p:cNvPicPr>
          <p:nvPr/>
        </p:nvPicPr>
        <p:blipFill>
          <a:blip r:embed="rId60" cstate="screen">
            <a:extLst>
              <a:ext uri="{28A0092B-C50C-407E-A947-70E740481C1C}">
                <a14:useLocalDpi xmlns:a14="http://schemas.microsoft.com/office/drawing/2010/main"/>
              </a:ext>
              <a:ext uri="{96DAC541-7B7A-43D3-8B79-37D633B846F1}">
                <asvg:svgBlip xmlns:asvg="http://schemas.microsoft.com/office/drawing/2016/SVG/main" r:embed="rId61"/>
              </a:ext>
            </a:extLst>
          </a:blip>
          <a:srcRect/>
          <a:stretch/>
        </p:blipFill>
        <p:spPr>
          <a:xfrm>
            <a:off x="6616467" y="3033358"/>
            <a:ext cx="417366" cy="417366"/>
          </a:xfrm>
          <a:prstGeom prst="rect">
            <a:avLst/>
          </a:prstGeom>
        </p:spPr>
      </p:pic>
      <p:sp>
        <p:nvSpPr>
          <p:cNvPr id="104" name="Text Placeholder 6">
            <a:extLst>
              <a:ext uri="{FF2B5EF4-FFF2-40B4-BE49-F238E27FC236}">
                <a16:creationId xmlns:a16="http://schemas.microsoft.com/office/drawing/2014/main" id="{BFB7F0F5-9234-3048-8684-61F486A0A65B}"/>
              </a:ext>
            </a:extLst>
          </p:cNvPr>
          <p:cNvSpPr txBox="1">
            <a:spLocks/>
          </p:cNvSpPr>
          <p:nvPr/>
        </p:nvSpPr>
        <p:spPr>
          <a:xfrm>
            <a:off x="7480315" y="3492857"/>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Minority</a:t>
            </a:r>
          </a:p>
        </p:txBody>
      </p:sp>
      <p:pic>
        <p:nvPicPr>
          <p:cNvPr id="105" name="Graphic 104">
            <a:extLst>
              <a:ext uri="{FF2B5EF4-FFF2-40B4-BE49-F238E27FC236}">
                <a16:creationId xmlns:a16="http://schemas.microsoft.com/office/drawing/2014/main" id="{B162CF97-334B-FF4B-BAE6-282FD64928B9}"/>
              </a:ext>
            </a:extLst>
          </p:cNvPr>
          <p:cNvPicPr>
            <a:picLocks noChangeAspect="1"/>
          </p:cNvPicPr>
          <p:nvPr/>
        </p:nvPicPr>
        <p:blipFill>
          <a:blip r:embed="rId62" cstate="screen">
            <a:extLst>
              <a:ext uri="{28A0092B-C50C-407E-A947-70E740481C1C}">
                <a14:useLocalDpi xmlns:a14="http://schemas.microsoft.com/office/drawing/2010/main"/>
              </a:ext>
              <a:ext uri="{96DAC541-7B7A-43D3-8B79-37D633B846F1}">
                <asvg:svgBlip xmlns:asvg="http://schemas.microsoft.com/office/drawing/2016/SVG/main" r:embed="rId63"/>
              </a:ext>
            </a:extLst>
          </a:blip>
          <a:srcRect/>
          <a:stretch/>
        </p:blipFill>
        <p:spPr>
          <a:xfrm>
            <a:off x="7528297" y="2983800"/>
            <a:ext cx="462950" cy="462950"/>
          </a:xfrm>
          <a:prstGeom prst="rect">
            <a:avLst/>
          </a:prstGeom>
        </p:spPr>
      </p:pic>
      <p:sp>
        <p:nvSpPr>
          <p:cNvPr id="106" name="Text Placeholder 6">
            <a:extLst>
              <a:ext uri="{FF2B5EF4-FFF2-40B4-BE49-F238E27FC236}">
                <a16:creationId xmlns:a16="http://schemas.microsoft.com/office/drawing/2014/main" id="{BB6D6443-A82C-2F42-84C1-BF9572060B42}"/>
              </a:ext>
            </a:extLst>
          </p:cNvPr>
          <p:cNvSpPr txBox="1">
            <a:spLocks/>
          </p:cNvSpPr>
          <p:nvPr/>
        </p:nvSpPr>
        <p:spPr>
          <a:xfrm>
            <a:off x="8357931" y="3517112"/>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Moments that Matter</a:t>
            </a:r>
          </a:p>
        </p:txBody>
      </p:sp>
      <p:pic>
        <p:nvPicPr>
          <p:cNvPr id="107" name="Graphic 106">
            <a:extLst>
              <a:ext uri="{FF2B5EF4-FFF2-40B4-BE49-F238E27FC236}">
                <a16:creationId xmlns:a16="http://schemas.microsoft.com/office/drawing/2014/main" id="{5403FBFF-96B8-694E-974D-2E205EEDFAA9}"/>
              </a:ext>
            </a:extLst>
          </p:cNvPr>
          <p:cNvPicPr>
            <a:picLocks noChangeAspect="1"/>
          </p:cNvPicPr>
          <p:nvPr/>
        </p:nvPicPr>
        <p:blipFill>
          <a:blip r:embed="rId64" cstate="screen">
            <a:extLst>
              <a:ext uri="{28A0092B-C50C-407E-A947-70E740481C1C}">
                <a14:useLocalDpi xmlns:a14="http://schemas.microsoft.com/office/drawing/2010/main"/>
              </a:ext>
              <a:ext uri="{96DAC541-7B7A-43D3-8B79-37D633B846F1}">
                <asvg:svgBlip xmlns:asvg="http://schemas.microsoft.com/office/drawing/2016/SVG/main" r:embed="rId65"/>
              </a:ext>
            </a:extLst>
          </a:blip>
          <a:srcRect/>
          <a:stretch/>
        </p:blipFill>
        <p:spPr>
          <a:xfrm>
            <a:off x="8531607" y="3024350"/>
            <a:ext cx="449450" cy="449450"/>
          </a:xfrm>
          <a:prstGeom prst="rect">
            <a:avLst/>
          </a:prstGeom>
        </p:spPr>
      </p:pic>
      <p:sp>
        <p:nvSpPr>
          <p:cNvPr id="108" name="Text Placeholder 6">
            <a:extLst>
              <a:ext uri="{FF2B5EF4-FFF2-40B4-BE49-F238E27FC236}">
                <a16:creationId xmlns:a16="http://schemas.microsoft.com/office/drawing/2014/main" id="{88564BF3-936F-D646-92E7-E241AD7DBF62}"/>
              </a:ext>
            </a:extLst>
          </p:cNvPr>
          <p:cNvSpPr txBox="1">
            <a:spLocks/>
          </p:cNvSpPr>
          <p:nvPr/>
        </p:nvSpPr>
        <p:spPr>
          <a:xfrm>
            <a:off x="9225641" y="3516676"/>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Navigation</a:t>
            </a:r>
          </a:p>
        </p:txBody>
      </p:sp>
      <p:pic>
        <p:nvPicPr>
          <p:cNvPr id="109" name="Graphic 108">
            <a:extLst>
              <a:ext uri="{FF2B5EF4-FFF2-40B4-BE49-F238E27FC236}">
                <a16:creationId xmlns:a16="http://schemas.microsoft.com/office/drawing/2014/main" id="{B832AE50-729C-B843-8C73-65DB3C34693C}"/>
              </a:ext>
            </a:extLst>
          </p:cNvPr>
          <p:cNvPicPr>
            <a:picLocks noChangeAspect="1"/>
          </p:cNvPicPr>
          <p:nvPr/>
        </p:nvPicPr>
        <p:blipFill>
          <a:blip r:embed="rId66" cstate="screen">
            <a:extLst>
              <a:ext uri="{28A0092B-C50C-407E-A947-70E740481C1C}">
                <a14:useLocalDpi xmlns:a14="http://schemas.microsoft.com/office/drawing/2010/main"/>
              </a:ext>
              <a:ext uri="{96DAC541-7B7A-43D3-8B79-37D633B846F1}">
                <asvg:svgBlip xmlns:asvg="http://schemas.microsoft.com/office/drawing/2016/SVG/main" r:embed="rId67"/>
              </a:ext>
            </a:extLst>
          </a:blip>
          <a:srcRect/>
          <a:stretch/>
        </p:blipFill>
        <p:spPr>
          <a:xfrm>
            <a:off x="9341326" y="3023914"/>
            <a:ext cx="449450" cy="449450"/>
          </a:xfrm>
          <a:prstGeom prst="rect">
            <a:avLst/>
          </a:prstGeom>
        </p:spPr>
      </p:pic>
      <p:sp>
        <p:nvSpPr>
          <p:cNvPr id="110" name="Text Placeholder 6">
            <a:extLst>
              <a:ext uri="{FF2B5EF4-FFF2-40B4-BE49-F238E27FC236}">
                <a16:creationId xmlns:a16="http://schemas.microsoft.com/office/drawing/2014/main" id="{EA4F984A-C00D-0C4C-BB82-C8BC76DA68AA}"/>
              </a:ext>
            </a:extLst>
          </p:cNvPr>
          <p:cNvSpPr txBox="1">
            <a:spLocks/>
          </p:cNvSpPr>
          <p:nvPr/>
        </p:nvSpPr>
        <p:spPr>
          <a:xfrm>
            <a:off x="10099565" y="3491294"/>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NCA</a:t>
            </a:r>
          </a:p>
        </p:txBody>
      </p:sp>
      <p:pic>
        <p:nvPicPr>
          <p:cNvPr id="111" name="Graphic 110">
            <a:extLst>
              <a:ext uri="{FF2B5EF4-FFF2-40B4-BE49-F238E27FC236}">
                <a16:creationId xmlns:a16="http://schemas.microsoft.com/office/drawing/2014/main" id="{E889D8F1-AFAC-5942-B6A7-BB4363BDEA1A}"/>
              </a:ext>
            </a:extLst>
          </p:cNvPr>
          <p:cNvPicPr>
            <a:picLocks noChangeAspect="1"/>
          </p:cNvPicPr>
          <p:nvPr/>
        </p:nvPicPr>
        <p:blipFill>
          <a:blip r:embed="rId68" cstate="screen">
            <a:extLst>
              <a:ext uri="{28A0092B-C50C-407E-A947-70E740481C1C}">
                <a14:useLocalDpi xmlns:a14="http://schemas.microsoft.com/office/drawing/2010/main"/>
              </a:ext>
              <a:ext uri="{96DAC541-7B7A-43D3-8B79-37D633B846F1}">
                <asvg:svgBlip xmlns:asvg="http://schemas.microsoft.com/office/drawing/2016/SVG/main" r:embed="rId69"/>
              </a:ext>
            </a:extLst>
          </a:blip>
          <a:srcRect/>
          <a:stretch/>
        </p:blipFill>
        <p:spPr>
          <a:xfrm>
            <a:off x="10215250" y="2998532"/>
            <a:ext cx="449450" cy="449450"/>
          </a:xfrm>
          <a:prstGeom prst="rect">
            <a:avLst/>
          </a:prstGeom>
        </p:spPr>
      </p:pic>
      <p:sp>
        <p:nvSpPr>
          <p:cNvPr id="112" name="Text Placeholder 6">
            <a:extLst>
              <a:ext uri="{FF2B5EF4-FFF2-40B4-BE49-F238E27FC236}">
                <a16:creationId xmlns:a16="http://schemas.microsoft.com/office/drawing/2014/main" id="{2F380D64-3498-DC47-8EE4-79C3C544B71A}"/>
              </a:ext>
            </a:extLst>
          </p:cNvPr>
          <p:cNvSpPr txBox="1">
            <a:spLocks/>
          </p:cNvSpPr>
          <p:nvPr/>
        </p:nvSpPr>
        <p:spPr>
          <a:xfrm>
            <a:off x="11032092" y="3504214"/>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Office of the Secretary</a:t>
            </a:r>
          </a:p>
        </p:txBody>
      </p:sp>
      <p:pic>
        <p:nvPicPr>
          <p:cNvPr id="113" name="Graphic 112">
            <a:extLst>
              <a:ext uri="{FF2B5EF4-FFF2-40B4-BE49-F238E27FC236}">
                <a16:creationId xmlns:a16="http://schemas.microsoft.com/office/drawing/2014/main" id="{4FA09276-4102-D04D-9DF7-5F24037D067F}"/>
              </a:ext>
            </a:extLst>
          </p:cNvPr>
          <p:cNvPicPr>
            <a:picLocks noChangeAspect="1"/>
          </p:cNvPicPr>
          <p:nvPr/>
        </p:nvPicPr>
        <p:blipFill>
          <a:blip r:embed="rId70" cstate="screen">
            <a:extLst>
              <a:ext uri="{28A0092B-C50C-407E-A947-70E740481C1C}">
                <a14:useLocalDpi xmlns:a14="http://schemas.microsoft.com/office/drawing/2010/main"/>
              </a:ext>
              <a:ext uri="{96DAC541-7B7A-43D3-8B79-37D633B846F1}">
                <asvg:svgBlip xmlns:asvg="http://schemas.microsoft.com/office/drawing/2016/SVG/main" r:embed="rId71"/>
              </a:ext>
            </a:extLst>
          </a:blip>
          <a:srcRect/>
          <a:stretch/>
        </p:blipFill>
        <p:spPr>
          <a:xfrm>
            <a:off x="11147777" y="3011452"/>
            <a:ext cx="449450" cy="449450"/>
          </a:xfrm>
          <a:prstGeom prst="rect">
            <a:avLst/>
          </a:prstGeom>
        </p:spPr>
      </p:pic>
      <p:sp>
        <p:nvSpPr>
          <p:cNvPr id="114" name="Text Placeholder 6">
            <a:extLst>
              <a:ext uri="{FF2B5EF4-FFF2-40B4-BE49-F238E27FC236}">
                <a16:creationId xmlns:a16="http://schemas.microsoft.com/office/drawing/2014/main" id="{2AF49279-BC05-8C40-925F-2B60FDBBA1E0}"/>
              </a:ext>
            </a:extLst>
          </p:cNvPr>
          <p:cNvSpPr txBox="1">
            <a:spLocks/>
          </p:cNvSpPr>
          <p:nvPr/>
        </p:nvSpPr>
        <p:spPr>
          <a:xfrm>
            <a:off x="643113" y="4433637"/>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Pain Points</a:t>
            </a:r>
          </a:p>
        </p:txBody>
      </p:sp>
      <p:pic>
        <p:nvPicPr>
          <p:cNvPr id="115" name="Graphic 114">
            <a:extLst>
              <a:ext uri="{FF2B5EF4-FFF2-40B4-BE49-F238E27FC236}">
                <a16:creationId xmlns:a16="http://schemas.microsoft.com/office/drawing/2014/main" id="{7FCC2067-0A2E-7D40-BD2B-F2B6C8C1EDA0}"/>
              </a:ext>
            </a:extLst>
          </p:cNvPr>
          <p:cNvPicPr>
            <a:picLocks noChangeAspect="1"/>
          </p:cNvPicPr>
          <p:nvPr/>
        </p:nvPicPr>
        <p:blipFill>
          <a:blip r:embed="rId72" cstate="screen">
            <a:extLst>
              <a:ext uri="{28A0092B-C50C-407E-A947-70E740481C1C}">
                <a14:useLocalDpi xmlns:a14="http://schemas.microsoft.com/office/drawing/2010/main"/>
              </a:ext>
              <a:ext uri="{96DAC541-7B7A-43D3-8B79-37D633B846F1}">
                <asvg:svgBlip xmlns:asvg="http://schemas.microsoft.com/office/drawing/2016/SVG/main" r:embed="rId73"/>
              </a:ext>
            </a:extLst>
          </a:blip>
          <a:srcRect/>
          <a:stretch/>
        </p:blipFill>
        <p:spPr>
          <a:xfrm>
            <a:off x="758798" y="3940875"/>
            <a:ext cx="449450" cy="449450"/>
          </a:xfrm>
          <a:prstGeom prst="rect">
            <a:avLst/>
          </a:prstGeom>
        </p:spPr>
      </p:pic>
      <p:sp>
        <p:nvSpPr>
          <p:cNvPr id="117" name="Text Placeholder 6">
            <a:extLst>
              <a:ext uri="{FF2B5EF4-FFF2-40B4-BE49-F238E27FC236}">
                <a16:creationId xmlns:a16="http://schemas.microsoft.com/office/drawing/2014/main" id="{D036E904-8423-CF4B-B1FC-00681A06DE7E}"/>
              </a:ext>
            </a:extLst>
          </p:cNvPr>
          <p:cNvSpPr txBox="1">
            <a:spLocks/>
          </p:cNvSpPr>
          <p:nvPr/>
        </p:nvSpPr>
        <p:spPr>
          <a:xfrm>
            <a:off x="1619751" y="4435905"/>
            <a:ext cx="558917" cy="264379"/>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Patient Experience</a:t>
            </a:r>
          </a:p>
        </p:txBody>
      </p:sp>
      <p:pic>
        <p:nvPicPr>
          <p:cNvPr id="118" name="Graphic 117">
            <a:extLst>
              <a:ext uri="{FF2B5EF4-FFF2-40B4-BE49-F238E27FC236}">
                <a16:creationId xmlns:a16="http://schemas.microsoft.com/office/drawing/2014/main" id="{BD309A40-D6EF-B146-B3F8-B3AA8C6DC157}"/>
              </a:ext>
            </a:extLst>
          </p:cNvPr>
          <p:cNvPicPr>
            <a:picLocks noChangeAspect="1"/>
          </p:cNvPicPr>
          <p:nvPr/>
        </p:nvPicPr>
        <p:blipFill>
          <a:blip r:embed="rId74">
            <a:extLst>
              <a:ext uri="{96DAC541-7B7A-43D3-8B79-37D633B846F1}">
                <asvg:svgBlip xmlns:asvg="http://schemas.microsoft.com/office/drawing/2016/SVG/main" r:embed="rId75"/>
              </a:ext>
            </a:extLst>
          </a:blip>
          <a:srcRect/>
          <a:stretch/>
        </p:blipFill>
        <p:spPr>
          <a:xfrm>
            <a:off x="1619751" y="3855387"/>
            <a:ext cx="558917" cy="558917"/>
          </a:xfrm>
          <a:prstGeom prst="rect">
            <a:avLst/>
          </a:prstGeom>
        </p:spPr>
      </p:pic>
      <p:sp>
        <p:nvSpPr>
          <p:cNvPr id="119" name="Text Placeholder 6">
            <a:extLst>
              <a:ext uri="{FF2B5EF4-FFF2-40B4-BE49-F238E27FC236}">
                <a16:creationId xmlns:a16="http://schemas.microsoft.com/office/drawing/2014/main" id="{E7525C8C-06EB-A14D-A4AB-9563783FD32E}"/>
              </a:ext>
            </a:extLst>
          </p:cNvPr>
          <p:cNvSpPr txBox="1">
            <a:spLocks/>
          </p:cNvSpPr>
          <p:nvPr/>
        </p:nvSpPr>
        <p:spPr>
          <a:xfrm>
            <a:off x="2469265" y="4445921"/>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Partners</a:t>
            </a:r>
          </a:p>
        </p:txBody>
      </p:sp>
      <p:pic>
        <p:nvPicPr>
          <p:cNvPr id="120" name="Graphic 119">
            <a:extLst>
              <a:ext uri="{FF2B5EF4-FFF2-40B4-BE49-F238E27FC236}">
                <a16:creationId xmlns:a16="http://schemas.microsoft.com/office/drawing/2014/main" id="{24EF30B4-FA71-B04A-94FF-938F80DB3843}"/>
              </a:ext>
            </a:extLst>
          </p:cNvPr>
          <p:cNvPicPr>
            <a:picLocks noChangeAspect="1"/>
          </p:cNvPicPr>
          <p:nvPr/>
        </p:nvPicPr>
        <p:blipFill>
          <a:blip r:embed="rId76" cstate="screen">
            <a:extLst>
              <a:ext uri="{28A0092B-C50C-407E-A947-70E740481C1C}">
                <a14:useLocalDpi xmlns:a14="http://schemas.microsoft.com/office/drawing/2010/main"/>
              </a:ext>
              <a:ext uri="{96DAC541-7B7A-43D3-8B79-37D633B846F1}">
                <asvg:svgBlip xmlns:asvg="http://schemas.microsoft.com/office/drawing/2016/SVG/main" r:embed="rId77"/>
              </a:ext>
            </a:extLst>
          </a:blip>
          <a:srcRect/>
          <a:stretch/>
        </p:blipFill>
        <p:spPr>
          <a:xfrm>
            <a:off x="2528823" y="3899310"/>
            <a:ext cx="462950" cy="462950"/>
          </a:xfrm>
          <a:prstGeom prst="rect">
            <a:avLst/>
          </a:prstGeom>
        </p:spPr>
      </p:pic>
      <p:sp>
        <p:nvSpPr>
          <p:cNvPr id="121" name="Text Placeholder 6">
            <a:extLst>
              <a:ext uri="{FF2B5EF4-FFF2-40B4-BE49-F238E27FC236}">
                <a16:creationId xmlns:a16="http://schemas.microsoft.com/office/drawing/2014/main" id="{CDF7DCA5-026A-1F4A-BB05-1684B10E25A2}"/>
              </a:ext>
            </a:extLst>
          </p:cNvPr>
          <p:cNvSpPr txBox="1">
            <a:spLocks/>
          </p:cNvSpPr>
          <p:nvPr/>
        </p:nvSpPr>
        <p:spPr>
          <a:xfrm>
            <a:off x="3368819" y="442539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Peer-to-Peer Networking</a:t>
            </a:r>
          </a:p>
        </p:txBody>
      </p:sp>
      <p:pic>
        <p:nvPicPr>
          <p:cNvPr id="122" name="Graphic 121">
            <a:extLst>
              <a:ext uri="{FF2B5EF4-FFF2-40B4-BE49-F238E27FC236}">
                <a16:creationId xmlns:a16="http://schemas.microsoft.com/office/drawing/2014/main" id="{81DE6C71-6499-D84B-95F2-61DE23403015}"/>
              </a:ext>
            </a:extLst>
          </p:cNvPr>
          <p:cNvPicPr>
            <a:picLocks noChangeAspect="1"/>
          </p:cNvPicPr>
          <p:nvPr/>
        </p:nvPicPr>
        <p:blipFill>
          <a:blip r:embed="rId78" cstate="screen">
            <a:extLst>
              <a:ext uri="{28A0092B-C50C-407E-A947-70E740481C1C}">
                <a14:useLocalDpi xmlns:a14="http://schemas.microsoft.com/office/drawing/2010/main"/>
              </a:ext>
              <a:ext uri="{96DAC541-7B7A-43D3-8B79-37D633B846F1}">
                <asvg:svgBlip xmlns:asvg="http://schemas.microsoft.com/office/drawing/2016/SVG/main" r:embed="rId79"/>
              </a:ext>
            </a:extLst>
          </a:blip>
          <a:srcRect/>
          <a:stretch/>
        </p:blipFill>
        <p:spPr>
          <a:xfrm>
            <a:off x="3436643" y="3932632"/>
            <a:ext cx="423269" cy="423269"/>
          </a:xfrm>
          <a:prstGeom prst="rect">
            <a:avLst/>
          </a:prstGeom>
        </p:spPr>
      </p:pic>
      <p:sp>
        <p:nvSpPr>
          <p:cNvPr id="123" name="Text Placeholder 6">
            <a:extLst>
              <a:ext uri="{FF2B5EF4-FFF2-40B4-BE49-F238E27FC236}">
                <a16:creationId xmlns:a16="http://schemas.microsoft.com/office/drawing/2014/main" id="{555C5C11-9E94-D441-AE7B-A36B9B2A3350}"/>
              </a:ext>
            </a:extLst>
          </p:cNvPr>
          <p:cNvSpPr txBox="1">
            <a:spLocks/>
          </p:cNvSpPr>
          <p:nvPr/>
        </p:nvSpPr>
        <p:spPr>
          <a:xfrm>
            <a:off x="4378676" y="4379424"/>
            <a:ext cx="60886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Performance Improvement</a:t>
            </a:r>
          </a:p>
        </p:txBody>
      </p:sp>
      <p:pic>
        <p:nvPicPr>
          <p:cNvPr id="124" name="Graphic 123">
            <a:extLst>
              <a:ext uri="{FF2B5EF4-FFF2-40B4-BE49-F238E27FC236}">
                <a16:creationId xmlns:a16="http://schemas.microsoft.com/office/drawing/2014/main" id="{44F91E36-E4B4-3D4D-9215-C5D5ECF7C0B7}"/>
              </a:ext>
            </a:extLst>
          </p:cNvPr>
          <p:cNvPicPr>
            <a:picLocks noChangeAspect="1"/>
          </p:cNvPicPr>
          <p:nvPr/>
        </p:nvPicPr>
        <p:blipFill>
          <a:blip r:embed="rId80" cstate="screen">
            <a:extLst>
              <a:ext uri="{28A0092B-C50C-407E-A947-70E740481C1C}">
                <a14:useLocalDpi xmlns:a14="http://schemas.microsoft.com/office/drawing/2010/main"/>
              </a:ext>
              <a:ext uri="{96DAC541-7B7A-43D3-8B79-37D633B846F1}">
                <asvg:svgBlip xmlns:asvg="http://schemas.microsoft.com/office/drawing/2016/SVG/main" r:embed="rId81"/>
              </a:ext>
            </a:extLst>
          </a:blip>
          <a:srcRect/>
          <a:stretch/>
        </p:blipFill>
        <p:spPr>
          <a:xfrm>
            <a:off x="4471473" y="3886662"/>
            <a:ext cx="423269" cy="423269"/>
          </a:xfrm>
          <a:prstGeom prst="rect">
            <a:avLst/>
          </a:prstGeom>
        </p:spPr>
      </p:pic>
      <p:sp>
        <p:nvSpPr>
          <p:cNvPr id="125" name="Text Placeholder 6">
            <a:extLst>
              <a:ext uri="{FF2B5EF4-FFF2-40B4-BE49-F238E27FC236}">
                <a16:creationId xmlns:a16="http://schemas.microsoft.com/office/drawing/2014/main" id="{7B823EF2-6F99-E448-BF76-34BE62C13963}"/>
              </a:ext>
            </a:extLst>
          </p:cNvPr>
          <p:cNvSpPr txBox="1">
            <a:spLocks/>
          </p:cNvSpPr>
          <p:nvPr/>
        </p:nvSpPr>
        <p:spPr>
          <a:xfrm>
            <a:off x="5620211" y="4301288"/>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Phone</a:t>
            </a:r>
          </a:p>
        </p:txBody>
      </p:sp>
      <p:pic>
        <p:nvPicPr>
          <p:cNvPr id="126" name="Graphic 125">
            <a:extLst>
              <a:ext uri="{FF2B5EF4-FFF2-40B4-BE49-F238E27FC236}">
                <a16:creationId xmlns:a16="http://schemas.microsoft.com/office/drawing/2014/main" id="{579A9A72-6DEC-BB4F-92D7-7C3B30529402}"/>
              </a:ext>
            </a:extLst>
          </p:cNvPr>
          <p:cNvPicPr>
            <a:picLocks noChangeAspect="1"/>
          </p:cNvPicPr>
          <p:nvPr/>
        </p:nvPicPr>
        <p:blipFill>
          <a:blip r:embed="rId82" cstate="screen">
            <a:extLst>
              <a:ext uri="{28A0092B-C50C-407E-A947-70E740481C1C}">
                <a14:useLocalDpi xmlns:a14="http://schemas.microsoft.com/office/drawing/2010/main"/>
              </a:ext>
              <a:ext uri="{96DAC541-7B7A-43D3-8B79-37D633B846F1}">
                <asvg:svgBlip xmlns:asvg="http://schemas.microsoft.com/office/drawing/2016/SVG/main" r:embed="rId83"/>
              </a:ext>
            </a:extLst>
          </a:blip>
          <a:srcRect/>
          <a:stretch/>
        </p:blipFill>
        <p:spPr>
          <a:xfrm>
            <a:off x="5644893" y="3823824"/>
            <a:ext cx="417365" cy="417365"/>
          </a:xfrm>
          <a:prstGeom prst="rect">
            <a:avLst/>
          </a:prstGeom>
        </p:spPr>
      </p:pic>
      <p:sp>
        <p:nvSpPr>
          <p:cNvPr id="127" name="Text Placeholder 6">
            <a:extLst>
              <a:ext uri="{FF2B5EF4-FFF2-40B4-BE49-F238E27FC236}">
                <a16:creationId xmlns:a16="http://schemas.microsoft.com/office/drawing/2014/main" id="{ADC3DA84-9D28-254E-90D4-41F367527715}"/>
              </a:ext>
            </a:extLst>
          </p:cNvPr>
          <p:cNvSpPr txBox="1">
            <a:spLocks/>
          </p:cNvSpPr>
          <p:nvPr/>
        </p:nvSpPr>
        <p:spPr>
          <a:xfrm>
            <a:off x="6487446" y="4335951"/>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Respond</a:t>
            </a:r>
          </a:p>
        </p:txBody>
      </p:sp>
      <p:pic>
        <p:nvPicPr>
          <p:cNvPr id="128" name="Graphic 127">
            <a:extLst>
              <a:ext uri="{FF2B5EF4-FFF2-40B4-BE49-F238E27FC236}">
                <a16:creationId xmlns:a16="http://schemas.microsoft.com/office/drawing/2014/main" id="{0CEA4C9F-6F87-3349-841D-98BC1768E405}"/>
              </a:ext>
            </a:extLst>
          </p:cNvPr>
          <p:cNvPicPr>
            <a:picLocks noChangeAspect="1"/>
          </p:cNvPicPr>
          <p:nvPr/>
        </p:nvPicPr>
        <p:blipFill>
          <a:blip r:embed="rId84" cstate="screen">
            <a:extLst>
              <a:ext uri="{28A0092B-C50C-407E-A947-70E740481C1C}">
                <a14:useLocalDpi xmlns:a14="http://schemas.microsoft.com/office/drawing/2010/main"/>
              </a:ext>
              <a:ext uri="{96DAC541-7B7A-43D3-8B79-37D633B846F1}">
                <asvg:svgBlip xmlns:asvg="http://schemas.microsoft.com/office/drawing/2016/SVG/main" r:embed="rId85"/>
              </a:ext>
            </a:extLst>
          </a:blip>
          <a:srcRect/>
          <a:stretch/>
        </p:blipFill>
        <p:spPr>
          <a:xfrm>
            <a:off x="6616467" y="3879265"/>
            <a:ext cx="417366" cy="417366"/>
          </a:xfrm>
          <a:prstGeom prst="rect">
            <a:avLst/>
          </a:prstGeom>
        </p:spPr>
      </p:pic>
      <p:sp>
        <p:nvSpPr>
          <p:cNvPr id="129" name="Text Placeholder 6">
            <a:extLst>
              <a:ext uri="{FF2B5EF4-FFF2-40B4-BE49-F238E27FC236}">
                <a16:creationId xmlns:a16="http://schemas.microsoft.com/office/drawing/2014/main" id="{7C9BD8E4-6810-7849-948D-EB5E019B34C2}"/>
              </a:ext>
            </a:extLst>
          </p:cNvPr>
          <p:cNvSpPr txBox="1">
            <a:spLocks/>
          </p:cNvSpPr>
          <p:nvPr/>
        </p:nvSpPr>
        <p:spPr>
          <a:xfrm>
            <a:off x="7480315" y="433876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Service Recovery</a:t>
            </a:r>
          </a:p>
        </p:txBody>
      </p:sp>
      <p:pic>
        <p:nvPicPr>
          <p:cNvPr id="130" name="Graphic 129">
            <a:extLst>
              <a:ext uri="{FF2B5EF4-FFF2-40B4-BE49-F238E27FC236}">
                <a16:creationId xmlns:a16="http://schemas.microsoft.com/office/drawing/2014/main" id="{37FD5523-FACC-C84D-A236-7639AEF57DD6}"/>
              </a:ext>
            </a:extLst>
          </p:cNvPr>
          <p:cNvPicPr>
            <a:picLocks noChangeAspect="1"/>
          </p:cNvPicPr>
          <p:nvPr/>
        </p:nvPicPr>
        <p:blipFill>
          <a:blip r:embed="rId86" cstate="screen">
            <a:extLst>
              <a:ext uri="{28A0092B-C50C-407E-A947-70E740481C1C}">
                <a14:useLocalDpi xmlns:a14="http://schemas.microsoft.com/office/drawing/2010/main"/>
              </a:ext>
              <a:ext uri="{96DAC541-7B7A-43D3-8B79-37D633B846F1}">
                <asvg:svgBlip xmlns:asvg="http://schemas.microsoft.com/office/drawing/2016/SVG/main" r:embed="rId87"/>
              </a:ext>
            </a:extLst>
          </a:blip>
          <a:srcRect/>
          <a:stretch/>
        </p:blipFill>
        <p:spPr>
          <a:xfrm>
            <a:off x="7528297" y="3829707"/>
            <a:ext cx="462950" cy="462950"/>
          </a:xfrm>
          <a:prstGeom prst="rect">
            <a:avLst/>
          </a:prstGeom>
        </p:spPr>
      </p:pic>
      <p:sp>
        <p:nvSpPr>
          <p:cNvPr id="131" name="Text Placeholder 6">
            <a:extLst>
              <a:ext uri="{FF2B5EF4-FFF2-40B4-BE49-F238E27FC236}">
                <a16:creationId xmlns:a16="http://schemas.microsoft.com/office/drawing/2014/main" id="{F7CEBFA2-2314-DB42-904A-D7D35C482AD3}"/>
              </a:ext>
            </a:extLst>
          </p:cNvPr>
          <p:cNvSpPr txBox="1">
            <a:spLocks/>
          </p:cNvSpPr>
          <p:nvPr/>
        </p:nvSpPr>
        <p:spPr>
          <a:xfrm>
            <a:off x="8357931" y="4363019"/>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Survivor</a:t>
            </a:r>
          </a:p>
        </p:txBody>
      </p:sp>
      <p:pic>
        <p:nvPicPr>
          <p:cNvPr id="132" name="Graphic 131">
            <a:extLst>
              <a:ext uri="{FF2B5EF4-FFF2-40B4-BE49-F238E27FC236}">
                <a16:creationId xmlns:a16="http://schemas.microsoft.com/office/drawing/2014/main" id="{F3E275FE-083D-174B-8AFD-3714E3CFE17E}"/>
              </a:ext>
            </a:extLst>
          </p:cNvPr>
          <p:cNvPicPr>
            <a:picLocks noChangeAspect="1"/>
          </p:cNvPicPr>
          <p:nvPr/>
        </p:nvPicPr>
        <p:blipFill>
          <a:blip r:embed="rId88" cstate="screen">
            <a:extLst>
              <a:ext uri="{28A0092B-C50C-407E-A947-70E740481C1C}">
                <a14:useLocalDpi xmlns:a14="http://schemas.microsoft.com/office/drawing/2010/main"/>
              </a:ext>
              <a:ext uri="{96DAC541-7B7A-43D3-8B79-37D633B846F1}">
                <asvg:svgBlip xmlns:asvg="http://schemas.microsoft.com/office/drawing/2016/SVG/main" r:embed="rId89"/>
              </a:ext>
            </a:extLst>
          </a:blip>
          <a:srcRect/>
          <a:stretch/>
        </p:blipFill>
        <p:spPr>
          <a:xfrm>
            <a:off x="8531607" y="3870257"/>
            <a:ext cx="449450" cy="449450"/>
          </a:xfrm>
          <a:prstGeom prst="rect">
            <a:avLst/>
          </a:prstGeom>
        </p:spPr>
      </p:pic>
      <p:sp>
        <p:nvSpPr>
          <p:cNvPr id="133" name="Text Placeholder 6">
            <a:extLst>
              <a:ext uri="{FF2B5EF4-FFF2-40B4-BE49-F238E27FC236}">
                <a16:creationId xmlns:a16="http://schemas.microsoft.com/office/drawing/2014/main" id="{39D16D80-B2AE-A343-B332-0CA3C849F862}"/>
              </a:ext>
            </a:extLst>
          </p:cNvPr>
          <p:cNvSpPr txBox="1">
            <a:spLocks/>
          </p:cNvSpPr>
          <p:nvPr/>
        </p:nvSpPr>
        <p:spPr>
          <a:xfrm>
            <a:off x="9225641" y="4362583"/>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Technology</a:t>
            </a:r>
          </a:p>
        </p:txBody>
      </p:sp>
      <p:pic>
        <p:nvPicPr>
          <p:cNvPr id="134" name="Graphic 133">
            <a:extLst>
              <a:ext uri="{FF2B5EF4-FFF2-40B4-BE49-F238E27FC236}">
                <a16:creationId xmlns:a16="http://schemas.microsoft.com/office/drawing/2014/main" id="{15D59AAB-894C-BE45-A343-0EDB523D8EA3}"/>
              </a:ext>
            </a:extLst>
          </p:cNvPr>
          <p:cNvPicPr>
            <a:picLocks noChangeAspect="1"/>
          </p:cNvPicPr>
          <p:nvPr/>
        </p:nvPicPr>
        <p:blipFill>
          <a:blip r:embed="rId90" cstate="screen">
            <a:extLst>
              <a:ext uri="{28A0092B-C50C-407E-A947-70E740481C1C}">
                <a14:useLocalDpi xmlns:a14="http://schemas.microsoft.com/office/drawing/2010/main"/>
              </a:ext>
              <a:ext uri="{96DAC541-7B7A-43D3-8B79-37D633B846F1}">
                <asvg:svgBlip xmlns:asvg="http://schemas.microsoft.com/office/drawing/2016/SVG/main" r:embed="rId91"/>
              </a:ext>
            </a:extLst>
          </a:blip>
          <a:srcRect/>
          <a:stretch/>
        </p:blipFill>
        <p:spPr>
          <a:xfrm>
            <a:off x="9341326" y="3869821"/>
            <a:ext cx="449450" cy="449450"/>
          </a:xfrm>
          <a:prstGeom prst="rect">
            <a:avLst/>
          </a:prstGeom>
        </p:spPr>
      </p:pic>
      <p:sp>
        <p:nvSpPr>
          <p:cNvPr id="135" name="Text Placeholder 6">
            <a:extLst>
              <a:ext uri="{FF2B5EF4-FFF2-40B4-BE49-F238E27FC236}">
                <a16:creationId xmlns:a16="http://schemas.microsoft.com/office/drawing/2014/main" id="{3230790B-82F1-1C41-98E2-2FF10268FB7E}"/>
              </a:ext>
            </a:extLst>
          </p:cNvPr>
          <p:cNvSpPr txBox="1">
            <a:spLocks/>
          </p:cNvSpPr>
          <p:nvPr/>
        </p:nvSpPr>
        <p:spPr>
          <a:xfrm>
            <a:off x="10099565" y="4337201"/>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The Board</a:t>
            </a:r>
          </a:p>
        </p:txBody>
      </p:sp>
      <p:pic>
        <p:nvPicPr>
          <p:cNvPr id="136" name="Graphic 135">
            <a:extLst>
              <a:ext uri="{FF2B5EF4-FFF2-40B4-BE49-F238E27FC236}">
                <a16:creationId xmlns:a16="http://schemas.microsoft.com/office/drawing/2014/main" id="{E5CEB8E9-1901-6A47-85B8-BF538ABF5763}"/>
              </a:ext>
            </a:extLst>
          </p:cNvPr>
          <p:cNvPicPr>
            <a:picLocks noChangeAspect="1"/>
          </p:cNvPicPr>
          <p:nvPr/>
        </p:nvPicPr>
        <p:blipFill>
          <a:blip r:embed="rId92" cstate="screen">
            <a:extLst>
              <a:ext uri="{28A0092B-C50C-407E-A947-70E740481C1C}">
                <a14:useLocalDpi xmlns:a14="http://schemas.microsoft.com/office/drawing/2010/main"/>
              </a:ext>
              <a:ext uri="{96DAC541-7B7A-43D3-8B79-37D633B846F1}">
                <asvg:svgBlip xmlns:asvg="http://schemas.microsoft.com/office/drawing/2016/SVG/main" r:embed="rId93"/>
              </a:ext>
            </a:extLst>
          </a:blip>
          <a:srcRect/>
          <a:stretch/>
        </p:blipFill>
        <p:spPr>
          <a:xfrm>
            <a:off x="10215250" y="3844439"/>
            <a:ext cx="449450" cy="449450"/>
          </a:xfrm>
          <a:prstGeom prst="rect">
            <a:avLst/>
          </a:prstGeom>
        </p:spPr>
      </p:pic>
      <p:sp>
        <p:nvSpPr>
          <p:cNvPr id="137" name="Text Placeholder 6">
            <a:extLst>
              <a:ext uri="{FF2B5EF4-FFF2-40B4-BE49-F238E27FC236}">
                <a16:creationId xmlns:a16="http://schemas.microsoft.com/office/drawing/2014/main" id="{F14900F6-509E-BA43-A1B1-705E04D3FD7D}"/>
              </a:ext>
            </a:extLst>
          </p:cNvPr>
          <p:cNvSpPr txBox="1">
            <a:spLocks/>
          </p:cNvSpPr>
          <p:nvPr/>
        </p:nvSpPr>
        <p:spPr>
          <a:xfrm>
            <a:off x="11032092" y="4350121"/>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Tools</a:t>
            </a:r>
          </a:p>
        </p:txBody>
      </p:sp>
      <p:pic>
        <p:nvPicPr>
          <p:cNvPr id="138" name="Graphic 137">
            <a:extLst>
              <a:ext uri="{FF2B5EF4-FFF2-40B4-BE49-F238E27FC236}">
                <a16:creationId xmlns:a16="http://schemas.microsoft.com/office/drawing/2014/main" id="{32FC261C-559B-3349-97FA-5168BDB014D4}"/>
              </a:ext>
            </a:extLst>
          </p:cNvPr>
          <p:cNvPicPr>
            <a:picLocks noChangeAspect="1"/>
          </p:cNvPicPr>
          <p:nvPr/>
        </p:nvPicPr>
        <p:blipFill>
          <a:blip r:embed="rId94" cstate="screen">
            <a:extLst>
              <a:ext uri="{28A0092B-C50C-407E-A947-70E740481C1C}">
                <a14:useLocalDpi xmlns:a14="http://schemas.microsoft.com/office/drawing/2010/main"/>
              </a:ext>
              <a:ext uri="{96DAC541-7B7A-43D3-8B79-37D633B846F1}">
                <asvg:svgBlip xmlns:asvg="http://schemas.microsoft.com/office/drawing/2016/SVG/main" r:embed="rId95"/>
              </a:ext>
            </a:extLst>
          </a:blip>
          <a:srcRect/>
          <a:stretch/>
        </p:blipFill>
        <p:spPr>
          <a:xfrm>
            <a:off x="11147777" y="3857359"/>
            <a:ext cx="449450" cy="449450"/>
          </a:xfrm>
          <a:prstGeom prst="rect">
            <a:avLst/>
          </a:prstGeom>
        </p:spPr>
      </p:pic>
      <p:sp>
        <p:nvSpPr>
          <p:cNvPr id="139" name="Text Placeholder 6">
            <a:extLst>
              <a:ext uri="{FF2B5EF4-FFF2-40B4-BE49-F238E27FC236}">
                <a16:creationId xmlns:a16="http://schemas.microsoft.com/office/drawing/2014/main" id="{13EFDDFD-9E07-294F-A81D-557CB070CBDF}"/>
              </a:ext>
            </a:extLst>
          </p:cNvPr>
          <p:cNvSpPr txBox="1">
            <a:spLocks/>
          </p:cNvSpPr>
          <p:nvPr/>
        </p:nvSpPr>
        <p:spPr>
          <a:xfrm>
            <a:off x="643113" y="5429711"/>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Training</a:t>
            </a:r>
          </a:p>
        </p:txBody>
      </p:sp>
      <p:pic>
        <p:nvPicPr>
          <p:cNvPr id="140" name="Graphic 139">
            <a:extLst>
              <a:ext uri="{FF2B5EF4-FFF2-40B4-BE49-F238E27FC236}">
                <a16:creationId xmlns:a16="http://schemas.microsoft.com/office/drawing/2014/main" id="{6A0EF426-3716-E047-B781-6172585778E1}"/>
              </a:ext>
            </a:extLst>
          </p:cNvPr>
          <p:cNvPicPr>
            <a:picLocks noChangeAspect="1"/>
          </p:cNvPicPr>
          <p:nvPr/>
        </p:nvPicPr>
        <p:blipFill>
          <a:blip r:embed="rId96" cstate="screen">
            <a:extLst>
              <a:ext uri="{28A0092B-C50C-407E-A947-70E740481C1C}">
                <a14:useLocalDpi xmlns:a14="http://schemas.microsoft.com/office/drawing/2010/main"/>
              </a:ext>
              <a:ext uri="{96DAC541-7B7A-43D3-8B79-37D633B846F1}">
                <asvg:svgBlip xmlns:asvg="http://schemas.microsoft.com/office/drawing/2016/SVG/main" r:embed="rId97"/>
              </a:ext>
            </a:extLst>
          </a:blip>
          <a:srcRect/>
          <a:stretch/>
        </p:blipFill>
        <p:spPr>
          <a:xfrm>
            <a:off x="758798" y="4936949"/>
            <a:ext cx="449450" cy="449450"/>
          </a:xfrm>
          <a:prstGeom prst="rect">
            <a:avLst/>
          </a:prstGeom>
        </p:spPr>
      </p:pic>
      <p:sp>
        <p:nvSpPr>
          <p:cNvPr id="143" name="Text Placeholder 6">
            <a:extLst>
              <a:ext uri="{FF2B5EF4-FFF2-40B4-BE49-F238E27FC236}">
                <a16:creationId xmlns:a16="http://schemas.microsoft.com/office/drawing/2014/main" id="{F28B2E5B-1422-2D40-9C97-E75854791AE2}"/>
              </a:ext>
            </a:extLst>
          </p:cNvPr>
          <p:cNvSpPr txBox="1">
            <a:spLocks/>
          </p:cNvSpPr>
          <p:nvPr/>
        </p:nvSpPr>
        <p:spPr>
          <a:xfrm>
            <a:off x="1619751" y="5419695"/>
            <a:ext cx="558917" cy="264379"/>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Trust</a:t>
            </a:r>
          </a:p>
        </p:txBody>
      </p:sp>
      <p:pic>
        <p:nvPicPr>
          <p:cNvPr id="144" name="Graphic 143">
            <a:extLst>
              <a:ext uri="{FF2B5EF4-FFF2-40B4-BE49-F238E27FC236}">
                <a16:creationId xmlns:a16="http://schemas.microsoft.com/office/drawing/2014/main" id="{058AE210-2D2B-0147-8543-44DF5CD60573}"/>
              </a:ext>
            </a:extLst>
          </p:cNvPr>
          <p:cNvPicPr>
            <a:picLocks noChangeAspect="1"/>
          </p:cNvPicPr>
          <p:nvPr/>
        </p:nvPicPr>
        <p:blipFill>
          <a:blip r:embed="rId98">
            <a:extLst>
              <a:ext uri="{96DAC541-7B7A-43D3-8B79-37D633B846F1}">
                <asvg:svgBlip xmlns:asvg="http://schemas.microsoft.com/office/drawing/2016/SVG/main" r:embed="rId99"/>
              </a:ext>
            </a:extLst>
          </a:blip>
          <a:srcRect/>
          <a:stretch/>
        </p:blipFill>
        <p:spPr>
          <a:xfrm>
            <a:off x="1619751" y="4839177"/>
            <a:ext cx="558917" cy="558917"/>
          </a:xfrm>
          <a:prstGeom prst="rect">
            <a:avLst/>
          </a:prstGeom>
        </p:spPr>
      </p:pic>
      <p:sp>
        <p:nvSpPr>
          <p:cNvPr id="145" name="Text Placeholder 6">
            <a:extLst>
              <a:ext uri="{FF2B5EF4-FFF2-40B4-BE49-F238E27FC236}">
                <a16:creationId xmlns:a16="http://schemas.microsoft.com/office/drawing/2014/main" id="{9D5DD0A7-5CAE-ED41-8EAF-EF30658369C3}"/>
              </a:ext>
            </a:extLst>
          </p:cNvPr>
          <p:cNvSpPr txBox="1">
            <a:spLocks/>
          </p:cNvSpPr>
          <p:nvPr/>
        </p:nvSpPr>
        <p:spPr>
          <a:xfrm>
            <a:off x="2469265" y="5429711"/>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VBA</a:t>
            </a:r>
          </a:p>
        </p:txBody>
      </p:sp>
      <p:pic>
        <p:nvPicPr>
          <p:cNvPr id="146" name="Graphic 145">
            <a:extLst>
              <a:ext uri="{FF2B5EF4-FFF2-40B4-BE49-F238E27FC236}">
                <a16:creationId xmlns:a16="http://schemas.microsoft.com/office/drawing/2014/main" id="{DB4CDABE-B0D3-5648-800E-21B46530F409}"/>
              </a:ext>
            </a:extLst>
          </p:cNvPr>
          <p:cNvPicPr>
            <a:picLocks noChangeAspect="1"/>
          </p:cNvPicPr>
          <p:nvPr/>
        </p:nvPicPr>
        <p:blipFill>
          <a:blip r:embed="rId100" cstate="screen">
            <a:extLst>
              <a:ext uri="{28A0092B-C50C-407E-A947-70E740481C1C}">
                <a14:useLocalDpi xmlns:a14="http://schemas.microsoft.com/office/drawing/2010/main"/>
              </a:ext>
              <a:ext uri="{96DAC541-7B7A-43D3-8B79-37D633B846F1}">
                <asvg:svgBlip xmlns:asvg="http://schemas.microsoft.com/office/drawing/2016/SVG/main" r:embed="rId101"/>
              </a:ext>
            </a:extLst>
          </a:blip>
          <a:srcRect/>
          <a:stretch/>
        </p:blipFill>
        <p:spPr>
          <a:xfrm>
            <a:off x="2528823" y="4883100"/>
            <a:ext cx="462950" cy="462950"/>
          </a:xfrm>
          <a:prstGeom prst="rect">
            <a:avLst/>
          </a:prstGeom>
        </p:spPr>
      </p:pic>
      <p:sp>
        <p:nvSpPr>
          <p:cNvPr id="147" name="Text Placeholder 6">
            <a:extLst>
              <a:ext uri="{FF2B5EF4-FFF2-40B4-BE49-F238E27FC236}">
                <a16:creationId xmlns:a16="http://schemas.microsoft.com/office/drawing/2014/main" id="{9BB314F7-F31D-D045-9ADB-DCF2AD8B4FA6}"/>
              </a:ext>
            </a:extLst>
          </p:cNvPr>
          <p:cNvSpPr txBox="1">
            <a:spLocks/>
          </p:cNvSpPr>
          <p:nvPr/>
        </p:nvSpPr>
        <p:spPr>
          <a:xfrm>
            <a:off x="3368819" y="540918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Veteran</a:t>
            </a:r>
          </a:p>
        </p:txBody>
      </p:sp>
      <p:pic>
        <p:nvPicPr>
          <p:cNvPr id="148" name="Graphic 147">
            <a:extLst>
              <a:ext uri="{FF2B5EF4-FFF2-40B4-BE49-F238E27FC236}">
                <a16:creationId xmlns:a16="http://schemas.microsoft.com/office/drawing/2014/main" id="{FAA939BD-59E7-994A-8EEC-C627B1A5FA77}"/>
              </a:ext>
            </a:extLst>
          </p:cNvPr>
          <p:cNvPicPr>
            <a:picLocks noChangeAspect="1"/>
          </p:cNvPicPr>
          <p:nvPr/>
        </p:nvPicPr>
        <p:blipFill>
          <a:blip r:embed="rId102" cstate="screen">
            <a:extLst>
              <a:ext uri="{28A0092B-C50C-407E-A947-70E740481C1C}">
                <a14:useLocalDpi xmlns:a14="http://schemas.microsoft.com/office/drawing/2010/main"/>
              </a:ext>
              <a:ext uri="{96DAC541-7B7A-43D3-8B79-37D633B846F1}">
                <asvg:svgBlip xmlns:asvg="http://schemas.microsoft.com/office/drawing/2016/SVG/main" r:embed="rId103"/>
              </a:ext>
            </a:extLst>
          </a:blip>
          <a:srcRect/>
          <a:stretch/>
        </p:blipFill>
        <p:spPr>
          <a:xfrm>
            <a:off x="3436643" y="4916422"/>
            <a:ext cx="423269" cy="423269"/>
          </a:xfrm>
          <a:prstGeom prst="rect">
            <a:avLst/>
          </a:prstGeom>
        </p:spPr>
      </p:pic>
      <p:sp>
        <p:nvSpPr>
          <p:cNvPr id="149" name="Text Placeholder 6">
            <a:extLst>
              <a:ext uri="{FF2B5EF4-FFF2-40B4-BE49-F238E27FC236}">
                <a16:creationId xmlns:a16="http://schemas.microsoft.com/office/drawing/2014/main" id="{8AD79356-F9F3-5D4D-B1D2-9BD92917AF89}"/>
              </a:ext>
            </a:extLst>
          </p:cNvPr>
          <p:cNvSpPr txBox="1">
            <a:spLocks/>
          </p:cNvSpPr>
          <p:nvPr/>
        </p:nvSpPr>
        <p:spPr>
          <a:xfrm>
            <a:off x="4378676" y="5363214"/>
            <a:ext cx="60886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Veterans Experience (</a:t>
            </a:r>
            <a:r>
              <a:rPr lang="en-US" sz="800" dirty="0" err="1"/>
              <a:t>VetXL</a:t>
            </a:r>
            <a:r>
              <a:rPr lang="en-US" sz="800" dirty="0"/>
              <a:t>)</a:t>
            </a:r>
          </a:p>
        </p:txBody>
      </p:sp>
      <p:pic>
        <p:nvPicPr>
          <p:cNvPr id="150" name="Graphic 149">
            <a:extLst>
              <a:ext uri="{FF2B5EF4-FFF2-40B4-BE49-F238E27FC236}">
                <a16:creationId xmlns:a16="http://schemas.microsoft.com/office/drawing/2014/main" id="{238ABEC6-3ACF-F34F-AECF-816F37237F68}"/>
              </a:ext>
            </a:extLst>
          </p:cNvPr>
          <p:cNvPicPr>
            <a:picLocks noChangeAspect="1"/>
          </p:cNvPicPr>
          <p:nvPr/>
        </p:nvPicPr>
        <p:blipFill>
          <a:blip r:embed="rId104" cstate="screen">
            <a:extLst>
              <a:ext uri="{28A0092B-C50C-407E-A947-70E740481C1C}">
                <a14:useLocalDpi xmlns:a14="http://schemas.microsoft.com/office/drawing/2010/main"/>
              </a:ext>
              <a:ext uri="{96DAC541-7B7A-43D3-8B79-37D633B846F1}">
                <asvg:svgBlip xmlns:asvg="http://schemas.microsoft.com/office/drawing/2016/SVG/main" r:embed="rId105"/>
              </a:ext>
            </a:extLst>
          </a:blip>
          <a:srcRect/>
          <a:stretch/>
        </p:blipFill>
        <p:spPr>
          <a:xfrm>
            <a:off x="4471473" y="4870452"/>
            <a:ext cx="423269" cy="423269"/>
          </a:xfrm>
          <a:prstGeom prst="rect">
            <a:avLst/>
          </a:prstGeom>
        </p:spPr>
      </p:pic>
      <p:sp>
        <p:nvSpPr>
          <p:cNvPr id="151" name="Text Placeholder 6">
            <a:extLst>
              <a:ext uri="{FF2B5EF4-FFF2-40B4-BE49-F238E27FC236}">
                <a16:creationId xmlns:a16="http://schemas.microsoft.com/office/drawing/2014/main" id="{2FA31F2F-C8A1-7E4E-AD67-44F08EECB2EF}"/>
              </a:ext>
            </a:extLst>
          </p:cNvPr>
          <p:cNvSpPr txBox="1">
            <a:spLocks/>
          </p:cNvSpPr>
          <p:nvPr/>
        </p:nvSpPr>
        <p:spPr>
          <a:xfrm>
            <a:off x="5504106" y="5285180"/>
            <a:ext cx="645220"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Veterans Service Organizations</a:t>
            </a:r>
          </a:p>
        </p:txBody>
      </p:sp>
      <p:pic>
        <p:nvPicPr>
          <p:cNvPr id="152" name="Graphic 151">
            <a:extLst>
              <a:ext uri="{FF2B5EF4-FFF2-40B4-BE49-F238E27FC236}">
                <a16:creationId xmlns:a16="http://schemas.microsoft.com/office/drawing/2014/main" id="{916C92D9-4003-D042-B3E7-FECF6105179D}"/>
              </a:ext>
            </a:extLst>
          </p:cNvPr>
          <p:cNvPicPr>
            <a:picLocks noChangeAspect="1"/>
          </p:cNvPicPr>
          <p:nvPr/>
        </p:nvPicPr>
        <p:blipFill>
          <a:blip r:embed="rId106" cstate="screen">
            <a:extLst>
              <a:ext uri="{28A0092B-C50C-407E-A947-70E740481C1C}">
                <a14:useLocalDpi xmlns:a14="http://schemas.microsoft.com/office/drawing/2010/main"/>
              </a:ext>
              <a:ext uri="{96DAC541-7B7A-43D3-8B79-37D633B846F1}">
                <asvg:svgBlip xmlns:asvg="http://schemas.microsoft.com/office/drawing/2016/SVG/main" r:embed="rId107"/>
              </a:ext>
            </a:extLst>
          </a:blip>
          <a:srcRect/>
          <a:stretch/>
        </p:blipFill>
        <p:spPr>
          <a:xfrm>
            <a:off x="5644893" y="4807614"/>
            <a:ext cx="417365" cy="417365"/>
          </a:xfrm>
          <a:prstGeom prst="rect">
            <a:avLst/>
          </a:prstGeom>
        </p:spPr>
      </p:pic>
      <p:sp>
        <p:nvSpPr>
          <p:cNvPr id="153" name="Text Placeholder 6">
            <a:extLst>
              <a:ext uri="{FF2B5EF4-FFF2-40B4-BE49-F238E27FC236}">
                <a16:creationId xmlns:a16="http://schemas.microsoft.com/office/drawing/2014/main" id="{BFF968AD-B0E2-F54E-AAF4-1FEC34BA2D82}"/>
              </a:ext>
            </a:extLst>
          </p:cNvPr>
          <p:cNvSpPr txBox="1">
            <a:spLocks/>
          </p:cNvSpPr>
          <p:nvPr/>
        </p:nvSpPr>
        <p:spPr>
          <a:xfrm>
            <a:off x="6487446" y="5319741"/>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VHA</a:t>
            </a:r>
          </a:p>
        </p:txBody>
      </p:sp>
      <p:pic>
        <p:nvPicPr>
          <p:cNvPr id="154" name="Graphic 153">
            <a:extLst>
              <a:ext uri="{FF2B5EF4-FFF2-40B4-BE49-F238E27FC236}">
                <a16:creationId xmlns:a16="http://schemas.microsoft.com/office/drawing/2014/main" id="{436F9D80-045B-B343-B6F8-81095AF9C653}"/>
              </a:ext>
            </a:extLst>
          </p:cNvPr>
          <p:cNvPicPr>
            <a:picLocks noChangeAspect="1"/>
          </p:cNvPicPr>
          <p:nvPr/>
        </p:nvPicPr>
        <p:blipFill>
          <a:blip r:embed="rId108" cstate="screen">
            <a:extLst>
              <a:ext uri="{28A0092B-C50C-407E-A947-70E740481C1C}">
                <a14:useLocalDpi xmlns:a14="http://schemas.microsoft.com/office/drawing/2010/main"/>
              </a:ext>
              <a:ext uri="{96DAC541-7B7A-43D3-8B79-37D633B846F1}">
                <asvg:svgBlip xmlns:asvg="http://schemas.microsoft.com/office/drawing/2016/SVG/main" r:embed="rId109"/>
              </a:ext>
            </a:extLst>
          </a:blip>
          <a:srcRect/>
          <a:stretch/>
        </p:blipFill>
        <p:spPr>
          <a:xfrm>
            <a:off x="6616467" y="4863055"/>
            <a:ext cx="417366" cy="417366"/>
          </a:xfrm>
          <a:prstGeom prst="rect">
            <a:avLst/>
          </a:prstGeom>
        </p:spPr>
      </p:pic>
      <p:sp>
        <p:nvSpPr>
          <p:cNvPr id="155" name="Text Placeholder 6">
            <a:extLst>
              <a:ext uri="{FF2B5EF4-FFF2-40B4-BE49-F238E27FC236}">
                <a16:creationId xmlns:a16="http://schemas.microsoft.com/office/drawing/2014/main" id="{0E6679D4-89A7-9447-95D8-CA87825BB155}"/>
              </a:ext>
            </a:extLst>
          </p:cNvPr>
          <p:cNvSpPr txBox="1">
            <a:spLocks/>
          </p:cNvSpPr>
          <p:nvPr/>
        </p:nvSpPr>
        <p:spPr>
          <a:xfrm>
            <a:off x="7480315" y="532255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Virtual</a:t>
            </a:r>
          </a:p>
        </p:txBody>
      </p:sp>
      <p:pic>
        <p:nvPicPr>
          <p:cNvPr id="156" name="Graphic 155">
            <a:extLst>
              <a:ext uri="{FF2B5EF4-FFF2-40B4-BE49-F238E27FC236}">
                <a16:creationId xmlns:a16="http://schemas.microsoft.com/office/drawing/2014/main" id="{B03A7EC7-9486-E54E-BDD4-050E05DBDF77}"/>
              </a:ext>
            </a:extLst>
          </p:cNvPr>
          <p:cNvPicPr>
            <a:picLocks noChangeAspect="1"/>
          </p:cNvPicPr>
          <p:nvPr/>
        </p:nvPicPr>
        <p:blipFill>
          <a:blip r:embed="rId110" cstate="screen">
            <a:extLst>
              <a:ext uri="{28A0092B-C50C-407E-A947-70E740481C1C}">
                <a14:useLocalDpi xmlns:a14="http://schemas.microsoft.com/office/drawing/2010/main"/>
              </a:ext>
              <a:ext uri="{96DAC541-7B7A-43D3-8B79-37D633B846F1}">
                <asvg:svgBlip xmlns:asvg="http://schemas.microsoft.com/office/drawing/2016/SVG/main" r:embed="rId111"/>
              </a:ext>
            </a:extLst>
          </a:blip>
          <a:srcRect/>
          <a:stretch/>
        </p:blipFill>
        <p:spPr>
          <a:xfrm>
            <a:off x="7528297" y="4813497"/>
            <a:ext cx="462950" cy="462950"/>
          </a:xfrm>
          <a:prstGeom prst="rect">
            <a:avLst/>
          </a:prstGeom>
        </p:spPr>
      </p:pic>
      <p:sp>
        <p:nvSpPr>
          <p:cNvPr id="157" name="Text Placeholder 6">
            <a:extLst>
              <a:ext uri="{FF2B5EF4-FFF2-40B4-BE49-F238E27FC236}">
                <a16:creationId xmlns:a16="http://schemas.microsoft.com/office/drawing/2014/main" id="{FBC24DDF-73B1-D843-AD4B-3E54CCEAA8DA}"/>
              </a:ext>
            </a:extLst>
          </p:cNvPr>
          <p:cNvSpPr txBox="1">
            <a:spLocks/>
          </p:cNvSpPr>
          <p:nvPr/>
        </p:nvSpPr>
        <p:spPr>
          <a:xfrm>
            <a:off x="8357931" y="5346809"/>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Volunteers</a:t>
            </a:r>
          </a:p>
        </p:txBody>
      </p:sp>
      <p:pic>
        <p:nvPicPr>
          <p:cNvPr id="158" name="Graphic 157">
            <a:extLst>
              <a:ext uri="{FF2B5EF4-FFF2-40B4-BE49-F238E27FC236}">
                <a16:creationId xmlns:a16="http://schemas.microsoft.com/office/drawing/2014/main" id="{26644C0F-149B-3A45-B861-B81994171BA5}"/>
              </a:ext>
            </a:extLst>
          </p:cNvPr>
          <p:cNvPicPr>
            <a:picLocks noChangeAspect="1"/>
          </p:cNvPicPr>
          <p:nvPr/>
        </p:nvPicPr>
        <p:blipFill>
          <a:blip r:embed="rId112" cstate="screen">
            <a:extLst>
              <a:ext uri="{28A0092B-C50C-407E-A947-70E740481C1C}">
                <a14:useLocalDpi xmlns:a14="http://schemas.microsoft.com/office/drawing/2010/main"/>
              </a:ext>
              <a:ext uri="{96DAC541-7B7A-43D3-8B79-37D633B846F1}">
                <asvg:svgBlip xmlns:asvg="http://schemas.microsoft.com/office/drawing/2016/SVG/main" r:embed="rId113"/>
              </a:ext>
            </a:extLst>
          </a:blip>
          <a:srcRect/>
          <a:stretch/>
        </p:blipFill>
        <p:spPr>
          <a:xfrm>
            <a:off x="8531607" y="4854047"/>
            <a:ext cx="449450" cy="449450"/>
          </a:xfrm>
          <a:prstGeom prst="rect">
            <a:avLst/>
          </a:prstGeom>
        </p:spPr>
      </p:pic>
      <p:sp>
        <p:nvSpPr>
          <p:cNvPr id="159" name="Text Placeholder 6">
            <a:extLst>
              <a:ext uri="{FF2B5EF4-FFF2-40B4-BE49-F238E27FC236}">
                <a16:creationId xmlns:a16="http://schemas.microsoft.com/office/drawing/2014/main" id="{44341CE7-F346-8546-B829-EF7768C22912}"/>
              </a:ext>
            </a:extLst>
          </p:cNvPr>
          <p:cNvSpPr txBox="1">
            <a:spLocks/>
          </p:cNvSpPr>
          <p:nvPr/>
        </p:nvSpPr>
        <p:spPr>
          <a:xfrm>
            <a:off x="9225641" y="5346373"/>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Women</a:t>
            </a:r>
          </a:p>
        </p:txBody>
      </p:sp>
      <p:pic>
        <p:nvPicPr>
          <p:cNvPr id="160" name="Graphic 159">
            <a:extLst>
              <a:ext uri="{FF2B5EF4-FFF2-40B4-BE49-F238E27FC236}">
                <a16:creationId xmlns:a16="http://schemas.microsoft.com/office/drawing/2014/main" id="{B7013779-C23F-4948-8E60-969BA83645B3}"/>
              </a:ext>
            </a:extLst>
          </p:cNvPr>
          <p:cNvPicPr>
            <a:picLocks noChangeAspect="1"/>
          </p:cNvPicPr>
          <p:nvPr/>
        </p:nvPicPr>
        <p:blipFill>
          <a:blip r:embed="rId114" cstate="screen">
            <a:extLst>
              <a:ext uri="{28A0092B-C50C-407E-A947-70E740481C1C}">
                <a14:useLocalDpi xmlns:a14="http://schemas.microsoft.com/office/drawing/2010/main"/>
              </a:ext>
              <a:ext uri="{96DAC541-7B7A-43D3-8B79-37D633B846F1}">
                <asvg:svgBlip xmlns:asvg="http://schemas.microsoft.com/office/drawing/2016/SVG/main" r:embed="rId115"/>
              </a:ext>
            </a:extLst>
          </a:blip>
          <a:srcRect/>
          <a:stretch/>
        </p:blipFill>
        <p:spPr>
          <a:xfrm>
            <a:off x="9341326" y="4853611"/>
            <a:ext cx="449450" cy="449450"/>
          </a:xfrm>
          <a:prstGeom prst="rect">
            <a:avLst/>
          </a:prstGeom>
        </p:spPr>
      </p:pic>
      <p:sp>
        <p:nvSpPr>
          <p:cNvPr id="167" name="TextBox 166">
            <a:extLst>
              <a:ext uri="{FF2B5EF4-FFF2-40B4-BE49-F238E27FC236}">
                <a16:creationId xmlns:a16="http://schemas.microsoft.com/office/drawing/2014/main" id="{B6AC8D35-C192-8642-80A9-E4432C9A2A00}"/>
              </a:ext>
            </a:extLst>
          </p:cNvPr>
          <p:cNvSpPr txBox="1"/>
          <p:nvPr/>
        </p:nvSpPr>
        <p:spPr>
          <a:xfrm>
            <a:off x="10043832" y="5770760"/>
            <a:ext cx="1669083" cy="584775"/>
          </a:xfrm>
          <a:prstGeom prst="rect">
            <a:avLst/>
          </a:prstGeom>
          <a:noFill/>
        </p:spPr>
        <p:txBody>
          <a:bodyPr wrap="square" rtlCol="0">
            <a:spAutoFit/>
          </a:bodyPr>
          <a:lstStyle/>
          <a:p>
            <a:r>
              <a:rPr lang="en-US" sz="800" dirty="0"/>
              <a:t>*TIP: To change icon color, select  “Graphics Format,” “Graphics Outline,” then select color of choice.</a:t>
            </a:r>
          </a:p>
        </p:txBody>
      </p:sp>
      <p:pic>
        <p:nvPicPr>
          <p:cNvPr id="168" name="Graphic 167">
            <a:extLst>
              <a:ext uri="{FF2B5EF4-FFF2-40B4-BE49-F238E27FC236}">
                <a16:creationId xmlns:a16="http://schemas.microsoft.com/office/drawing/2014/main" id="{4780334B-2C82-794F-981F-8EE518D0785B}"/>
              </a:ext>
            </a:extLst>
          </p:cNvPr>
          <p:cNvPicPr>
            <a:picLocks noChangeAspect="1"/>
          </p:cNvPicPr>
          <p:nvPr/>
        </p:nvPicPr>
        <p:blipFill>
          <a:blip r:embed="rId116" cstate="screen">
            <a:extLst>
              <a:ext uri="{28A0092B-C50C-407E-A947-70E740481C1C}">
                <a14:useLocalDpi xmlns:a14="http://schemas.microsoft.com/office/drawing/2010/main"/>
              </a:ext>
              <a:ext uri="{96DAC541-7B7A-43D3-8B79-37D633B846F1}">
                <asvg:svgBlip xmlns:asvg="http://schemas.microsoft.com/office/drawing/2016/SVG/main" r:embed="rId117"/>
              </a:ext>
            </a:extLst>
          </a:blip>
          <a:srcRect/>
          <a:stretch/>
        </p:blipFill>
        <p:spPr>
          <a:xfrm>
            <a:off x="11210563" y="4652881"/>
            <a:ext cx="311365" cy="311365"/>
          </a:xfrm>
          <a:prstGeom prst="rect">
            <a:avLst/>
          </a:prstGeom>
        </p:spPr>
      </p:pic>
      <p:pic>
        <p:nvPicPr>
          <p:cNvPr id="170" name="Picture 169" descr="Chart&#10;&#10;Description automatically generated with medium confidence">
            <a:extLst>
              <a:ext uri="{FF2B5EF4-FFF2-40B4-BE49-F238E27FC236}">
                <a16:creationId xmlns:a16="http://schemas.microsoft.com/office/drawing/2014/main" id="{183D1975-A4CB-4E4E-BCC3-44428C007C24}"/>
              </a:ext>
            </a:extLst>
          </p:cNvPr>
          <p:cNvPicPr>
            <a:picLocks noChangeAspect="1"/>
          </p:cNvPicPr>
          <p:nvPr/>
        </p:nvPicPr>
        <p:blipFill>
          <a:blip r:embed="rId118" cstate="screen">
            <a:extLst>
              <a:ext uri="{28A0092B-C50C-407E-A947-70E740481C1C}">
                <a14:useLocalDpi xmlns:a14="http://schemas.microsoft.com/office/drawing/2010/main"/>
              </a:ext>
            </a:extLst>
          </a:blip>
          <a:stretch>
            <a:fillRect/>
          </a:stretch>
        </p:blipFill>
        <p:spPr>
          <a:xfrm>
            <a:off x="10061085" y="4653993"/>
            <a:ext cx="1086811" cy="1123809"/>
          </a:xfrm>
          <a:prstGeom prst="rect">
            <a:avLst/>
          </a:prstGeom>
        </p:spPr>
      </p:pic>
      <p:pic>
        <p:nvPicPr>
          <p:cNvPr id="171" name="Graphic 170">
            <a:extLst>
              <a:ext uri="{FF2B5EF4-FFF2-40B4-BE49-F238E27FC236}">
                <a16:creationId xmlns:a16="http://schemas.microsoft.com/office/drawing/2014/main" id="{E3DCA4A0-1021-EA46-9C8D-F5EE0A41BDA7}"/>
              </a:ext>
            </a:extLst>
          </p:cNvPr>
          <p:cNvPicPr>
            <a:picLocks noChangeAspect="1"/>
          </p:cNvPicPr>
          <p:nvPr/>
        </p:nvPicPr>
        <p:blipFill>
          <a:blip r:embed="rId119" cstate="screen">
            <a:extLst>
              <a:ext uri="{28A0092B-C50C-407E-A947-70E740481C1C}">
                <a14:useLocalDpi xmlns:a14="http://schemas.microsoft.com/office/drawing/2010/main"/>
              </a:ext>
              <a:ext uri="{96DAC541-7B7A-43D3-8B79-37D633B846F1}">
                <asvg:svgBlip xmlns:asvg="http://schemas.microsoft.com/office/drawing/2016/SVG/main" r:embed="rId120"/>
              </a:ext>
            </a:extLst>
          </a:blip>
          <a:srcRect/>
          <a:stretch/>
        </p:blipFill>
        <p:spPr>
          <a:xfrm>
            <a:off x="11205200" y="5056742"/>
            <a:ext cx="322091" cy="322091"/>
          </a:xfrm>
          <a:prstGeom prst="rect">
            <a:avLst/>
          </a:prstGeom>
        </p:spPr>
      </p:pic>
      <p:sp>
        <p:nvSpPr>
          <p:cNvPr id="172" name="Rectangle 171">
            <a:extLst>
              <a:ext uri="{FF2B5EF4-FFF2-40B4-BE49-F238E27FC236}">
                <a16:creationId xmlns:a16="http://schemas.microsoft.com/office/drawing/2014/main" id="{D6E192B6-04EE-914C-8023-0EDD58D08EC1}"/>
              </a:ext>
            </a:extLst>
          </p:cNvPr>
          <p:cNvSpPr/>
          <p:nvPr/>
        </p:nvSpPr>
        <p:spPr>
          <a:xfrm>
            <a:off x="9990284" y="4581442"/>
            <a:ext cx="1722632" cy="1774093"/>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18EA927A-C0F0-C941-AE35-027315C281B7}"/>
              </a:ext>
            </a:extLst>
          </p:cNvPr>
          <p:cNvSpPr/>
          <p:nvPr/>
        </p:nvSpPr>
        <p:spPr>
          <a:xfrm>
            <a:off x="11193836" y="5423882"/>
            <a:ext cx="344816" cy="3448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4" name="Graphic 173">
            <a:extLst>
              <a:ext uri="{FF2B5EF4-FFF2-40B4-BE49-F238E27FC236}">
                <a16:creationId xmlns:a16="http://schemas.microsoft.com/office/drawing/2014/main" id="{9C21A592-1423-CF40-B4D3-CDD3A7867216}"/>
              </a:ext>
            </a:extLst>
          </p:cNvPr>
          <p:cNvPicPr>
            <a:picLocks noChangeAspect="1"/>
          </p:cNvPicPr>
          <p:nvPr/>
        </p:nvPicPr>
        <p:blipFill>
          <a:blip r:embed="rId121" cstate="screen">
            <a:extLst>
              <a:ext uri="{28A0092B-C50C-407E-A947-70E740481C1C}">
                <a14:useLocalDpi xmlns:a14="http://schemas.microsoft.com/office/drawing/2010/main"/>
              </a:ext>
              <a:ext uri="{96DAC541-7B7A-43D3-8B79-37D633B846F1}">
                <asvg:svgBlip xmlns:asvg="http://schemas.microsoft.com/office/drawing/2016/SVG/main" r:embed="rId122"/>
              </a:ext>
            </a:extLst>
          </a:blip>
          <a:srcRect/>
          <a:stretch/>
        </p:blipFill>
        <p:spPr>
          <a:xfrm>
            <a:off x="11238209" y="5449557"/>
            <a:ext cx="256073" cy="256073"/>
          </a:xfrm>
          <a:prstGeom prst="rect">
            <a:avLst/>
          </a:prstGeom>
        </p:spPr>
      </p:pic>
      <p:sp>
        <p:nvSpPr>
          <p:cNvPr id="141" name="Text Placeholder 6">
            <a:extLst>
              <a:ext uri="{FF2B5EF4-FFF2-40B4-BE49-F238E27FC236}">
                <a16:creationId xmlns:a16="http://schemas.microsoft.com/office/drawing/2014/main" id="{B2714DEE-6063-C041-A9BD-72404706A828}"/>
              </a:ext>
            </a:extLst>
          </p:cNvPr>
          <p:cNvSpPr txBox="1">
            <a:spLocks/>
          </p:cNvSpPr>
          <p:nvPr/>
        </p:nvSpPr>
        <p:spPr>
          <a:xfrm>
            <a:off x="5560827" y="3465970"/>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LGBTQ</a:t>
            </a:r>
          </a:p>
        </p:txBody>
      </p:sp>
      <p:pic>
        <p:nvPicPr>
          <p:cNvPr id="142" name="Graphic 141">
            <a:extLst>
              <a:ext uri="{FF2B5EF4-FFF2-40B4-BE49-F238E27FC236}">
                <a16:creationId xmlns:a16="http://schemas.microsoft.com/office/drawing/2014/main" id="{6045D76C-BD59-774E-B806-CE24B9F0C335}"/>
              </a:ext>
            </a:extLst>
          </p:cNvPr>
          <p:cNvPicPr>
            <a:picLocks noChangeAspect="1"/>
          </p:cNvPicPr>
          <p:nvPr/>
        </p:nvPicPr>
        <p:blipFill>
          <a:blip r:embed="rId123" cstate="screen">
            <a:extLst>
              <a:ext uri="{28A0092B-C50C-407E-A947-70E740481C1C}">
                <a14:useLocalDpi xmlns:a14="http://schemas.microsoft.com/office/drawing/2010/main"/>
              </a:ext>
              <a:ext uri="{96DAC541-7B7A-43D3-8B79-37D633B846F1}">
                <asvg:svgBlip xmlns:asvg="http://schemas.microsoft.com/office/drawing/2016/SVG/main" r:embed="rId124"/>
              </a:ext>
            </a:extLst>
          </a:blip>
          <a:srcRect/>
          <a:stretch/>
        </p:blipFill>
        <p:spPr>
          <a:xfrm>
            <a:off x="5631603" y="2988506"/>
            <a:ext cx="417365" cy="417365"/>
          </a:xfrm>
          <a:prstGeom prst="rect">
            <a:avLst/>
          </a:prstGeom>
        </p:spPr>
      </p:pic>
    </p:spTree>
    <p:extLst>
      <p:ext uri="{BB962C8B-B14F-4D97-AF65-F5344CB8AC3E}">
        <p14:creationId xmlns:p14="http://schemas.microsoft.com/office/powerpoint/2010/main" val="358438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727450F-FB60-0741-A2E8-E38229E1297A}"/>
              </a:ext>
            </a:extLst>
          </p:cNvPr>
          <p:cNvSpPr>
            <a:spLocks noGrp="1"/>
          </p:cNvSpPr>
          <p:nvPr>
            <p:ph type="body" sz="half" idx="2"/>
          </p:nvPr>
        </p:nvSpPr>
        <p:spPr>
          <a:xfrm>
            <a:off x="567353" y="1712899"/>
            <a:ext cx="680823" cy="299958"/>
          </a:xfrm>
        </p:spPr>
        <p:txBody>
          <a:bodyPr vert="horz" lIns="0" tIns="0" rIns="0" bIns="0" rtlCol="0">
            <a:normAutofit/>
          </a:bodyPr>
          <a:lstStyle/>
          <a:p>
            <a:pPr algn="ctr"/>
            <a:r>
              <a:rPr lang="en-US" sz="800" dirty="0"/>
              <a:t>Academic Affiliations</a:t>
            </a:r>
          </a:p>
        </p:txBody>
      </p:sp>
      <p:sp>
        <p:nvSpPr>
          <p:cNvPr id="5" name="Title 4"/>
          <p:cNvSpPr>
            <a:spLocks noGrp="1"/>
          </p:cNvSpPr>
          <p:nvPr>
            <p:ph type="title"/>
          </p:nvPr>
        </p:nvSpPr>
        <p:spPr/>
        <p:txBody>
          <a:bodyPr/>
          <a:lstStyle/>
          <a:p>
            <a:br>
              <a:rPr lang="en-US" dirty="0"/>
            </a:br>
            <a:r>
              <a:rPr lang="en-US" dirty="0"/>
              <a:t>Full Color Icons</a:t>
            </a:r>
          </a:p>
        </p:txBody>
      </p:sp>
      <p:pic>
        <p:nvPicPr>
          <p:cNvPr id="9" name="Graphic 8">
            <a:extLst>
              <a:ext uri="{FF2B5EF4-FFF2-40B4-BE49-F238E27FC236}">
                <a16:creationId xmlns:a16="http://schemas.microsoft.com/office/drawing/2014/main" id="{E3F4CA61-3528-F043-B026-2909E117B03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38674" y="1149214"/>
            <a:ext cx="558917" cy="558917"/>
          </a:xfrm>
          <a:prstGeom prst="rect">
            <a:avLst/>
          </a:prstGeom>
        </p:spPr>
      </p:pic>
      <p:sp>
        <p:nvSpPr>
          <p:cNvPr id="10" name="Text Placeholder 6">
            <a:extLst>
              <a:ext uri="{FF2B5EF4-FFF2-40B4-BE49-F238E27FC236}">
                <a16:creationId xmlns:a16="http://schemas.microsoft.com/office/drawing/2014/main" id="{8DDC2C2A-5130-FF49-A75E-B563D07DD476}"/>
              </a:ext>
            </a:extLst>
          </p:cNvPr>
          <p:cNvSpPr txBox="1">
            <a:spLocks/>
          </p:cNvSpPr>
          <p:nvPr/>
        </p:nvSpPr>
        <p:spPr>
          <a:xfrm>
            <a:off x="1534065" y="1682325"/>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App</a:t>
            </a:r>
            <a:br>
              <a:rPr lang="en-US" sz="800" dirty="0"/>
            </a:br>
            <a:r>
              <a:rPr lang="en-US" sz="800" dirty="0"/>
              <a:t>(Mobile App)</a:t>
            </a:r>
          </a:p>
        </p:txBody>
      </p:sp>
      <p:pic>
        <p:nvPicPr>
          <p:cNvPr id="11" name="Graphic 10">
            <a:extLst>
              <a:ext uri="{FF2B5EF4-FFF2-40B4-BE49-F238E27FC236}">
                <a16:creationId xmlns:a16="http://schemas.microsoft.com/office/drawing/2014/main" id="{459D82CB-24F3-3045-B2CD-5917EF1CEE3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36542" y="1221549"/>
            <a:ext cx="377115" cy="377115"/>
          </a:xfrm>
          <a:prstGeom prst="rect">
            <a:avLst/>
          </a:prstGeom>
        </p:spPr>
      </p:pic>
      <p:sp>
        <p:nvSpPr>
          <p:cNvPr id="12" name="Text Placeholder 6">
            <a:extLst>
              <a:ext uri="{FF2B5EF4-FFF2-40B4-BE49-F238E27FC236}">
                <a16:creationId xmlns:a16="http://schemas.microsoft.com/office/drawing/2014/main" id="{C87C412C-D907-2145-AEC6-AA965DCFB328}"/>
              </a:ext>
            </a:extLst>
          </p:cNvPr>
          <p:cNvSpPr txBox="1">
            <a:spLocks/>
          </p:cNvSpPr>
          <p:nvPr/>
        </p:nvSpPr>
        <p:spPr>
          <a:xfrm>
            <a:off x="2463942" y="167713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Benefits/</a:t>
            </a:r>
            <a:br>
              <a:rPr lang="en-US" sz="800" dirty="0"/>
            </a:br>
            <a:r>
              <a:rPr lang="en-US" sz="800" dirty="0"/>
              <a:t>Regional Office</a:t>
            </a:r>
          </a:p>
        </p:txBody>
      </p:sp>
      <p:pic>
        <p:nvPicPr>
          <p:cNvPr id="13" name="Graphic 12">
            <a:extLst>
              <a:ext uri="{FF2B5EF4-FFF2-40B4-BE49-F238E27FC236}">
                <a16:creationId xmlns:a16="http://schemas.microsoft.com/office/drawing/2014/main" id="{53BC9737-8EFD-CA48-BE01-72A29ABEC4D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531766" y="1184372"/>
            <a:ext cx="423269" cy="423269"/>
          </a:xfrm>
          <a:prstGeom prst="rect">
            <a:avLst/>
          </a:prstGeom>
        </p:spPr>
      </p:pic>
      <p:sp>
        <p:nvSpPr>
          <p:cNvPr id="14" name="Text Placeholder 6">
            <a:extLst>
              <a:ext uri="{FF2B5EF4-FFF2-40B4-BE49-F238E27FC236}">
                <a16:creationId xmlns:a16="http://schemas.microsoft.com/office/drawing/2014/main" id="{54BB9FA1-7583-FA40-8219-608EECC72D21}"/>
              </a:ext>
            </a:extLst>
          </p:cNvPr>
          <p:cNvSpPr txBox="1">
            <a:spLocks/>
          </p:cNvSpPr>
          <p:nvPr/>
        </p:nvSpPr>
        <p:spPr>
          <a:xfrm>
            <a:off x="3351089" y="167713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Bright Spots</a:t>
            </a:r>
          </a:p>
        </p:txBody>
      </p:sp>
      <p:pic>
        <p:nvPicPr>
          <p:cNvPr id="15" name="Graphic 14">
            <a:extLst>
              <a:ext uri="{FF2B5EF4-FFF2-40B4-BE49-F238E27FC236}">
                <a16:creationId xmlns:a16="http://schemas.microsoft.com/office/drawing/2014/main" id="{BE840A31-6750-7745-BE58-70EF576D7EA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418913" y="1184372"/>
            <a:ext cx="423269" cy="423269"/>
          </a:xfrm>
          <a:prstGeom prst="rect">
            <a:avLst/>
          </a:prstGeom>
        </p:spPr>
      </p:pic>
      <p:sp>
        <p:nvSpPr>
          <p:cNvPr id="16" name="Text Placeholder 6">
            <a:extLst>
              <a:ext uri="{FF2B5EF4-FFF2-40B4-BE49-F238E27FC236}">
                <a16:creationId xmlns:a16="http://schemas.microsoft.com/office/drawing/2014/main" id="{EF420B91-C9FC-8742-8DEC-8547659616F4}"/>
              </a:ext>
            </a:extLst>
          </p:cNvPr>
          <p:cNvSpPr txBox="1">
            <a:spLocks/>
          </p:cNvSpPr>
          <p:nvPr/>
        </p:nvSpPr>
        <p:spPr>
          <a:xfrm>
            <a:off x="4271109" y="168012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Caregiver</a:t>
            </a:r>
          </a:p>
        </p:txBody>
      </p:sp>
      <p:pic>
        <p:nvPicPr>
          <p:cNvPr id="17" name="Graphic 16">
            <a:extLst>
              <a:ext uri="{FF2B5EF4-FFF2-40B4-BE49-F238E27FC236}">
                <a16:creationId xmlns:a16="http://schemas.microsoft.com/office/drawing/2014/main" id="{455983A4-2122-1041-8A4D-92D3449BDDC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341885" y="1202660"/>
            <a:ext cx="417365" cy="417365"/>
          </a:xfrm>
          <a:prstGeom prst="rect">
            <a:avLst/>
          </a:prstGeom>
        </p:spPr>
      </p:pic>
      <p:sp>
        <p:nvSpPr>
          <p:cNvPr id="18" name="Text Placeholder 6">
            <a:extLst>
              <a:ext uri="{FF2B5EF4-FFF2-40B4-BE49-F238E27FC236}">
                <a16:creationId xmlns:a16="http://schemas.microsoft.com/office/drawing/2014/main" id="{92125017-A7FF-D746-8CE8-AD4A77A2BE3A}"/>
              </a:ext>
            </a:extLst>
          </p:cNvPr>
          <p:cNvSpPr txBox="1">
            <a:spLocks/>
          </p:cNvSpPr>
          <p:nvPr/>
        </p:nvSpPr>
        <p:spPr>
          <a:xfrm>
            <a:off x="5263429" y="1620708"/>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Communication</a:t>
            </a:r>
          </a:p>
        </p:txBody>
      </p:sp>
      <p:pic>
        <p:nvPicPr>
          <p:cNvPr id="19" name="Graphic 18">
            <a:extLst>
              <a:ext uri="{FF2B5EF4-FFF2-40B4-BE49-F238E27FC236}">
                <a16:creationId xmlns:a16="http://schemas.microsoft.com/office/drawing/2014/main" id="{4EAB7B6C-14FA-CB42-A3A8-9C1AA9EB591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392450" y="1164022"/>
            <a:ext cx="417366" cy="417366"/>
          </a:xfrm>
          <a:prstGeom prst="rect">
            <a:avLst/>
          </a:prstGeom>
        </p:spPr>
      </p:pic>
      <p:sp>
        <p:nvSpPr>
          <p:cNvPr id="20" name="Text Placeholder 6">
            <a:extLst>
              <a:ext uri="{FF2B5EF4-FFF2-40B4-BE49-F238E27FC236}">
                <a16:creationId xmlns:a16="http://schemas.microsoft.com/office/drawing/2014/main" id="{C1243689-DF52-D644-934E-4EDE086D46C2}"/>
              </a:ext>
            </a:extLst>
          </p:cNvPr>
          <p:cNvSpPr txBox="1">
            <a:spLocks/>
          </p:cNvSpPr>
          <p:nvPr/>
        </p:nvSpPr>
        <p:spPr>
          <a:xfrm>
            <a:off x="6431743" y="1711717"/>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Community</a:t>
            </a:r>
          </a:p>
        </p:txBody>
      </p:sp>
      <p:pic>
        <p:nvPicPr>
          <p:cNvPr id="21" name="Graphic 20">
            <a:extLst>
              <a:ext uri="{FF2B5EF4-FFF2-40B4-BE49-F238E27FC236}">
                <a16:creationId xmlns:a16="http://schemas.microsoft.com/office/drawing/2014/main" id="{FDBF2B14-E36D-2343-BD1C-905E76EB2C6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479725" y="1202660"/>
            <a:ext cx="462950" cy="462950"/>
          </a:xfrm>
          <a:prstGeom prst="rect">
            <a:avLst/>
          </a:prstGeom>
        </p:spPr>
      </p:pic>
      <p:sp>
        <p:nvSpPr>
          <p:cNvPr id="22" name="Text Placeholder 6">
            <a:extLst>
              <a:ext uri="{FF2B5EF4-FFF2-40B4-BE49-F238E27FC236}">
                <a16:creationId xmlns:a16="http://schemas.microsoft.com/office/drawing/2014/main" id="{B19984E7-76DD-ED40-A716-8D3A5ED3B522}"/>
              </a:ext>
            </a:extLst>
          </p:cNvPr>
          <p:cNvSpPr txBox="1">
            <a:spLocks/>
          </p:cNvSpPr>
          <p:nvPr/>
        </p:nvSpPr>
        <p:spPr>
          <a:xfrm>
            <a:off x="7315753" y="1751851"/>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Community Veteran Engagement Board</a:t>
            </a:r>
          </a:p>
        </p:txBody>
      </p:sp>
      <p:pic>
        <p:nvPicPr>
          <p:cNvPr id="23" name="Graphic 22">
            <a:extLst>
              <a:ext uri="{FF2B5EF4-FFF2-40B4-BE49-F238E27FC236}">
                <a16:creationId xmlns:a16="http://schemas.microsoft.com/office/drawing/2014/main" id="{B33E2644-3A9C-DF4D-919F-B6F0D90A3464}"/>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89428" y="1259089"/>
            <a:ext cx="449450" cy="449450"/>
          </a:xfrm>
          <a:prstGeom prst="rect">
            <a:avLst/>
          </a:prstGeom>
        </p:spPr>
      </p:pic>
      <p:sp>
        <p:nvSpPr>
          <p:cNvPr id="56" name="Text Placeholder 6">
            <a:extLst>
              <a:ext uri="{FF2B5EF4-FFF2-40B4-BE49-F238E27FC236}">
                <a16:creationId xmlns:a16="http://schemas.microsoft.com/office/drawing/2014/main" id="{CA3917E2-1E97-7C4D-A052-0DFDDF61595A}"/>
              </a:ext>
            </a:extLst>
          </p:cNvPr>
          <p:cNvSpPr txBox="1">
            <a:spLocks/>
          </p:cNvSpPr>
          <p:nvPr/>
        </p:nvSpPr>
        <p:spPr>
          <a:xfrm>
            <a:off x="8297313" y="1741072"/>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Data</a:t>
            </a:r>
          </a:p>
        </p:txBody>
      </p:sp>
      <p:pic>
        <p:nvPicPr>
          <p:cNvPr id="57" name="Graphic 56">
            <a:extLst>
              <a:ext uri="{FF2B5EF4-FFF2-40B4-BE49-F238E27FC236}">
                <a16:creationId xmlns:a16="http://schemas.microsoft.com/office/drawing/2014/main" id="{C8BFFB51-A7FA-1E43-9419-0C1E3C5364B5}"/>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8412998" y="1248310"/>
            <a:ext cx="449450" cy="449450"/>
          </a:xfrm>
          <a:prstGeom prst="rect">
            <a:avLst/>
          </a:prstGeom>
        </p:spPr>
      </p:pic>
      <p:sp>
        <p:nvSpPr>
          <p:cNvPr id="62" name="Text Placeholder 6">
            <a:extLst>
              <a:ext uri="{FF2B5EF4-FFF2-40B4-BE49-F238E27FC236}">
                <a16:creationId xmlns:a16="http://schemas.microsoft.com/office/drawing/2014/main" id="{6E579F0E-5560-E647-B601-BC4A117B4346}"/>
              </a:ext>
            </a:extLst>
          </p:cNvPr>
          <p:cNvSpPr txBox="1">
            <a:spLocks/>
          </p:cNvSpPr>
          <p:nvPr/>
        </p:nvSpPr>
        <p:spPr>
          <a:xfrm>
            <a:off x="9256843" y="1714311"/>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Design</a:t>
            </a:r>
          </a:p>
        </p:txBody>
      </p:sp>
      <p:pic>
        <p:nvPicPr>
          <p:cNvPr id="63" name="Graphic 62">
            <a:extLst>
              <a:ext uri="{FF2B5EF4-FFF2-40B4-BE49-F238E27FC236}">
                <a16:creationId xmlns:a16="http://schemas.microsoft.com/office/drawing/2014/main" id="{0969B828-33C1-2744-A0C4-10C5BA1D0573}"/>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372528" y="1221549"/>
            <a:ext cx="449450" cy="449450"/>
          </a:xfrm>
          <a:prstGeom prst="rect">
            <a:avLst/>
          </a:prstGeom>
        </p:spPr>
      </p:pic>
      <p:sp>
        <p:nvSpPr>
          <p:cNvPr id="64" name="Text Placeholder 6">
            <a:extLst>
              <a:ext uri="{FF2B5EF4-FFF2-40B4-BE49-F238E27FC236}">
                <a16:creationId xmlns:a16="http://schemas.microsoft.com/office/drawing/2014/main" id="{508F05B9-7738-F846-99B0-A30529CA37DE}"/>
              </a:ext>
            </a:extLst>
          </p:cNvPr>
          <p:cNvSpPr txBox="1">
            <a:spLocks/>
          </p:cNvSpPr>
          <p:nvPr/>
        </p:nvSpPr>
        <p:spPr>
          <a:xfrm>
            <a:off x="10242294" y="1725637"/>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Digital Modernization</a:t>
            </a:r>
          </a:p>
        </p:txBody>
      </p:sp>
      <p:pic>
        <p:nvPicPr>
          <p:cNvPr id="65" name="Graphic 64">
            <a:extLst>
              <a:ext uri="{FF2B5EF4-FFF2-40B4-BE49-F238E27FC236}">
                <a16:creationId xmlns:a16="http://schemas.microsoft.com/office/drawing/2014/main" id="{751F5921-913C-E249-A766-5AEC1A852319}"/>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357979" y="1232875"/>
            <a:ext cx="449450" cy="449450"/>
          </a:xfrm>
          <a:prstGeom prst="rect">
            <a:avLst/>
          </a:prstGeom>
        </p:spPr>
      </p:pic>
      <p:sp>
        <p:nvSpPr>
          <p:cNvPr id="66" name="Text Placeholder 6">
            <a:extLst>
              <a:ext uri="{FF2B5EF4-FFF2-40B4-BE49-F238E27FC236}">
                <a16:creationId xmlns:a16="http://schemas.microsoft.com/office/drawing/2014/main" id="{694ACFAD-D2C9-3C4F-A8A9-FA276DDC269C}"/>
              </a:ext>
            </a:extLst>
          </p:cNvPr>
          <p:cNvSpPr txBox="1">
            <a:spLocks/>
          </p:cNvSpPr>
          <p:nvPr/>
        </p:nvSpPr>
        <p:spPr>
          <a:xfrm>
            <a:off x="11173994" y="1741072"/>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Discovery</a:t>
            </a:r>
          </a:p>
        </p:txBody>
      </p:sp>
      <p:pic>
        <p:nvPicPr>
          <p:cNvPr id="67" name="Graphic 66">
            <a:extLst>
              <a:ext uri="{FF2B5EF4-FFF2-40B4-BE49-F238E27FC236}">
                <a16:creationId xmlns:a16="http://schemas.microsoft.com/office/drawing/2014/main" id="{C4CB7D4E-C157-2A4D-B308-5F30FA95D2B6}"/>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11289679" y="1248310"/>
            <a:ext cx="449450" cy="449450"/>
          </a:xfrm>
          <a:prstGeom prst="rect">
            <a:avLst/>
          </a:prstGeom>
        </p:spPr>
      </p:pic>
      <p:sp>
        <p:nvSpPr>
          <p:cNvPr id="68" name="Text Placeholder 6">
            <a:extLst>
              <a:ext uri="{FF2B5EF4-FFF2-40B4-BE49-F238E27FC236}">
                <a16:creationId xmlns:a16="http://schemas.microsoft.com/office/drawing/2014/main" id="{9A917FFC-112C-1743-80C3-DC248C7075E2}"/>
              </a:ext>
            </a:extLst>
          </p:cNvPr>
          <p:cNvSpPr txBox="1">
            <a:spLocks/>
          </p:cNvSpPr>
          <p:nvPr/>
        </p:nvSpPr>
        <p:spPr>
          <a:xfrm>
            <a:off x="638674" y="2724342"/>
            <a:ext cx="558917" cy="264379"/>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Ease</a:t>
            </a:r>
          </a:p>
        </p:txBody>
      </p:sp>
      <p:pic>
        <p:nvPicPr>
          <p:cNvPr id="69" name="Graphic 68">
            <a:extLst>
              <a:ext uri="{FF2B5EF4-FFF2-40B4-BE49-F238E27FC236}">
                <a16:creationId xmlns:a16="http://schemas.microsoft.com/office/drawing/2014/main" id="{B63AA1D1-C710-FE4F-ADE6-F9B08067D71B}"/>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638674" y="2143824"/>
            <a:ext cx="558917" cy="558917"/>
          </a:xfrm>
          <a:prstGeom prst="rect">
            <a:avLst/>
          </a:prstGeom>
        </p:spPr>
      </p:pic>
      <p:sp>
        <p:nvSpPr>
          <p:cNvPr id="70" name="Text Placeholder 6">
            <a:extLst>
              <a:ext uri="{FF2B5EF4-FFF2-40B4-BE49-F238E27FC236}">
                <a16:creationId xmlns:a16="http://schemas.microsoft.com/office/drawing/2014/main" id="{8C59ADA6-79DA-1A45-8CE6-C5AAEC12FD2F}"/>
              </a:ext>
            </a:extLst>
          </p:cNvPr>
          <p:cNvSpPr txBox="1">
            <a:spLocks/>
          </p:cNvSpPr>
          <p:nvPr/>
        </p:nvSpPr>
        <p:spPr>
          <a:xfrm>
            <a:off x="1534065" y="2676935"/>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Effectiveness</a:t>
            </a:r>
          </a:p>
        </p:txBody>
      </p:sp>
      <p:pic>
        <p:nvPicPr>
          <p:cNvPr id="71" name="Graphic 70">
            <a:extLst>
              <a:ext uri="{FF2B5EF4-FFF2-40B4-BE49-F238E27FC236}">
                <a16:creationId xmlns:a16="http://schemas.microsoft.com/office/drawing/2014/main" id="{6D07191E-091E-D348-A976-1B29DAB7F99A}"/>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1636542" y="2216159"/>
            <a:ext cx="377115" cy="377115"/>
          </a:xfrm>
          <a:prstGeom prst="rect">
            <a:avLst/>
          </a:prstGeom>
        </p:spPr>
      </p:pic>
      <p:sp>
        <p:nvSpPr>
          <p:cNvPr id="72" name="Text Placeholder 6">
            <a:extLst>
              <a:ext uri="{FF2B5EF4-FFF2-40B4-BE49-F238E27FC236}">
                <a16:creationId xmlns:a16="http://schemas.microsoft.com/office/drawing/2014/main" id="{7AD000C9-0017-924F-820E-9F31956C5BE2}"/>
              </a:ext>
            </a:extLst>
          </p:cNvPr>
          <p:cNvSpPr txBox="1">
            <a:spLocks/>
          </p:cNvSpPr>
          <p:nvPr/>
        </p:nvSpPr>
        <p:spPr>
          <a:xfrm>
            <a:off x="2463942" y="267174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Email</a:t>
            </a:r>
          </a:p>
        </p:txBody>
      </p:sp>
      <p:pic>
        <p:nvPicPr>
          <p:cNvPr id="73" name="Graphic 72">
            <a:extLst>
              <a:ext uri="{FF2B5EF4-FFF2-40B4-BE49-F238E27FC236}">
                <a16:creationId xmlns:a16="http://schemas.microsoft.com/office/drawing/2014/main" id="{29993FEF-6BB4-C64C-ABA5-F6A8555A1791}"/>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2531766" y="2178982"/>
            <a:ext cx="423269" cy="423269"/>
          </a:xfrm>
          <a:prstGeom prst="rect">
            <a:avLst/>
          </a:prstGeom>
        </p:spPr>
      </p:pic>
      <p:sp>
        <p:nvSpPr>
          <p:cNvPr id="74" name="Text Placeholder 6">
            <a:extLst>
              <a:ext uri="{FF2B5EF4-FFF2-40B4-BE49-F238E27FC236}">
                <a16:creationId xmlns:a16="http://schemas.microsoft.com/office/drawing/2014/main" id="{5002A88A-5E3C-F842-8F41-6CC36112D993}"/>
              </a:ext>
            </a:extLst>
          </p:cNvPr>
          <p:cNvSpPr txBox="1">
            <a:spLocks/>
          </p:cNvSpPr>
          <p:nvPr/>
        </p:nvSpPr>
        <p:spPr>
          <a:xfrm>
            <a:off x="3351089" y="267174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Emotion</a:t>
            </a:r>
          </a:p>
        </p:txBody>
      </p:sp>
      <p:pic>
        <p:nvPicPr>
          <p:cNvPr id="75" name="Graphic 74">
            <a:extLst>
              <a:ext uri="{FF2B5EF4-FFF2-40B4-BE49-F238E27FC236}">
                <a16:creationId xmlns:a16="http://schemas.microsoft.com/office/drawing/2014/main" id="{4BE2F492-9502-2246-87F8-1EED28205C07}"/>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3418913" y="2178982"/>
            <a:ext cx="423269" cy="423269"/>
          </a:xfrm>
          <a:prstGeom prst="rect">
            <a:avLst/>
          </a:prstGeom>
        </p:spPr>
      </p:pic>
      <p:sp>
        <p:nvSpPr>
          <p:cNvPr id="76" name="Text Placeholder 6">
            <a:extLst>
              <a:ext uri="{FF2B5EF4-FFF2-40B4-BE49-F238E27FC236}">
                <a16:creationId xmlns:a16="http://schemas.microsoft.com/office/drawing/2014/main" id="{D71805BA-BC1F-DD4C-8AFB-3F211509BB7E}"/>
              </a:ext>
            </a:extLst>
          </p:cNvPr>
          <p:cNvSpPr txBox="1">
            <a:spLocks/>
          </p:cNvSpPr>
          <p:nvPr/>
        </p:nvSpPr>
        <p:spPr>
          <a:xfrm>
            <a:off x="4271109" y="267473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Employee</a:t>
            </a:r>
          </a:p>
        </p:txBody>
      </p:sp>
      <p:pic>
        <p:nvPicPr>
          <p:cNvPr id="77" name="Graphic 76">
            <a:extLst>
              <a:ext uri="{FF2B5EF4-FFF2-40B4-BE49-F238E27FC236}">
                <a16:creationId xmlns:a16="http://schemas.microsoft.com/office/drawing/2014/main" id="{129BCD3A-A20A-F54F-8902-892A0B9A7E7A}"/>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4341885" y="2197270"/>
            <a:ext cx="417365" cy="417365"/>
          </a:xfrm>
          <a:prstGeom prst="rect">
            <a:avLst/>
          </a:prstGeom>
        </p:spPr>
      </p:pic>
      <p:sp>
        <p:nvSpPr>
          <p:cNvPr id="78" name="Text Placeholder 6">
            <a:extLst>
              <a:ext uri="{FF2B5EF4-FFF2-40B4-BE49-F238E27FC236}">
                <a16:creationId xmlns:a16="http://schemas.microsoft.com/office/drawing/2014/main" id="{45307AC9-C921-C046-8FF0-DD770D4D9D90}"/>
              </a:ext>
            </a:extLst>
          </p:cNvPr>
          <p:cNvSpPr txBox="1">
            <a:spLocks/>
          </p:cNvSpPr>
          <p:nvPr/>
        </p:nvSpPr>
        <p:spPr>
          <a:xfrm>
            <a:off x="5263429" y="2615318"/>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Employee Experience</a:t>
            </a:r>
          </a:p>
        </p:txBody>
      </p:sp>
      <p:pic>
        <p:nvPicPr>
          <p:cNvPr id="79" name="Graphic 78">
            <a:extLst>
              <a:ext uri="{FF2B5EF4-FFF2-40B4-BE49-F238E27FC236}">
                <a16:creationId xmlns:a16="http://schemas.microsoft.com/office/drawing/2014/main" id="{ED0D317B-E8DC-7749-86A9-15AB65E862DF}"/>
              </a:ext>
            </a:extLst>
          </p:cNvPr>
          <p:cNvPicPr>
            <a:picLocks noChangeAspect="1"/>
          </p:cNvPicPr>
          <p:nvPr/>
        </p:nvPicPr>
        <p:blipFill>
          <a:blip r:embed="rId19" cstate="screen">
            <a:extLst>
              <a:ext uri="{28A0092B-C50C-407E-A947-70E740481C1C}">
                <a14:useLocalDpi xmlns:a14="http://schemas.microsoft.com/office/drawing/2010/main"/>
              </a:ext>
            </a:extLst>
          </a:blip>
          <a:srcRect/>
          <a:stretch/>
        </p:blipFill>
        <p:spPr>
          <a:xfrm>
            <a:off x="5392450" y="2158632"/>
            <a:ext cx="417366" cy="417366"/>
          </a:xfrm>
          <a:prstGeom prst="rect">
            <a:avLst/>
          </a:prstGeom>
        </p:spPr>
      </p:pic>
      <p:sp>
        <p:nvSpPr>
          <p:cNvPr id="80" name="Text Placeholder 6">
            <a:extLst>
              <a:ext uri="{FF2B5EF4-FFF2-40B4-BE49-F238E27FC236}">
                <a16:creationId xmlns:a16="http://schemas.microsoft.com/office/drawing/2014/main" id="{5979AE61-5123-EF49-8883-3FA29D6E9C44}"/>
              </a:ext>
            </a:extLst>
          </p:cNvPr>
          <p:cNvSpPr txBox="1">
            <a:spLocks/>
          </p:cNvSpPr>
          <p:nvPr/>
        </p:nvSpPr>
        <p:spPr>
          <a:xfrm>
            <a:off x="6431743" y="2706327"/>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Engagement</a:t>
            </a:r>
          </a:p>
        </p:txBody>
      </p:sp>
      <p:pic>
        <p:nvPicPr>
          <p:cNvPr id="81" name="Graphic 80">
            <a:extLst>
              <a:ext uri="{FF2B5EF4-FFF2-40B4-BE49-F238E27FC236}">
                <a16:creationId xmlns:a16="http://schemas.microsoft.com/office/drawing/2014/main" id="{FA6FA354-0003-9E48-914F-A1C492252DB0}"/>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6479725" y="2197270"/>
            <a:ext cx="462950" cy="462950"/>
          </a:xfrm>
          <a:prstGeom prst="rect">
            <a:avLst/>
          </a:prstGeom>
        </p:spPr>
      </p:pic>
      <p:sp>
        <p:nvSpPr>
          <p:cNvPr id="82" name="Text Placeholder 6">
            <a:extLst>
              <a:ext uri="{FF2B5EF4-FFF2-40B4-BE49-F238E27FC236}">
                <a16:creationId xmlns:a16="http://schemas.microsoft.com/office/drawing/2014/main" id="{61FEDF95-ED41-9249-940F-DE72AFD21FFC}"/>
              </a:ext>
            </a:extLst>
          </p:cNvPr>
          <p:cNvSpPr txBox="1">
            <a:spLocks/>
          </p:cNvSpPr>
          <p:nvPr/>
        </p:nvSpPr>
        <p:spPr>
          <a:xfrm>
            <a:off x="7315753" y="2746461"/>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Enterprise Data Management</a:t>
            </a:r>
          </a:p>
        </p:txBody>
      </p:sp>
      <p:pic>
        <p:nvPicPr>
          <p:cNvPr id="83" name="Graphic 82">
            <a:extLst>
              <a:ext uri="{FF2B5EF4-FFF2-40B4-BE49-F238E27FC236}">
                <a16:creationId xmlns:a16="http://schemas.microsoft.com/office/drawing/2014/main" id="{63D5AD2A-48E5-1549-B664-C85C88196E08}"/>
              </a:ext>
            </a:extLst>
          </p:cNvPr>
          <p:cNvPicPr>
            <a:picLocks noChangeAspect="1"/>
          </p:cNvPicPr>
          <p:nvPr/>
        </p:nvPicPr>
        <p:blipFill>
          <a:blip r:embed="rId21" cstate="screen">
            <a:extLst>
              <a:ext uri="{28A0092B-C50C-407E-A947-70E740481C1C}">
                <a14:useLocalDpi xmlns:a14="http://schemas.microsoft.com/office/drawing/2010/main"/>
              </a:ext>
            </a:extLst>
          </a:blip>
          <a:srcRect/>
          <a:stretch/>
        </p:blipFill>
        <p:spPr>
          <a:xfrm>
            <a:off x="7489428" y="2253699"/>
            <a:ext cx="449450" cy="449450"/>
          </a:xfrm>
          <a:prstGeom prst="rect">
            <a:avLst/>
          </a:prstGeom>
        </p:spPr>
      </p:pic>
      <p:sp>
        <p:nvSpPr>
          <p:cNvPr id="84" name="Text Placeholder 6">
            <a:extLst>
              <a:ext uri="{FF2B5EF4-FFF2-40B4-BE49-F238E27FC236}">
                <a16:creationId xmlns:a16="http://schemas.microsoft.com/office/drawing/2014/main" id="{19F3D5D2-90FB-7A43-A461-6FED7AAB89A3}"/>
              </a:ext>
            </a:extLst>
          </p:cNvPr>
          <p:cNvSpPr txBox="1">
            <a:spLocks/>
          </p:cNvSpPr>
          <p:nvPr/>
        </p:nvSpPr>
        <p:spPr>
          <a:xfrm>
            <a:off x="8297313" y="2735682"/>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Faith Based Organizations</a:t>
            </a:r>
          </a:p>
        </p:txBody>
      </p:sp>
      <p:pic>
        <p:nvPicPr>
          <p:cNvPr id="85" name="Graphic 84">
            <a:extLst>
              <a:ext uri="{FF2B5EF4-FFF2-40B4-BE49-F238E27FC236}">
                <a16:creationId xmlns:a16="http://schemas.microsoft.com/office/drawing/2014/main" id="{0D634A2B-2338-8641-8303-B20654C97750}"/>
              </a:ext>
            </a:extLst>
          </p:cNvPr>
          <p:cNvPicPr>
            <a:picLocks noChangeAspect="1"/>
          </p:cNvPicPr>
          <p:nvPr/>
        </p:nvPicPr>
        <p:blipFill>
          <a:blip r:embed="rId22" cstate="screen">
            <a:extLst>
              <a:ext uri="{28A0092B-C50C-407E-A947-70E740481C1C}">
                <a14:useLocalDpi xmlns:a14="http://schemas.microsoft.com/office/drawing/2010/main"/>
              </a:ext>
            </a:extLst>
          </a:blip>
          <a:srcRect/>
          <a:stretch/>
        </p:blipFill>
        <p:spPr>
          <a:xfrm>
            <a:off x="8412998" y="2242920"/>
            <a:ext cx="449450" cy="449450"/>
          </a:xfrm>
          <a:prstGeom prst="rect">
            <a:avLst/>
          </a:prstGeom>
        </p:spPr>
      </p:pic>
      <p:sp>
        <p:nvSpPr>
          <p:cNvPr id="86" name="Text Placeholder 6">
            <a:extLst>
              <a:ext uri="{FF2B5EF4-FFF2-40B4-BE49-F238E27FC236}">
                <a16:creationId xmlns:a16="http://schemas.microsoft.com/office/drawing/2014/main" id="{1FB2DC1F-C437-394D-9232-288D6A179A95}"/>
              </a:ext>
            </a:extLst>
          </p:cNvPr>
          <p:cNvSpPr txBox="1">
            <a:spLocks/>
          </p:cNvSpPr>
          <p:nvPr/>
        </p:nvSpPr>
        <p:spPr>
          <a:xfrm>
            <a:off x="9256843" y="2708921"/>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Family Member</a:t>
            </a:r>
          </a:p>
        </p:txBody>
      </p:sp>
      <p:pic>
        <p:nvPicPr>
          <p:cNvPr id="87" name="Graphic 86">
            <a:extLst>
              <a:ext uri="{FF2B5EF4-FFF2-40B4-BE49-F238E27FC236}">
                <a16:creationId xmlns:a16="http://schemas.microsoft.com/office/drawing/2014/main" id="{FB203C62-A8E7-AA41-AC87-89A26A6EB598}"/>
              </a:ext>
            </a:extLst>
          </p:cNvPr>
          <p:cNvPicPr>
            <a:picLocks noChangeAspect="1"/>
          </p:cNvPicPr>
          <p:nvPr/>
        </p:nvPicPr>
        <p:blipFill>
          <a:blip r:embed="rId23" cstate="screen">
            <a:extLst>
              <a:ext uri="{28A0092B-C50C-407E-A947-70E740481C1C}">
                <a14:useLocalDpi xmlns:a14="http://schemas.microsoft.com/office/drawing/2010/main"/>
              </a:ext>
            </a:extLst>
          </a:blip>
          <a:srcRect/>
          <a:stretch/>
        </p:blipFill>
        <p:spPr>
          <a:xfrm>
            <a:off x="9372528" y="2216159"/>
            <a:ext cx="449450" cy="449450"/>
          </a:xfrm>
          <a:prstGeom prst="rect">
            <a:avLst/>
          </a:prstGeom>
        </p:spPr>
      </p:pic>
      <p:sp>
        <p:nvSpPr>
          <p:cNvPr id="88" name="Text Placeholder 6">
            <a:extLst>
              <a:ext uri="{FF2B5EF4-FFF2-40B4-BE49-F238E27FC236}">
                <a16:creationId xmlns:a16="http://schemas.microsoft.com/office/drawing/2014/main" id="{8FFBAA46-7E51-9749-BFB9-BAD0FE7D818C}"/>
              </a:ext>
            </a:extLst>
          </p:cNvPr>
          <p:cNvSpPr txBox="1">
            <a:spLocks/>
          </p:cNvSpPr>
          <p:nvPr/>
        </p:nvSpPr>
        <p:spPr>
          <a:xfrm>
            <a:off x="10242294" y="2720247"/>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Governance</a:t>
            </a:r>
          </a:p>
        </p:txBody>
      </p:sp>
      <p:pic>
        <p:nvPicPr>
          <p:cNvPr id="89" name="Graphic 88">
            <a:extLst>
              <a:ext uri="{FF2B5EF4-FFF2-40B4-BE49-F238E27FC236}">
                <a16:creationId xmlns:a16="http://schemas.microsoft.com/office/drawing/2014/main" id="{AF8C82FB-64B4-1244-8618-10BED31780EF}"/>
              </a:ext>
            </a:extLst>
          </p:cNvPr>
          <p:cNvPicPr>
            <a:picLocks noChangeAspect="1"/>
          </p:cNvPicPr>
          <p:nvPr/>
        </p:nvPicPr>
        <p:blipFill>
          <a:blip r:embed="rId24" cstate="screen">
            <a:extLst>
              <a:ext uri="{28A0092B-C50C-407E-A947-70E740481C1C}">
                <a14:useLocalDpi xmlns:a14="http://schemas.microsoft.com/office/drawing/2010/main"/>
              </a:ext>
            </a:extLst>
          </a:blip>
          <a:srcRect/>
          <a:stretch/>
        </p:blipFill>
        <p:spPr>
          <a:xfrm>
            <a:off x="10357979" y="2227485"/>
            <a:ext cx="449450" cy="449450"/>
          </a:xfrm>
          <a:prstGeom prst="rect">
            <a:avLst/>
          </a:prstGeom>
        </p:spPr>
      </p:pic>
      <p:sp>
        <p:nvSpPr>
          <p:cNvPr id="90" name="Text Placeholder 6">
            <a:extLst>
              <a:ext uri="{FF2B5EF4-FFF2-40B4-BE49-F238E27FC236}">
                <a16:creationId xmlns:a16="http://schemas.microsoft.com/office/drawing/2014/main" id="{8B4B68E3-D384-8440-8EFC-96F635D07E38}"/>
              </a:ext>
            </a:extLst>
          </p:cNvPr>
          <p:cNvSpPr txBox="1">
            <a:spLocks/>
          </p:cNvSpPr>
          <p:nvPr/>
        </p:nvSpPr>
        <p:spPr>
          <a:xfrm>
            <a:off x="11173994" y="2735682"/>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Hospital</a:t>
            </a:r>
          </a:p>
        </p:txBody>
      </p:sp>
      <p:pic>
        <p:nvPicPr>
          <p:cNvPr id="91" name="Graphic 90">
            <a:extLst>
              <a:ext uri="{FF2B5EF4-FFF2-40B4-BE49-F238E27FC236}">
                <a16:creationId xmlns:a16="http://schemas.microsoft.com/office/drawing/2014/main" id="{7E2B9DB2-8DBE-F44F-AC28-47959C613A9F}"/>
              </a:ext>
            </a:extLst>
          </p:cNvPr>
          <p:cNvPicPr>
            <a:picLocks noChangeAspect="1"/>
          </p:cNvPicPr>
          <p:nvPr/>
        </p:nvPicPr>
        <p:blipFill>
          <a:blip r:embed="rId25" cstate="screen">
            <a:extLst>
              <a:ext uri="{28A0092B-C50C-407E-A947-70E740481C1C}">
                <a14:useLocalDpi xmlns:a14="http://schemas.microsoft.com/office/drawing/2010/main"/>
              </a:ext>
            </a:extLst>
          </a:blip>
          <a:srcRect/>
          <a:stretch/>
        </p:blipFill>
        <p:spPr>
          <a:xfrm>
            <a:off x="11289679" y="2242920"/>
            <a:ext cx="449450" cy="449450"/>
          </a:xfrm>
          <a:prstGeom prst="rect">
            <a:avLst/>
          </a:prstGeom>
        </p:spPr>
      </p:pic>
      <p:sp>
        <p:nvSpPr>
          <p:cNvPr id="92" name="Text Placeholder 6">
            <a:extLst>
              <a:ext uri="{FF2B5EF4-FFF2-40B4-BE49-F238E27FC236}">
                <a16:creationId xmlns:a16="http://schemas.microsoft.com/office/drawing/2014/main" id="{0B7E7754-16CE-4240-A92C-458880519A1C}"/>
              </a:ext>
            </a:extLst>
          </p:cNvPr>
          <p:cNvSpPr txBox="1">
            <a:spLocks/>
          </p:cNvSpPr>
          <p:nvPr/>
        </p:nvSpPr>
        <p:spPr>
          <a:xfrm>
            <a:off x="638674" y="3606658"/>
            <a:ext cx="558917" cy="264379"/>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Implement</a:t>
            </a:r>
          </a:p>
        </p:txBody>
      </p:sp>
      <p:pic>
        <p:nvPicPr>
          <p:cNvPr id="93" name="Graphic 92">
            <a:extLst>
              <a:ext uri="{FF2B5EF4-FFF2-40B4-BE49-F238E27FC236}">
                <a16:creationId xmlns:a16="http://schemas.microsoft.com/office/drawing/2014/main" id="{22631C92-843F-1B49-9C2C-673E54E09850}"/>
              </a:ext>
            </a:extLst>
          </p:cNvPr>
          <p:cNvPicPr>
            <a:picLocks noChangeAspect="1"/>
          </p:cNvPicPr>
          <p:nvPr/>
        </p:nvPicPr>
        <p:blipFill>
          <a:blip r:embed="rId26" cstate="screen">
            <a:extLst>
              <a:ext uri="{28A0092B-C50C-407E-A947-70E740481C1C}">
                <a14:useLocalDpi xmlns:a14="http://schemas.microsoft.com/office/drawing/2010/main"/>
              </a:ext>
            </a:extLst>
          </a:blip>
          <a:srcRect/>
          <a:stretch/>
        </p:blipFill>
        <p:spPr>
          <a:xfrm>
            <a:off x="638674" y="3026140"/>
            <a:ext cx="558917" cy="558917"/>
          </a:xfrm>
          <a:prstGeom prst="rect">
            <a:avLst/>
          </a:prstGeom>
        </p:spPr>
      </p:pic>
      <p:sp>
        <p:nvSpPr>
          <p:cNvPr id="94" name="Text Placeholder 6">
            <a:extLst>
              <a:ext uri="{FF2B5EF4-FFF2-40B4-BE49-F238E27FC236}">
                <a16:creationId xmlns:a16="http://schemas.microsoft.com/office/drawing/2014/main" id="{6F8CEFDC-570F-3F4A-B8D5-51D8AC01B156}"/>
              </a:ext>
            </a:extLst>
          </p:cNvPr>
          <p:cNvSpPr txBox="1">
            <a:spLocks/>
          </p:cNvSpPr>
          <p:nvPr/>
        </p:nvSpPr>
        <p:spPr>
          <a:xfrm>
            <a:off x="1534065" y="3559251"/>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Improve</a:t>
            </a:r>
          </a:p>
        </p:txBody>
      </p:sp>
      <p:pic>
        <p:nvPicPr>
          <p:cNvPr id="95" name="Graphic 94">
            <a:extLst>
              <a:ext uri="{FF2B5EF4-FFF2-40B4-BE49-F238E27FC236}">
                <a16:creationId xmlns:a16="http://schemas.microsoft.com/office/drawing/2014/main" id="{FA00B891-0B82-6F4A-B7C8-5173C8D42840}"/>
              </a:ext>
            </a:extLst>
          </p:cNvPr>
          <p:cNvPicPr>
            <a:picLocks noChangeAspect="1"/>
          </p:cNvPicPr>
          <p:nvPr/>
        </p:nvPicPr>
        <p:blipFill>
          <a:blip r:embed="rId27" cstate="screen">
            <a:extLst>
              <a:ext uri="{28A0092B-C50C-407E-A947-70E740481C1C}">
                <a14:useLocalDpi xmlns:a14="http://schemas.microsoft.com/office/drawing/2010/main"/>
              </a:ext>
            </a:extLst>
          </a:blip>
          <a:srcRect/>
          <a:stretch/>
        </p:blipFill>
        <p:spPr>
          <a:xfrm>
            <a:off x="1593623" y="3012640"/>
            <a:ext cx="462950" cy="462950"/>
          </a:xfrm>
          <a:prstGeom prst="rect">
            <a:avLst/>
          </a:prstGeom>
        </p:spPr>
      </p:pic>
      <p:sp>
        <p:nvSpPr>
          <p:cNvPr id="96" name="Text Placeholder 6">
            <a:extLst>
              <a:ext uri="{FF2B5EF4-FFF2-40B4-BE49-F238E27FC236}">
                <a16:creationId xmlns:a16="http://schemas.microsoft.com/office/drawing/2014/main" id="{4F38FAB7-5309-4048-BE21-61769039F786}"/>
              </a:ext>
            </a:extLst>
          </p:cNvPr>
          <p:cNvSpPr txBox="1">
            <a:spLocks/>
          </p:cNvSpPr>
          <p:nvPr/>
        </p:nvSpPr>
        <p:spPr>
          <a:xfrm>
            <a:off x="2463942" y="3554060"/>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Industry Best Practices</a:t>
            </a:r>
          </a:p>
        </p:txBody>
      </p:sp>
      <p:pic>
        <p:nvPicPr>
          <p:cNvPr id="97" name="Graphic 96">
            <a:extLst>
              <a:ext uri="{FF2B5EF4-FFF2-40B4-BE49-F238E27FC236}">
                <a16:creationId xmlns:a16="http://schemas.microsoft.com/office/drawing/2014/main" id="{C79BBD67-DC8F-184A-BCAF-25BD4D67F9EC}"/>
              </a:ext>
            </a:extLst>
          </p:cNvPr>
          <p:cNvPicPr>
            <a:picLocks noChangeAspect="1"/>
          </p:cNvPicPr>
          <p:nvPr/>
        </p:nvPicPr>
        <p:blipFill>
          <a:blip r:embed="rId28" cstate="screen">
            <a:extLst>
              <a:ext uri="{28A0092B-C50C-407E-A947-70E740481C1C}">
                <a14:useLocalDpi xmlns:a14="http://schemas.microsoft.com/office/drawing/2010/main"/>
              </a:ext>
            </a:extLst>
          </a:blip>
          <a:srcRect/>
          <a:stretch/>
        </p:blipFill>
        <p:spPr>
          <a:xfrm>
            <a:off x="2531766" y="3061298"/>
            <a:ext cx="423269" cy="423269"/>
          </a:xfrm>
          <a:prstGeom prst="rect">
            <a:avLst/>
          </a:prstGeom>
        </p:spPr>
      </p:pic>
      <p:sp>
        <p:nvSpPr>
          <p:cNvPr id="98" name="Text Placeholder 6">
            <a:extLst>
              <a:ext uri="{FF2B5EF4-FFF2-40B4-BE49-F238E27FC236}">
                <a16:creationId xmlns:a16="http://schemas.microsoft.com/office/drawing/2014/main" id="{1A2CFC80-3FB8-3D4C-9866-7BBA2B7C58C6}"/>
              </a:ext>
            </a:extLst>
          </p:cNvPr>
          <p:cNvSpPr txBox="1">
            <a:spLocks/>
          </p:cNvSpPr>
          <p:nvPr/>
        </p:nvSpPr>
        <p:spPr>
          <a:xfrm>
            <a:off x="3351089" y="3554060"/>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In-Person</a:t>
            </a:r>
          </a:p>
        </p:txBody>
      </p:sp>
      <p:pic>
        <p:nvPicPr>
          <p:cNvPr id="99" name="Graphic 98">
            <a:extLst>
              <a:ext uri="{FF2B5EF4-FFF2-40B4-BE49-F238E27FC236}">
                <a16:creationId xmlns:a16="http://schemas.microsoft.com/office/drawing/2014/main" id="{5A9676D4-E170-2343-8C06-13CFDC2C50C3}"/>
              </a:ext>
            </a:extLst>
          </p:cNvPr>
          <p:cNvPicPr>
            <a:picLocks noChangeAspect="1"/>
          </p:cNvPicPr>
          <p:nvPr/>
        </p:nvPicPr>
        <p:blipFill>
          <a:blip r:embed="rId29" cstate="screen">
            <a:extLst>
              <a:ext uri="{28A0092B-C50C-407E-A947-70E740481C1C}">
                <a14:useLocalDpi xmlns:a14="http://schemas.microsoft.com/office/drawing/2010/main"/>
              </a:ext>
            </a:extLst>
          </a:blip>
          <a:srcRect/>
          <a:stretch/>
        </p:blipFill>
        <p:spPr>
          <a:xfrm>
            <a:off x="3418913" y="3061298"/>
            <a:ext cx="423269" cy="423269"/>
          </a:xfrm>
          <a:prstGeom prst="rect">
            <a:avLst/>
          </a:prstGeom>
        </p:spPr>
      </p:pic>
      <p:sp>
        <p:nvSpPr>
          <p:cNvPr id="100" name="Text Placeholder 6">
            <a:extLst>
              <a:ext uri="{FF2B5EF4-FFF2-40B4-BE49-F238E27FC236}">
                <a16:creationId xmlns:a16="http://schemas.microsoft.com/office/drawing/2014/main" id="{58F9D6F4-D6E7-524E-9E35-69B2608E9065}"/>
              </a:ext>
            </a:extLst>
          </p:cNvPr>
          <p:cNvSpPr txBox="1">
            <a:spLocks/>
          </p:cNvSpPr>
          <p:nvPr/>
        </p:nvSpPr>
        <p:spPr>
          <a:xfrm>
            <a:off x="4271109" y="3557050"/>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Insights</a:t>
            </a:r>
          </a:p>
        </p:txBody>
      </p:sp>
      <p:pic>
        <p:nvPicPr>
          <p:cNvPr id="101" name="Graphic 100">
            <a:extLst>
              <a:ext uri="{FF2B5EF4-FFF2-40B4-BE49-F238E27FC236}">
                <a16:creationId xmlns:a16="http://schemas.microsoft.com/office/drawing/2014/main" id="{C947E354-B2D2-BE44-BD82-567BA96D1CA4}"/>
              </a:ext>
            </a:extLst>
          </p:cNvPr>
          <p:cNvPicPr>
            <a:picLocks noChangeAspect="1"/>
          </p:cNvPicPr>
          <p:nvPr/>
        </p:nvPicPr>
        <p:blipFill>
          <a:blip r:embed="rId30" cstate="screen">
            <a:extLst>
              <a:ext uri="{28A0092B-C50C-407E-A947-70E740481C1C}">
                <a14:useLocalDpi xmlns:a14="http://schemas.microsoft.com/office/drawing/2010/main"/>
              </a:ext>
            </a:extLst>
          </a:blip>
          <a:srcRect/>
          <a:stretch/>
        </p:blipFill>
        <p:spPr>
          <a:xfrm>
            <a:off x="4341885" y="3079586"/>
            <a:ext cx="417365" cy="417365"/>
          </a:xfrm>
          <a:prstGeom prst="rect">
            <a:avLst/>
          </a:prstGeom>
        </p:spPr>
      </p:pic>
      <p:sp>
        <p:nvSpPr>
          <p:cNvPr id="102" name="Text Placeholder 6">
            <a:extLst>
              <a:ext uri="{FF2B5EF4-FFF2-40B4-BE49-F238E27FC236}">
                <a16:creationId xmlns:a16="http://schemas.microsoft.com/office/drawing/2014/main" id="{6FE03EE5-8F98-E843-987D-C5F8510E54BA}"/>
              </a:ext>
            </a:extLst>
          </p:cNvPr>
          <p:cNvSpPr txBox="1">
            <a:spLocks/>
          </p:cNvSpPr>
          <p:nvPr/>
        </p:nvSpPr>
        <p:spPr>
          <a:xfrm>
            <a:off x="6373496" y="3588514"/>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Men</a:t>
            </a:r>
          </a:p>
        </p:txBody>
      </p:sp>
      <p:pic>
        <p:nvPicPr>
          <p:cNvPr id="103" name="Graphic 102">
            <a:extLst>
              <a:ext uri="{FF2B5EF4-FFF2-40B4-BE49-F238E27FC236}">
                <a16:creationId xmlns:a16="http://schemas.microsoft.com/office/drawing/2014/main" id="{DD173012-9729-E142-B9A8-CC15BB4AEBBB}"/>
              </a:ext>
            </a:extLst>
          </p:cNvPr>
          <p:cNvPicPr>
            <a:picLocks noChangeAspect="1"/>
          </p:cNvPicPr>
          <p:nvPr/>
        </p:nvPicPr>
        <p:blipFill>
          <a:blip r:embed="rId31" cstate="screen">
            <a:extLst>
              <a:ext uri="{28A0092B-C50C-407E-A947-70E740481C1C}">
                <a14:useLocalDpi xmlns:a14="http://schemas.microsoft.com/office/drawing/2010/main"/>
              </a:ext>
            </a:extLst>
          </a:blip>
          <a:srcRect/>
          <a:stretch/>
        </p:blipFill>
        <p:spPr>
          <a:xfrm>
            <a:off x="6502517" y="3131828"/>
            <a:ext cx="417366" cy="417366"/>
          </a:xfrm>
          <a:prstGeom prst="rect">
            <a:avLst/>
          </a:prstGeom>
        </p:spPr>
      </p:pic>
      <p:sp>
        <p:nvSpPr>
          <p:cNvPr id="104" name="Text Placeholder 6">
            <a:extLst>
              <a:ext uri="{FF2B5EF4-FFF2-40B4-BE49-F238E27FC236}">
                <a16:creationId xmlns:a16="http://schemas.microsoft.com/office/drawing/2014/main" id="{BFB7F0F5-9234-3048-8684-61F486A0A65B}"/>
              </a:ext>
            </a:extLst>
          </p:cNvPr>
          <p:cNvSpPr txBox="1">
            <a:spLocks/>
          </p:cNvSpPr>
          <p:nvPr/>
        </p:nvSpPr>
        <p:spPr>
          <a:xfrm>
            <a:off x="7434696" y="3624656"/>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Minority</a:t>
            </a:r>
          </a:p>
        </p:txBody>
      </p:sp>
      <p:pic>
        <p:nvPicPr>
          <p:cNvPr id="105" name="Graphic 104">
            <a:extLst>
              <a:ext uri="{FF2B5EF4-FFF2-40B4-BE49-F238E27FC236}">
                <a16:creationId xmlns:a16="http://schemas.microsoft.com/office/drawing/2014/main" id="{B162CF97-334B-FF4B-BAE6-282FD64928B9}"/>
              </a:ext>
            </a:extLst>
          </p:cNvPr>
          <p:cNvPicPr>
            <a:picLocks noChangeAspect="1"/>
          </p:cNvPicPr>
          <p:nvPr/>
        </p:nvPicPr>
        <p:blipFill>
          <a:blip r:embed="rId32" cstate="screen">
            <a:extLst>
              <a:ext uri="{28A0092B-C50C-407E-A947-70E740481C1C}">
                <a14:useLocalDpi xmlns:a14="http://schemas.microsoft.com/office/drawing/2010/main"/>
              </a:ext>
            </a:extLst>
          </a:blip>
          <a:srcRect/>
          <a:stretch/>
        </p:blipFill>
        <p:spPr>
          <a:xfrm>
            <a:off x="7482678" y="3115599"/>
            <a:ext cx="462950" cy="462950"/>
          </a:xfrm>
          <a:prstGeom prst="rect">
            <a:avLst/>
          </a:prstGeom>
        </p:spPr>
      </p:pic>
      <p:sp>
        <p:nvSpPr>
          <p:cNvPr id="106" name="Text Placeholder 6">
            <a:extLst>
              <a:ext uri="{FF2B5EF4-FFF2-40B4-BE49-F238E27FC236}">
                <a16:creationId xmlns:a16="http://schemas.microsoft.com/office/drawing/2014/main" id="{BB6D6443-A82C-2F42-84C1-BF9572060B42}"/>
              </a:ext>
            </a:extLst>
          </p:cNvPr>
          <p:cNvSpPr txBox="1">
            <a:spLocks/>
          </p:cNvSpPr>
          <p:nvPr/>
        </p:nvSpPr>
        <p:spPr>
          <a:xfrm>
            <a:off x="8239323" y="3624656"/>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Moments that Matter</a:t>
            </a:r>
          </a:p>
        </p:txBody>
      </p:sp>
      <p:pic>
        <p:nvPicPr>
          <p:cNvPr id="107" name="Graphic 106">
            <a:extLst>
              <a:ext uri="{FF2B5EF4-FFF2-40B4-BE49-F238E27FC236}">
                <a16:creationId xmlns:a16="http://schemas.microsoft.com/office/drawing/2014/main" id="{5403FBFF-96B8-694E-974D-2E205EEDFAA9}"/>
              </a:ext>
            </a:extLst>
          </p:cNvPr>
          <p:cNvPicPr>
            <a:picLocks noChangeAspect="1"/>
          </p:cNvPicPr>
          <p:nvPr/>
        </p:nvPicPr>
        <p:blipFill>
          <a:blip r:embed="rId33" cstate="screen">
            <a:extLst>
              <a:ext uri="{28A0092B-C50C-407E-A947-70E740481C1C}">
                <a14:useLocalDpi xmlns:a14="http://schemas.microsoft.com/office/drawing/2010/main"/>
              </a:ext>
            </a:extLst>
          </a:blip>
          <a:srcRect/>
          <a:stretch/>
        </p:blipFill>
        <p:spPr>
          <a:xfrm>
            <a:off x="8412998" y="3131894"/>
            <a:ext cx="449450" cy="449450"/>
          </a:xfrm>
          <a:prstGeom prst="rect">
            <a:avLst/>
          </a:prstGeom>
        </p:spPr>
      </p:pic>
      <p:sp>
        <p:nvSpPr>
          <p:cNvPr id="108" name="Text Placeholder 6">
            <a:extLst>
              <a:ext uri="{FF2B5EF4-FFF2-40B4-BE49-F238E27FC236}">
                <a16:creationId xmlns:a16="http://schemas.microsoft.com/office/drawing/2014/main" id="{88564BF3-936F-D646-92E7-E241AD7DBF62}"/>
              </a:ext>
            </a:extLst>
          </p:cNvPr>
          <p:cNvSpPr txBox="1">
            <a:spLocks/>
          </p:cNvSpPr>
          <p:nvPr/>
        </p:nvSpPr>
        <p:spPr>
          <a:xfrm>
            <a:off x="9256843" y="3591108"/>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Navigation</a:t>
            </a:r>
          </a:p>
        </p:txBody>
      </p:sp>
      <p:pic>
        <p:nvPicPr>
          <p:cNvPr id="109" name="Graphic 108">
            <a:extLst>
              <a:ext uri="{FF2B5EF4-FFF2-40B4-BE49-F238E27FC236}">
                <a16:creationId xmlns:a16="http://schemas.microsoft.com/office/drawing/2014/main" id="{B832AE50-729C-B843-8C73-65DB3C34693C}"/>
              </a:ext>
            </a:extLst>
          </p:cNvPr>
          <p:cNvPicPr>
            <a:picLocks noChangeAspect="1"/>
          </p:cNvPicPr>
          <p:nvPr/>
        </p:nvPicPr>
        <p:blipFill>
          <a:blip r:embed="rId34" cstate="screen">
            <a:extLst>
              <a:ext uri="{28A0092B-C50C-407E-A947-70E740481C1C}">
                <a14:useLocalDpi xmlns:a14="http://schemas.microsoft.com/office/drawing/2010/main"/>
              </a:ext>
            </a:extLst>
          </a:blip>
          <a:srcRect/>
          <a:stretch/>
        </p:blipFill>
        <p:spPr>
          <a:xfrm>
            <a:off x="9372528" y="3098346"/>
            <a:ext cx="449450" cy="449450"/>
          </a:xfrm>
          <a:prstGeom prst="rect">
            <a:avLst/>
          </a:prstGeom>
        </p:spPr>
      </p:pic>
      <p:sp>
        <p:nvSpPr>
          <p:cNvPr id="110" name="Text Placeholder 6">
            <a:extLst>
              <a:ext uri="{FF2B5EF4-FFF2-40B4-BE49-F238E27FC236}">
                <a16:creationId xmlns:a16="http://schemas.microsoft.com/office/drawing/2014/main" id="{EA4F984A-C00D-0C4C-BB82-C8BC76DA68AA}"/>
              </a:ext>
            </a:extLst>
          </p:cNvPr>
          <p:cNvSpPr txBox="1">
            <a:spLocks/>
          </p:cNvSpPr>
          <p:nvPr/>
        </p:nvSpPr>
        <p:spPr>
          <a:xfrm>
            <a:off x="10242294" y="3586392"/>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NCA</a:t>
            </a:r>
          </a:p>
        </p:txBody>
      </p:sp>
      <p:pic>
        <p:nvPicPr>
          <p:cNvPr id="111" name="Graphic 110">
            <a:extLst>
              <a:ext uri="{FF2B5EF4-FFF2-40B4-BE49-F238E27FC236}">
                <a16:creationId xmlns:a16="http://schemas.microsoft.com/office/drawing/2014/main" id="{E889D8F1-AFAC-5942-B6A7-BB4363BDEA1A}"/>
              </a:ext>
            </a:extLst>
          </p:cNvPr>
          <p:cNvPicPr>
            <a:picLocks noChangeAspect="1"/>
          </p:cNvPicPr>
          <p:nvPr/>
        </p:nvPicPr>
        <p:blipFill>
          <a:blip r:embed="rId35" cstate="screen">
            <a:extLst>
              <a:ext uri="{28A0092B-C50C-407E-A947-70E740481C1C}">
                <a14:useLocalDpi xmlns:a14="http://schemas.microsoft.com/office/drawing/2010/main"/>
              </a:ext>
            </a:extLst>
          </a:blip>
          <a:srcRect/>
          <a:stretch/>
        </p:blipFill>
        <p:spPr>
          <a:xfrm>
            <a:off x="10357979" y="3093630"/>
            <a:ext cx="449450" cy="449450"/>
          </a:xfrm>
          <a:prstGeom prst="rect">
            <a:avLst/>
          </a:prstGeom>
        </p:spPr>
      </p:pic>
      <p:sp>
        <p:nvSpPr>
          <p:cNvPr id="112" name="Text Placeholder 6">
            <a:extLst>
              <a:ext uri="{FF2B5EF4-FFF2-40B4-BE49-F238E27FC236}">
                <a16:creationId xmlns:a16="http://schemas.microsoft.com/office/drawing/2014/main" id="{2F380D64-3498-DC47-8EE4-79C3C544B71A}"/>
              </a:ext>
            </a:extLst>
          </p:cNvPr>
          <p:cNvSpPr txBox="1">
            <a:spLocks/>
          </p:cNvSpPr>
          <p:nvPr/>
        </p:nvSpPr>
        <p:spPr>
          <a:xfrm>
            <a:off x="11173994" y="3609848"/>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Office of the Secretary</a:t>
            </a:r>
          </a:p>
        </p:txBody>
      </p:sp>
      <p:pic>
        <p:nvPicPr>
          <p:cNvPr id="113" name="Graphic 112">
            <a:extLst>
              <a:ext uri="{FF2B5EF4-FFF2-40B4-BE49-F238E27FC236}">
                <a16:creationId xmlns:a16="http://schemas.microsoft.com/office/drawing/2014/main" id="{4FA09276-4102-D04D-9DF7-5F24037D067F}"/>
              </a:ext>
            </a:extLst>
          </p:cNvPr>
          <p:cNvPicPr>
            <a:picLocks noChangeAspect="1"/>
          </p:cNvPicPr>
          <p:nvPr/>
        </p:nvPicPr>
        <p:blipFill>
          <a:blip r:embed="rId36" cstate="screen">
            <a:extLst>
              <a:ext uri="{28A0092B-C50C-407E-A947-70E740481C1C}">
                <a14:useLocalDpi xmlns:a14="http://schemas.microsoft.com/office/drawing/2010/main"/>
              </a:ext>
            </a:extLst>
          </a:blip>
          <a:srcRect/>
          <a:stretch/>
        </p:blipFill>
        <p:spPr>
          <a:xfrm>
            <a:off x="11289679" y="3117086"/>
            <a:ext cx="449450" cy="449450"/>
          </a:xfrm>
          <a:prstGeom prst="rect">
            <a:avLst/>
          </a:prstGeom>
        </p:spPr>
      </p:pic>
      <p:sp>
        <p:nvSpPr>
          <p:cNvPr id="114" name="Text Placeholder 6">
            <a:extLst>
              <a:ext uri="{FF2B5EF4-FFF2-40B4-BE49-F238E27FC236}">
                <a16:creationId xmlns:a16="http://schemas.microsoft.com/office/drawing/2014/main" id="{2AF49279-BC05-8C40-925F-2B60FDBBA1E0}"/>
              </a:ext>
            </a:extLst>
          </p:cNvPr>
          <p:cNvSpPr txBox="1">
            <a:spLocks/>
          </p:cNvSpPr>
          <p:nvPr/>
        </p:nvSpPr>
        <p:spPr>
          <a:xfrm>
            <a:off x="577721" y="4397515"/>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Pain Points</a:t>
            </a:r>
          </a:p>
        </p:txBody>
      </p:sp>
      <p:pic>
        <p:nvPicPr>
          <p:cNvPr id="115" name="Graphic 114">
            <a:extLst>
              <a:ext uri="{FF2B5EF4-FFF2-40B4-BE49-F238E27FC236}">
                <a16:creationId xmlns:a16="http://schemas.microsoft.com/office/drawing/2014/main" id="{7FCC2067-0A2E-7D40-BD2B-F2B6C8C1EDA0}"/>
              </a:ext>
            </a:extLst>
          </p:cNvPr>
          <p:cNvPicPr>
            <a:picLocks noChangeAspect="1"/>
          </p:cNvPicPr>
          <p:nvPr/>
        </p:nvPicPr>
        <p:blipFill>
          <a:blip r:embed="rId37" cstate="screen">
            <a:extLst>
              <a:ext uri="{28A0092B-C50C-407E-A947-70E740481C1C}">
                <a14:useLocalDpi xmlns:a14="http://schemas.microsoft.com/office/drawing/2010/main"/>
              </a:ext>
            </a:extLst>
          </a:blip>
          <a:srcRect/>
          <a:stretch/>
        </p:blipFill>
        <p:spPr>
          <a:xfrm>
            <a:off x="693406" y="3904753"/>
            <a:ext cx="449450" cy="449450"/>
          </a:xfrm>
          <a:prstGeom prst="rect">
            <a:avLst/>
          </a:prstGeom>
        </p:spPr>
      </p:pic>
      <p:sp>
        <p:nvSpPr>
          <p:cNvPr id="117" name="Text Placeholder 6">
            <a:extLst>
              <a:ext uri="{FF2B5EF4-FFF2-40B4-BE49-F238E27FC236}">
                <a16:creationId xmlns:a16="http://schemas.microsoft.com/office/drawing/2014/main" id="{D036E904-8423-CF4B-B1FC-00681A06DE7E}"/>
              </a:ext>
            </a:extLst>
          </p:cNvPr>
          <p:cNvSpPr txBox="1">
            <a:spLocks/>
          </p:cNvSpPr>
          <p:nvPr/>
        </p:nvSpPr>
        <p:spPr>
          <a:xfrm>
            <a:off x="1545641" y="4404148"/>
            <a:ext cx="558917" cy="264379"/>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Patient Experience</a:t>
            </a:r>
          </a:p>
        </p:txBody>
      </p:sp>
      <p:pic>
        <p:nvPicPr>
          <p:cNvPr id="118" name="Graphic 117">
            <a:extLst>
              <a:ext uri="{FF2B5EF4-FFF2-40B4-BE49-F238E27FC236}">
                <a16:creationId xmlns:a16="http://schemas.microsoft.com/office/drawing/2014/main" id="{BD309A40-D6EF-B146-B3F8-B3AA8C6DC157}"/>
              </a:ext>
            </a:extLst>
          </p:cNvPr>
          <p:cNvPicPr>
            <a:picLocks noChangeAspect="1"/>
          </p:cNvPicPr>
          <p:nvPr/>
        </p:nvPicPr>
        <p:blipFill>
          <a:blip r:embed="rId38" cstate="screen">
            <a:extLst>
              <a:ext uri="{28A0092B-C50C-407E-A947-70E740481C1C}">
                <a14:useLocalDpi xmlns:a14="http://schemas.microsoft.com/office/drawing/2010/main"/>
              </a:ext>
            </a:extLst>
          </a:blip>
          <a:srcRect/>
          <a:stretch/>
        </p:blipFill>
        <p:spPr>
          <a:xfrm>
            <a:off x="1545641" y="3823630"/>
            <a:ext cx="558917" cy="558917"/>
          </a:xfrm>
          <a:prstGeom prst="rect">
            <a:avLst/>
          </a:prstGeom>
        </p:spPr>
      </p:pic>
      <p:sp>
        <p:nvSpPr>
          <p:cNvPr id="119" name="Text Placeholder 6">
            <a:extLst>
              <a:ext uri="{FF2B5EF4-FFF2-40B4-BE49-F238E27FC236}">
                <a16:creationId xmlns:a16="http://schemas.microsoft.com/office/drawing/2014/main" id="{E7525C8C-06EB-A14D-A4AB-9563783FD32E}"/>
              </a:ext>
            </a:extLst>
          </p:cNvPr>
          <p:cNvSpPr txBox="1">
            <a:spLocks/>
          </p:cNvSpPr>
          <p:nvPr/>
        </p:nvSpPr>
        <p:spPr>
          <a:xfrm>
            <a:off x="2452366" y="4404215"/>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Partners</a:t>
            </a:r>
          </a:p>
        </p:txBody>
      </p:sp>
      <p:pic>
        <p:nvPicPr>
          <p:cNvPr id="120" name="Graphic 119">
            <a:extLst>
              <a:ext uri="{FF2B5EF4-FFF2-40B4-BE49-F238E27FC236}">
                <a16:creationId xmlns:a16="http://schemas.microsoft.com/office/drawing/2014/main" id="{24EF30B4-FA71-B04A-94FF-938F80DB3843}"/>
              </a:ext>
            </a:extLst>
          </p:cNvPr>
          <p:cNvPicPr>
            <a:picLocks noChangeAspect="1"/>
          </p:cNvPicPr>
          <p:nvPr/>
        </p:nvPicPr>
        <p:blipFill>
          <a:blip r:embed="rId39" cstate="screen">
            <a:extLst>
              <a:ext uri="{28A0092B-C50C-407E-A947-70E740481C1C}">
                <a14:useLocalDpi xmlns:a14="http://schemas.microsoft.com/office/drawing/2010/main"/>
              </a:ext>
            </a:extLst>
          </a:blip>
          <a:srcRect/>
          <a:stretch/>
        </p:blipFill>
        <p:spPr>
          <a:xfrm>
            <a:off x="2511924" y="3857604"/>
            <a:ext cx="462950" cy="462950"/>
          </a:xfrm>
          <a:prstGeom prst="rect">
            <a:avLst/>
          </a:prstGeom>
        </p:spPr>
      </p:pic>
      <p:sp>
        <p:nvSpPr>
          <p:cNvPr id="121" name="Text Placeholder 6">
            <a:extLst>
              <a:ext uri="{FF2B5EF4-FFF2-40B4-BE49-F238E27FC236}">
                <a16:creationId xmlns:a16="http://schemas.microsoft.com/office/drawing/2014/main" id="{CDF7DCA5-026A-1F4A-BB05-1684B10E25A2}"/>
              </a:ext>
            </a:extLst>
          </p:cNvPr>
          <p:cNvSpPr txBox="1">
            <a:spLocks/>
          </p:cNvSpPr>
          <p:nvPr/>
        </p:nvSpPr>
        <p:spPr>
          <a:xfrm>
            <a:off x="3351089" y="4390047"/>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Peer-to-Peer Networking</a:t>
            </a:r>
          </a:p>
        </p:txBody>
      </p:sp>
      <p:pic>
        <p:nvPicPr>
          <p:cNvPr id="122" name="Graphic 121">
            <a:extLst>
              <a:ext uri="{FF2B5EF4-FFF2-40B4-BE49-F238E27FC236}">
                <a16:creationId xmlns:a16="http://schemas.microsoft.com/office/drawing/2014/main" id="{81DE6C71-6499-D84B-95F2-61DE23403015}"/>
              </a:ext>
            </a:extLst>
          </p:cNvPr>
          <p:cNvPicPr>
            <a:picLocks noChangeAspect="1"/>
          </p:cNvPicPr>
          <p:nvPr/>
        </p:nvPicPr>
        <p:blipFill>
          <a:blip r:embed="rId40" cstate="screen">
            <a:extLst>
              <a:ext uri="{28A0092B-C50C-407E-A947-70E740481C1C}">
                <a14:useLocalDpi xmlns:a14="http://schemas.microsoft.com/office/drawing/2010/main"/>
              </a:ext>
            </a:extLst>
          </a:blip>
          <a:srcRect/>
          <a:stretch/>
        </p:blipFill>
        <p:spPr>
          <a:xfrm>
            <a:off x="3418913" y="3897285"/>
            <a:ext cx="423269" cy="423269"/>
          </a:xfrm>
          <a:prstGeom prst="rect">
            <a:avLst/>
          </a:prstGeom>
        </p:spPr>
      </p:pic>
      <p:sp>
        <p:nvSpPr>
          <p:cNvPr id="123" name="Text Placeholder 6">
            <a:extLst>
              <a:ext uri="{FF2B5EF4-FFF2-40B4-BE49-F238E27FC236}">
                <a16:creationId xmlns:a16="http://schemas.microsoft.com/office/drawing/2014/main" id="{555C5C11-9E94-D441-AE7B-A36B9B2A3350}"/>
              </a:ext>
            </a:extLst>
          </p:cNvPr>
          <p:cNvSpPr txBox="1">
            <a:spLocks/>
          </p:cNvSpPr>
          <p:nvPr/>
        </p:nvSpPr>
        <p:spPr>
          <a:xfrm>
            <a:off x="4246136" y="4402431"/>
            <a:ext cx="60886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Performance Improvement</a:t>
            </a:r>
          </a:p>
        </p:txBody>
      </p:sp>
      <p:pic>
        <p:nvPicPr>
          <p:cNvPr id="124" name="Graphic 123">
            <a:extLst>
              <a:ext uri="{FF2B5EF4-FFF2-40B4-BE49-F238E27FC236}">
                <a16:creationId xmlns:a16="http://schemas.microsoft.com/office/drawing/2014/main" id="{44F91E36-E4B4-3D4D-9215-C5D5ECF7C0B7}"/>
              </a:ext>
            </a:extLst>
          </p:cNvPr>
          <p:cNvPicPr>
            <a:picLocks noChangeAspect="1"/>
          </p:cNvPicPr>
          <p:nvPr/>
        </p:nvPicPr>
        <p:blipFill>
          <a:blip r:embed="rId41" cstate="screen">
            <a:extLst>
              <a:ext uri="{28A0092B-C50C-407E-A947-70E740481C1C}">
                <a14:useLocalDpi xmlns:a14="http://schemas.microsoft.com/office/drawing/2010/main"/>
              </a:ext>
            </a:extLst>
          </a:blip>
          <a:srcRect/>
          <a:stretch/>
        </p:blipFill>
        <p:spPr>
          <a:xfrm>
            <a:off x="4338933" y="3909669"/>
            <a:ext cx="423269" cy="423269"/>
          </a:xfrm>
          <a:prstGeom prst="rect">
            <a:avLst/>
          </a:prstGeom>
        </p:spPr>
      </p:pic>
      <p:sp>
        <p:nvSpPr>
          <p:cNvPr id="125" name="Text Placeholder 6">
            <a:extLst>
              <a:ext uri="{FF2B5EF4-FFF2-40B4-BE49-F238E27FC236}">
                <a16:creationId xmlns:a16="http://schemas.microsoft.com/office/drawing/2014/main" id="{7B823EF2-6F99-E448-BF76-34BE62C13963}"/>
              </a:ext>
            </a:extLst>
          </p:cNvPr>
          <p:cNvSpPr txBox="1">
            <a:spLocks/>
          </p:cNvSpPr>
          <p:nvPr/>
        </p:nvSpPr>
        <p:spPr>
          <a:xfrm>
            <a:off x="5321676" y="4333621"/>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Phone</a:t>
            </a:r>
          </a:p>
        </p:txBody>
      </p:sp>
      <p:pic>
        <p:nvPicPr>
          <p:cNvPr id="126" name="Graphic 125">
            <a:extLst>
              <a:ext uri="{FF2B5EF4-FFF2-40B4-BE49-F238E27FC236}">
                <a16:creationId xmlns:a16="http://schemas.microsoft.com/office/drawing/2014/main" id="{579A9A72-6DEC-BB4F-92D7-7C3B30529402}"/>
              </a:ext>
            </a:extLst>
          </p:cNvPr>
          <p:cNvPicPr>
            <a:picLocks noChangeAspect="1"/>
          </p:cNvPicPr>
          <p:nvPr/>
        </p:nvPicPr>
        <p:blipFill>
          <a:blip r:embed="rId42" cstate="screen">
            <a:extLst>
              <a:ext uri="{28A0092B-C50C-407E-A947-70E740481C1C}">
                <a14:useLocalDpi xmlns:a14="http://schemas.microsoft.com/office/drawing/2010/main"/>
              </a:ext>
            </a:extLst>
          </a:blip>
          <a:srcRect/>
          <a:stretch/>
        </p:blipFill>
        <p:spPr>
          <a:xfrm>
            <a:off x="5392452" y="3856157"/>
            <a:ext cx="417365" cy="417365"/>
          </a:xfrm>
          <a:prstGeom prst="rect">
            <a:avLst/>
          </a:prstGeom>
        </p:spPr>
      </p:pic>
      <p:sp>
        <p:nvSpPr>
          <p:cNvPr id="127" name="Text Placeholder 6">
            <a:extLst>
              <a:ext uri="{FF2B5EF4-FFF2-40B4-BE49-F238E27FC236}">
                <a16:creationId xmlns:a16="http://schemas.microsoft.com/office/drawing/2014/main" id="{ADC3DA84-9D28-254E-90D4-41F367527715}"/>
              </a:ext>
            </a:extLst>
          </p:cNvPr>
          <p:cNvSpPr txBox="1">
            <a:spLocks/>
          </p:cNvSpPr>
          <p:nvPr/>
        </p:nvSpPr>
        <p:spPr>
          <a:xfrm>
            <a:off x="6373496" y="4424630"/>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Respond</a:t>
            </a:r>
          </a:p>
        </p:txBody>
      </p:sp>
      <p:pic>
        <p:nvPicPr>
          <p:cNvPr id="128" name="Graphic 127">
            <a:extLst>
              <a:ext uri="{FF2B5EF4-FFF2-40B4-BE49-F238E27FC236}">
                <a16:creationId xmlns:a16="http://schemas.microsoft.com/office/drawing/2014/main" id="{0CEA4C9F-6F87-3349-841D-98BC1768E405}"/>
              </a:ext>
            </a:extLst>
          </p:cNvPr>
          <p:cNvPicPr>
            <a:picLocks noChangeAspect="1"/>
          </p:cNvPicPr>
          <p:nvPr/>
        </p:nvPicPr>
        <p:blipFill>
          <a:blip r:embed="rId43" cstate="screen">
            <a:extLst>
              <a:ext uri="{28A0092B-C50C-407E-A947-70E740481C1C}">
                <a14:useLocalDpi xmlns:a14="http://schemas.microsoft.com/office/drawing/2010/main"/>
              </a:ext>
            </a:extLst>
          </a:blip>
          <a:srcRect/>
          <a:stretch/>
        </p:blipFill>
        <p:spPr>
          <a:xfrm>
            <a:off x="6502517" y="3967944"/>
            <a:ext cx="417366" cy="417366"/>
          </a:xfrm>
          <a:prstGeom prst="rect">
            <a:avLst/>
          </a:prstGeom>
        </p:spPr>
      </p:pic>
      <p:sp>
        <p:nvSpPr>
          <p:cNvPr id="129" name="Text Placeholder 6">
            <a:extLst>
              <a:ext uri="{FF2B5EF4-FFF2-40B4-BE49-F238E27FC236}">
                <a16:creationId xmlns:a16="http://schemas.microsoft.com/office/drawing/2014/main" id="{7C9BD8E4-6810-7849-948D-EB5E019B34C2}"/>
              </a:ext>
            </a:extLst>
          </p:cNvPr>
          <p:cNvSpPr txBox="1">
            <a:spLocks/>
          </p:cNvSpPr>
          <p:nvPr/>
        </p:nvSpPr>
        <p:spPr>
          <a:xfrm>
            <a:off x="7434696" y="4460772"/>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Service Recovery</a:t>
            </a:r>
          </a:p>
        </p:txBody>
      </p:sp>
      <p:pic>
        <p:nvPicPr>
          <p:cNvPr id="130" name="Graphic 129">
            <a:extLst>
              <a:ext uri="{FF2B5EF4-FFF2-40B4-BE49-F238E27FC236}">
                <a16:creationId xmlns:a16="http://schemas.microsoft.com/office/drawing/2014/main" id="{37FD5523-FACC-C84D-A236-7639AEF57DD6}"/>
              </a:ext>
            </a:extLst>
          </p:cNvPr>
          <p:cNvPicPr>
            <a:picLocks noChangeAspect="1"/>
          </p:cNvPicPr>
          <p:nvPr/>
        </p:nvPicPr>
        <p:blipFill>
          <a:blip r:embed="rId44" cstate="screen">
            <a:extLst>
              <a:ext uri="{28A0092B-C50C-407E-A947-70E740481C1C}">
                <a14:useLocalDpi xmlns:a14="http://schemas.microsoft.com/office/drawing/2010/main"/>
              </a:ext>
              <a:ext uri="{96DAC541-7B7A-43D3-8B79-37D633B846F1}">
                <asvg:svgBlip xmlns:asvg="http://schemas.microsoft.com/office/drawing/2016/SVG/main" r:embed="rId45"/>
              </a:ext>
            </a:extLst>
          </a:blip>
          <a:srcRect/>
          <a:stretch/>
        </p:blipFill>
        <p:spPr>
          <a:xfrm>
            <a:off x="7482678" y="3951715"/>
            <a:ext cx="462950" cy="462950"/>
          </a:xfrm>
          <a:prstGeom prst="rect">
            <a:avLst/>
          </a:prstGeom>
        </p:spPr>
      </p:pic>
      <p:sp>
        <p:nvSpPr>
          <p:cNvPr id="131" name="Text Placeholder 6">
            <a:extLst>
              <a:ext uri="{FF2B5EF4-FFF2-40B4-BE49-F238E27FC236}">
                <a16:creationId xmlns:a16="http://schemas.microsoft.com/office/drawing/2014/main" id="{F7CEBFA2-2314-DB42-904A-D7D35C482AD3}"/>
              </a:ext>
            </a:extLst>
          </p:cNvPr>
          <p:cNvSpPr txBox="1">
            <a:spLocks/>
          </p:cNvSpPr>
          <p:nvPr/>
        </p:nvSpPr>
        <p:spPr>
          <a:xfrm>
            <a:off x="8239323" y="4460772"/>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Survivor</a:t>
            </a:r>
          </a:p>
        </p:txBody>
      </p:sp>
      <p:pic>
        <p:nvPicPr>
          <p:cNvPr id="132" name="Graphic 131">
            <a:extLst>
              <a:ext uri="{FF2B5EF4-FFF2-40B4-BE49-F238E27FC236}">
                <a16:creationId xmlns:a16="http://schemas.microsoft.com/office/drawing/2014/main" id="{F3E275FE-083D-174B-8AFD-3714E3CFE17E}"/>
              </a:ext>
            </a:extLst>
          </p:cNvPr>
          <p:cNvPicPr>
            <a:picLocks noChangeAspect="1"/>
          </p:cNvPicPr>
          <p:nvPr/>
        </p:nvPicPr>
        <p:blipFill>
          <a:blip r:embed="rId46" cstate="screen">
            <a:extLst>
              <a:ext uri="{28A0092B-C50C-407E-A947-70E740481C1C}">
                <a14:useLocalDpi xmlns:a14="http://schemas.microsoft.com/office/drawing/2010/main"/>
              </a:ext>
            </a:extLst>
          </a:blip>
          <a:srcRect/>
          <a:stretch/>
        </p:blipFill>
        <p:spPr>
          <a:xfrm>
            <a:off x="8412998" y="3968010"/>
            <a:ext cx="449450" cy="449450"/>
          </a:xfrm>
          <a:prstGeom prst="rect">
            <a:avLst/>
          </a:prstGeom>
        </p:spPr>
      </p:pic>
      <p:sp>
        <p:nvSpPr>
          <p:cNvPr id="133" name="Text Placeholder 6">
            <a:extLst>
              <a:ext uri="{FF2B5EF4-FFF2-40B4-BE49-F238E27FC236}">
                <a16:creationId xmlns:a16="http://schemas.microsoft.com/office/drawing/2014/main" id="{39D16D80-B2AE-A343-B332-0CA3C849F862}"/>
              </a:ext>
            </a:extLst>
          </p:cNvPr>
          <p:cNvSpPr txBox="1">
            <a:spLocks/>
          </p:cNvSpPr>
          <p:nvPr/>
        </p:nvSpPr>
        <p:spPr>
          <a:xfrm>
            <a:off x="9256843" y="4427224"/>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Technology</a:t>
            </a:r>
          </a:p>
        </p:txBody>
      </p:sp>
      <p:pic>
        <p:nvPicPr>
          <p:cNvPr id="134" name="Graphic 133">
            <a:extLst>
              <a:ext uri="{FF2B5EF4-FFF2-40B4-BE49-F238E27FC236}">
                <a16:creationId xmlns:a16="http://schemas.microsoft.com/office/drawing/2014/main" id="{15D59AAB-894C-BE45-A343-0EDB523D8EA3}"/>
              </a:ext>
            </a:extLst>
          </p:cNvPr>
          <p:cNvPicPr>
            <a:picLocks noChangeAspect="1"/>
          </p:cNvPicPr>
          <p:nvPr/>
        </p:nvPicPr>
        <p:blipFill>
          <a:blip r:embed="rId47" cstate="screen">
            <a:extLst>
              <a:ext uri="{28A0092B-C50C-407E-A947-70E740481C1C}">
                <a14:useLocalDpi xmlns:a14="http://schemas.microsoft.com/office/drawing/2010/main"/>
              </a:ext>
            </a:extLst>
          </a:blip>
          <a:srcRect/>
          <a:stretch/>
        </p:blipFill>
        <p:spPr>
          <a:xfrm>
            <a:off x="9372528" y="3934462"/>
            <a:ext cx="449450" cy="449450"/>
          </a:xfrm>
          <a:prstGeom prst="rect">
            <a:avLst/>
          </a:prstGeom>
        </p:spPr>
      </p:pic>
      <p:sp>
        <p:nvSpPr>
          <p:cNvPr id="135" name="Text Placeholder 6">
            <a:extLst>
              <a:ext uri="{FF2B5EF4-FFF2-40B4-BE49-F238E27FC236}">
                <a16:creationId xmlns:a16="http://schemas.microsoft.com/office/drawing/2014/main" id="{3230790B-82F1-1C41-98E2-2FF10268FB7E}"/>
              </a:ext>
            </a:extLst>
          </p:cNvPr>
          <p:cNvSpPr txBox="1">
            <a:spLocks/>
          </p:cNvSpPr>
          <p:nvPr/>
        </p:nvSpPr>
        <p:spPr>
          <a:xfrm>
            <a:off x="10242294" y="4422508"/>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The Board</a:t>
            </a:r>
          </a:p>
        </p:txBody>
      </p:sp>
      <p:pic>
        <p:nvPicPr>
          <p:cNvPr id="136" name="Graphic 135">
            <a:extLst>
              <a:ext uri="{FF2B5EF4-FFF2-40B4-BE49-F238E27FC236}">
                <a16:creationId xmlns:a16="http://schemas.microsoft.com/office/drawing/2014/main" id="{E5CEB8E9-1901-6A47-85B8-BF538ABF5763}"/>
              </a:ext>
            </a:extLst>
          </p:cNvPr>
          <p:cNvPicPr>
            <a:picLocks noChangeAspect="1"/>
          </p:cNvPicPr>
          <p:nvPr/>
        </p:nvPicPr>
        <p:blipFill>
          <a:blip r:embed="rId48" cstate="screen">
            <a:extLst>
              <a:ext uri="{28A0092B-C50C-407E-A947-70E740481C1C}">
                <a14:useLocalDpi xmlns:a14="http://schemas.microsoft.com/office/drawing/2010/main"/>
              </a:ext>
            </a:extLst>
          </a:blip>
          <a:srcRect/>
          <a:stretch/>
        </p:blipFill>
        <p:spPr>
          <a:xfrm>
            <a:off x="10357979" y="3929746"/>
            <a:ext cx="449450" cy="449450"/>
          </a:xfrm>
          <a:prstGeom prst="rect">
            <a:avLst/>
          </a:prstGeom>
        </p:spPr>
      </p:pic>
      <p:sp>
        <p:nvSpPr>
          <p:cNvPr id="137" name="Text Placeholder 6">
            <a:extLst>
              <a:ext uri="{FF2B5EF4-FFF2-40B4-BE49-F238E27FC236}">
                <a16:creationId xmlns:a16="http://schemas.microsoft.com/office/drawing/2014/main" id="{F14900F6-509E-BA43-A1B1-705E04D3FD7D}"/>
              </a:ext>
            </a:extLst>
          </p:cNvPr>
          <p:cNvSpPr txBox="1">
            <a:spLocks/>
          </p:cNvSpPr>
          <p:nvPr/>
        </p:nvSpPr>
        <p:spPr>
          <a:xfrm>
            <a:off x="11173994" y="4445964"/>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Tools</a:t>
            </a:r>
          </a:p>
        </p:txBody>
      </p:sp>
      <p:pic>
        <p:nvPicPr>
          <p:cNvPr id="138" name="Graphic 137">
            <a:extLst>
              <a:ext uri="{FF2B5EF4-FFF2-40B4-BE49-F238E27FC236}">
                <a16:creationId xmlns:a16="http://schemas.microsoft.com/office/drawing/2014/main" id="{32FC261C-559B-3349-97FA-5168BDB014D4}"/>
              </a:ext>
            </a:extLst>
          </p:cNvPr>
          <p:cNvPicPr>
            <a:picLocks noChangeAspect="1"/>
          </p:cNvPicPr>
          <p:nvPr/>
        </p:nvPicPr>
        <p:blipFill>
          <a:blip r:embed="rId49" cstate="screen">
            <a:extLst>
              <a:ext uri="{28A0092B-C50C-407E-A947-70E740481C1C}">
                <a14:useLocalDpi xmlns:a14="http://schemas.microsoft.com/office/drawing/2010/main"/>
              </a:ext>
            </a:extLst>
          </a:blip>
          <a:srcRect/>
          <a:stretch/>
        </p:blipFill>
        <p:spPr>
          <a:xfrm>
            <a:off x="11289679" y="3953202"/>
            <a:ext cx="449450" cy="449450"/>
          </a:xfrm>
          <a:prstGeom prst="rect">
            <a:avLst/>
          </a:prstGeom>
        </p:spPr>
      </p:pic>
      <p:sp>
        <p:nvSpPr>
          <p:cNvPr id="139" name="Text Placeholder 6">
            <a:extLst>
              <a:ext uri="{FF2B5EF4-FFF2-40B4-BE49-F238E27FC236}">
                <a16:creationId xmlns:a16="http://schemas.microsoft.com/office/drawing/2014/main" id="{13EFDDFD-9E07-294F-A81D-557CB070CBDF}"/>
              </a:ext>
            </a:extLst>
          </p:cNvPr>
          <p:cNvSpPr txBox="1">
            <a:spLocks/>
          </p:cNvSpPr>
          <p:nvPr/>
        </p:nvSpPr>
        <p:spPr>
          <a:xfrm>
            <a:off x="577721" y="5363728"/>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Training</a:t>
            </a:r>
          </a:p>
        </p:txBody>
      </p:sp>
      <p:pic>
        <p:nvPicPr>
          <p:cNvPr id="140" name="Graphic 139">
            <a:extLst>
              <a:ext uri="{FF2B5EF4-FFF2-40B4-BE49-F238E27FC236}">
                <a16:creationId xmlns:a16="http://schemas.microsoft.com/office/drawing/2014/main" id="{6A0EF426-3716-E047-B781-6172585778E1}"/>
              </a:ext>
            </a:extLst>
          </p:cNvPr>
          <p:cNvPicPr>
            <a:picLocks noChangeAspect="1"/>
          </p:cNvPicPr>
          <p:nvPr/>
        </p:nvPicPr>
        <p:blipFill>
          <a:blip r:embed="rId50" cstate="screen">
            <a:extLst>
              <a:ext uri="{28A0092B-C50C-407E-A947-70E740481C1C}">
                <a14:useLocalDpi xmlns:a14="http://schemas.microsoft.com/office/drawing/2010/main"/>
              </a:ext>
            </a:extLst>
          </a:blip>
          <a:srcRect/>
          <a:stretch/>
        </p:blipFill>
        <p:spPr>
          <a:xfrm>
            <a:off x="693406" y="4870966"/>
            <a:ext cx="449450" cy="449450"/>
          </a:xfrm>
          <a:prstGeom prst="rect">
            <a:avLst/>
          </a:prstGeom>
        </p:spPr>
      </p:pic>
      <p:sp>
        <p:nvSpPr>
          <p:cNvPr id="143" name="Text Placeholder 6">
            <a:extLst>
              <a:ext uri="{FF2B5EF4-FFF2-40B4-BE49-F238E27FC236}">
                <a16:creationId xmlns:a16="http://schemas.microsoft.com/office/drawing/2014/main" id="{F28B2E5B-1422-2D40-9C97-E75854791AE2}"/>
              </a:ext>
            </a:extLst>
          </p:cNvPr>
          <p:cNvSpPr txBox="1">
            <a:spLocks/>
          </p:cNvSpPr>
          <p:nvPr/>
        </p:nvSpPr>
        <p:spPr>
          <a:xfrm>
            <a:off x="1545641" y="5387990"/>
            <a:ext cx="558917" cy="264379"/>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Trust</a:t>
            </a:r>
          </a:p>
        </p:txBody>
      </p:sp>
      <p:pic>
        <p:nvPicPr>
          <p:cNvPr id="144" name="Graphic 143">
            <a:extLst>
              <a:ext uri="{FF2B5EF4-FFF2-40B4-BE49-F238E27FC236}">
                <a16:creationId xmlns:a16="http://schemas.microsoft.com/office/drawing/2014/main" id="{058AE210-2D2B-0147-8543-44DF5CD60573}"/>
              </a:ext>
            </a:extLst>
          </p:cNvPr>
          <p:cNvPicPr>
            <a:picLocks noChangeAspect="1"/>
          </p:cNvPicPr>
          <p:nvPr/>
        </p:nvPicPr>
        <p:blipFill>
          <a:blip r:embed="rId51" cstate="screen">
            <a:extLst>
              <a:ext uri="{28A0092B-C50C-407E-A947-70E740481C1C}">
                <a14:useLocalDpi xmlns:a14="http://schemas.microsoft.com/office/drawing/2010/main"/>
              </a:ext>
            </a:extLst>
          </a:blip>
          <a:srcRect/>
          <a:stretch/>
        </p:blipFill>
        <p:spPr>
          <a:xfrm>
            <a:off x="1545641" y="4807472"/>
            <a:ext cx="558917" cy="558917"/>
          </a:xfrm>
          <a:prstGeom prst="rect">
            <a:avLst/>
          </a:prstGeom>
        </p:spPr>
      </p:pic>
      <p:sp>
        <p:nvSpPr>
          <p:cNvPr id="145" name="Text Placeholder 6">
            <a:extLst>
              <a:ext uri="{FF2B5EF4-FFF2-40B4-BE49-F238E27FC236}">
                <a16:creationId xmlns:a16="http://schemas.microsoft.com/office/drawing/2014/main" id="{9D5DD0A7-5CAE-ED41-8EAF-EF30658369C3}"/>
              </a:ext>
            </a:extLst>
          </p:cNvPr>
          <p:cNvSpPr txBox="1">
            <a:spLocks/>
          </p:cNvSpPr>
          <p:nvPr/>
        </p:nvSpPr>
        <p:spPr>
          <a:xfrm>
            <a:off x="2452366" y="5388057"/>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VBA</a:t>
            </a:r>
          </a:p>
        </p:txBody>
      </p:sp>
      <p:pic>
        <p:nvPicPr>
          <p:cNvPr id="146" name="Graphic 145">
            <a:extLst>
              <a:ext uri="{FF2B5EF4-FFF2-40B4-BE49-F238E27FC236}">
                <a16:creationId xmlns:a16="http://schemas.microsoft.com/office/drawing/2014/main" id="{DB4CDABE-B0D3-5648-800E-21B46530F409}"/>
              </a:ext>
            </a:extLst>
          </p:cNvPr>
          <p:cNvPicPr>
            <a:picLocks noChangeAspect="1"/>
          </p:cNvPicPr>
          <p:nvPr/>
        </p:nvPicPr>
        <p:blipFill>
          <a:blip r:embed="rId52" cstate="screen">
            <a:extLst>
              <a:ext uri="{28A0092B-C50C-407E-A947-70E740481C1C}">
                <a14:useLocalDpi xmlns:a14="http://schemas.microsoft.com/office/drawing/2010/main"/>
              </a:ext>
            </a:extLst>
          </a:blip>
          <a:srcRect/>
          <a:stretch/>
        </p:blipFill>
        <p:spPr>
          <a:xfrm>
            <a:off x="2511924" y="4841446"/>
            <a:ext cx="462950" cy="462950"/>
          </a:xfrm>
          <a:prstGeom prst="rect">
            <a:avLst/>
          </a:prstGeom>
        </p:spPr>
      </p:pic>
      <p:sp>
        <p:nvSpPr>
          <p:cNvPr id="147" name="Text Placeholder 6">
            <a:extLst>
              <a:ext uri="{FF2B5EF4-FFF2-40B4-BE49-F238E27FC236}">
                <a16:creationId xmlns:a16="http://schemas.microsoft.com/office/drawing/2014/main" id="{9BB314F7-F31D-D045-9ADB-DCF2AD8B4FA6}"/>
              </a:ext>
            </a:extLst>
          </p:cNvPr>
          <p:cNvSpPr txBox="1">
            <a:spLocks/>
          </p:cNvSpPr>
          <p:nvPr/>
        </p:nvSpPr>
        <p:spPr>
          <a:xfrm>
            <a:off x="3351089" y="5373889"/>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Veteran</a:t>
            </a:r>
          </a:p>
        </p:txBody>
      </p:sp>
      <p:pic>
        <p:nvPicPr>
          <p:cNvPr id="148" name="Graphic 147">
            <a:extLst>
              <a:ext uri="{FF2B5EF4-FFF2-40B4-BE49-F238E27FC236}">
                <a16:creationId xmlns:a16="http://schemas.microsoft.com/office/drawing/2014/main" id="{FAA939BD-59E7-994A-8EEC-C627B1A5FA77}"/>
              </a:ext>
            </a:extLst>
          </p:cNvPr>
          <p:cNvPicPr>
            <a:picLocks noChangeAspect="1"/>
          </p:cNvPicPr>
          <p:nvPr/>
        </p:nvPicPr>
        <p:blipFill>
          <a:blip r:embed="rId53" cstate="screen">
            <a:extLst>
              <a:ext uri="{28A0092B-C50C-407E-A947-70E740481C1C}">
                <a14:useLocalDpi xmlns:a14="http://schemas.microsoft.com/office/drawing/2010/main"/>
              </a:ext>
            </a:extLst>
          </a:blip>
          <a:srcRect/>
          <a:stretch/>
        </p:blipFill>
        <p:spPr>
          <a:xfrm>
            <a:off x="3418913" y="4881127"/>
            <a:ext cx="423269" cy="423269"/>
          </a:xfrm>
          <a:prstGeom prst="rect">
            <a:avLst/>
          </a:prstGeom>
        </p:spPr>
      </p:pic>
      <p:sp>
        <p:nvSpPr>
          <p:cNvPr id="149" name="Text Placeholder 6">
            <a:extLst>
              <a:ext uri="{FF2B5EF4-FFF2-40B4-BE49-F238E27FC236}">
                <a16:creationId xmlns:a16="http://schemas.microsoft.com/office/drawing/2014/main" id="{8AD79356-F9F3-5D4D-B1D2-9BD92917AF89}"/>
              </a:ext>
            </a:extLst>
          </p:cNvPr>
          <p:cNvSpPr txBox="1">
            <a:spLocks/>
          </p:cNvSpPr>
          <p:nvPr/>
        </p:nvSpPr>
        <p:spPr>
          <a:xfrm>
            <a:off x="4246136" y="5386273"/>
            <a:ext cx="60886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Veterans Experience (</a:t>
            </a:r>
            <a:r>
              <a:rPr lang="en-US" sz="800" dirty="0" err="1"/>
              <a:t>VetXL</a:t>
            </a:r>
            <a:r>
              <a:rPr lang="en-US" sz="800" dirty="0"/>
              <a:t>)</a:t>
            </a:r>
          </a:p>
        </p:txBody>
      </p:sp>
      <p:pic>
        <p:nvPicPr>
          <p:cNvPr id="150" name="Graphic 149">
            <a:extLst>
              <a:ext uri="{FF2B5EF4-FFF2-40B4-BE49-F238E27FC236}">
                <a16:creationId xmlns:a16="http://schemas.microsoft.com/office/drawing/2014/main" id="{238ABEC6-3ACF-F34F-AECF-816F37237F68}"/>
              </a:ext>
            </a:extLst>
          </p:cNvPr>
          <p:cNvPicPr>
            <a:picLocks noChangeAspect="1"/>
          </p:cNvPicPr>
          <p:nvPr/>
        </p:nvPicPr>
        <p:blipFill>
          <a:blip r:embed="rId54" cstate="screen">
            <a:extLst>
              <a:ext uri="{28A0092B-C50C-407E-A947-70E740481C1C}">
                <a14:useLocalDpi xmlns:a14="http://schemas.microsoft.com/office/drawing/2010/main"/>
              </a:ext>
            </a:extLst>
          </a:blip>
          <a:srcRect/>
          <a:stretch/>
        </p:blipFill>
        <p:spPr>
          <a:xfrm>
            <a:off x="4338933" y="4893511"/>
            <a:ext cx="423269" cy="423269"/>
          </a:xfrm>
          <a:prstGeom prst="rect">
            <a:avLst/>
          </a:prstGeom>
        </p:spPr>
      </p:pic>
      <p:sp>
        <p:nvSpPr>
          <p:cNvPr id="151" name="Text Placeholder 6">
            <a:extLst>
              <a:ext uri="{FF2B5EF4-FFF2-40B4-BE49-F238E27FC236}">
                <a16:creationId xmlns:a16="http://schemas.microsoft.com/office/drawing/2014/main" id="{2FA31F2F-C8A1-7E4E-AD67-44F08EECB2EF}"/>
              </a:ext>
            </a:extLst>
          </p:cNvPr>
          <p:cNvSpPr txBox="1">
            <a:spLocks/>
          </p:cNvSpPr>
          <p:nvPr/>
        </p:nvSpPr>
        <p:spPr>
          <a:xfrm>
            <a:off x="5278523" y="5317565"/>
            <a:ext cx="645220"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Veterans Service Organizations</a:t>
            </a:r>
          </a:p>
        </p:txBody>
      </p:sp>
      <p:pic>
        <p:nvPicPr>
          <p:cNvPr id="152" name="Graphic 151">
            <a:extLst>
              <a:ext uri="{FF2B5EF4-FFF2-40B4-BE49-F238E27FC236}">
                <a16:creationId xmlns:a16="http://schemas.microsoft.com/office/drawing/2014/main" id="{916C92D9-4003-D042-B3E7-FECF6105179D}"/>
              </a:ext>
            </a:extLst>
          </p:cNvPr>
          <p:cNvPicPr>
            <a:picLocks noChangeAspect="1"/>
          </p:cNvPicPr>
          <p:nvPr/>
        </p:nvPicPr>
        <p:blipFill>
          <a:blip r:embed="rId55" cstate="screen">
            <a:extLst>
              <a:ext uri="{28A0092B-C50C-407E-A947-70E740481C1C}">
                <a14:useLocalDpi xmlns:a14="http://schemas.microsoft.com/office/drawing/2010/main"/>
              </a:ext>
            </a:extLst>
          </a:blip>
          <a:srcRect/>
          <a:stretch/>
        </p:blipFill>
        <p:spPr>
          <a:xfrm>
            <a:off x="5392452" y="4839999"/>
            <a:ext cx="417365" cy="417365"/>
          </a:xfrm>
          <a:prstGeom prst="rect">
            <a:avLst/>
          </a:prstGeom>
        </p:spPr>
      </p:pic>
      <p:sp>
        <p:nvSpPr>
          <p:cNvPr id="153" name="Text Placeholder 6">
            <a:extLst>
              <a:ext uri="{FF2B5EF4-FFF2-40B4-BE49-F238E27FC236}">
                <a16:creationId xmlns:a16="http://schemas.microsoft.com/office/drawing/2014/main" id="{BFF968AD-B0E2-F54E-AAF4-1FEC34BA2D82}"/>
              </a:ext>
            </a:extLst>
          </p:cNvPr>
          <p:cNvSpPr txBox="1">
            <a:spLocks/>
          </p:cNvSpPr>
          <p:nvPr/>
        </p:nvSpPr>
        <p:spPr>
          <a:xfrm>
            <a:off x="6373496" y="5408472"/>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VHA</a:t>
            </a:r>
          </a:p>
        </p:txBody>
      </p:sp>
      <p:pic>
        <p:nvPicPr>
          <p:cNvPr id="154" name="Graphic 153">
            <a:extLst>
              <a:ext uri="{FF2B5EF4-FFF2-40B4-BE49-F238E27FC236}">
                <a16:creationId xmlns:a16="http://schemas.microsoft.com/office/drawing/2014/main" id="{436F9D80-045B-B343-B6F8-81095AF9C653}"/>
              </a:ext>
            </a:extLst>
          </p:cNvPr>
          <p:cNvPicPr>
            <a:picLocks noChangeAspect="1"/>
          </p:cNvPicPr>
          <p:nvPr/>
        </p:nvPicPr>
        <p:blipFill>
          <a:blip r:embed="rId56" cstate="screen">
            <a:extLst>
              <a:ext uri="{28A0092B-C50C-407E-A947-70E740481C1C}">
                <a14:useLocalDpi xmlns:a14="http://schemas.microsoft.com/office/drawing/2010/main"/>
              </a:ext>
            </a:extLst>
          </a:blip>
          <a:srcRect/>
          <a:stretch/>
        </p:blipFill>
        <p:spPr>
          <a:xfrm>
            <a:off x="6502517" y="4951786"/>
            <a:ext cx="417366" cy="417366"/>
          </a:xfrm>
          <a:prstGeom prst="rect">
            <a:avLst/>
          </a:prstGeom>
        </p:spPr>
      </p:pic>
      <p:sp>
        <p:nvSpPr>
          <p:cNvPr id="155" name="Text Placeholder 6">
            <a:extLst>
              <a:ext uri="{FF2B5EF4-FFF2-40B4-BE49-F238E27FC236}">
                <a16:creationId xmlns:a16="http://schemas.microsoft.com/office/drawing/2014/main" id="{0E6679D4-89A7-9447-95D8-CA87825BB155}"/>
              </a:ext>
            </a:extLst>
          </p:cNvPr>
          <p:cNvSpPr txBox="1">
            <a:spLocks/>
          </p:cNvSpPr>
          <p:nvPr/>
        </p:nvSpPr>
        <p:spPr>
          <a:xfrm>
            <a:off x="7434696" y="544461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Virtual</a:t>
            </a:r>
          </a:p>
        </p:txBody>
      </p:sp>
      <p:pic>
        <p:nvPicPr>
          <p:cNvPr id="156" name="Graphic 155">
            <a:extLst>
              <a:ext uri="{FF2B5EF4-FFF2-40B4-BE49-F238E27FC236}">
                <a16:creationId xmlns:a16="http://schemas.microsoft.com/office/drawing/2014/main" id="{B03A7EC7-9486-E54E-BDD4-050E05DBDF77}"/>
              </a:ext>
            </a:extLst>
          </p:cNvPr>
          <p:cNvPicPr>
            <a:picLocks noChangeAspect="1"/>
          </p:cNvPicPr>
          <p:nvPr/>
        </p:nvPicPr>
        <p:blipFill>
          <a:blip r:embed="rId57" cstate="screen">
            <a:extLst>
              <a:ext uri="{28A0092B-C50C-407E-A947-70E740481C1C}">
                <a14:useLocalDpi xmlns:a14="http://schemas.microsoft.com/office/drawing/2010/main"/>
              </a:ext>
            </a:extLst>
          </a:blip>
          <a:srcRect/>
          <a:stretch/>
        </p:blipFill>
        <p:spPr>
          <a:xfrm>
            <a:off x="7482678" y="4935557"/>
            <a:ext cx="462950" cy="462950"/>
          </a:xfrm>
          <a:prstGeom prst="rect">
            <a:avLst/>
          </a:prstGeom>
        </p:spPr>
      </p:pic>
      <p:sp>
        <p:nvSpPr>
          <p:cNvPr id="157" name="Text Placeholder 6">
            <a:extLst>
              <a:ext uri="{FF2B5EF4-FFF2-40B4-BE49-F238E27FC236}">
                <a16:creationId xmlns:a16="http://schemas.microsoft.com/office/drawing/2014/main" id="{FBC24DDF-73B1-D843-AD4B-3E54CCEAA8DA}"/>
              </a:ext>
            </a:extLst>
          </p:cNvPr>
          <p:cNvSpPr txBox="1">
            <a:spLocks/>
          </p:cNvSpPr>
          <p:nvPr/>
        </p:nvSpPr>
        <p:spPr>
          <a:xfrm>
            <a:off x="8239323" y="5444614"/>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Volunteers</a:t>
            </a:r>
          </a:p>
        </p:txBody>
      </p:sp>
      <p:pic>
        <p:nvPicPr>
          <p:cNvPr id="158" name="Graphic 157">
            <a:extLst>
              <a:ext uri="{FF2B5EF4-FFF2-40B4-BE49-F238E27FC236}">
                <a16:creationId xmlns:a16="http://schemas.microsoft.com/office/drawing/2014/main" id="{26644C0F-149B-3A45-B861-B81994171BA5}"/>
              </a:ext>
            </a:extLst>
          </p:cNvPr>
          <p:cNvPicPr>
            <a:picLocks noChangeAspect="1"/>
          </p:cNvPicPr>
          <p:nvPr/>
        </p:nvPicPr>
        <p:blipFill>
          <a:blip r:embed="rId58" cstate="screen">
            <a:extLst>
              <a:ext uri="{28A0092B-C50C-407E-A947-70E740481C1C}">
                <a14:useLocalDpi xmlns:a14="http://schemas.microsoft.com/office/drawing/2010/main"/>
              </a:ext>
            </a:extLst>
          </a:blip>
          <a:srcRect/>
          <a:stretch/>
        </p:blipFill>
        <p:spPr>
          <a:xfrm>
            <a:off x="8412998" y="4951852"/>
            <a:ext cx="449450" cy="449450"/>
          </a:xfrm>
          <a:prstGeom prst="rect">
            <a:avLst/>
          </a:prstGeom>
        </p:spPr>
      </p:pic>
      <p:sp>
        <p:nvSpPr>
          <p:cNvPr id="159" name="Text Placeholder 6">
            <a:extLst>
              <a:ext uri="{FF2B5EF4-FFF2-40B4-BE49-F238E27FC236}">
                <a16:creationId xmlns:a16="http://schemas.microsoft.com/office/drawing/2014/main" id="{44341CE7-F346-8546-B829-EF7768C22912}"/>
              </a:ext>
            </a:extLst>
          </p:cNvPr>
          <p:cNvSpPr txBox="1">
            <a:spLocks/>
          </p:cNvSpPr>
          <p:nvPr/>
        </p:nvSpPr>
        <p:spPr>
          <a:xfrm>
            <a:off x="9256843" y="5411066"/>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Women</a:t>
            </a:r>
          </a:p>
        </p:txBody>
      </p:sp>
      <p:pic>
        <p:nvPicPr>
          <p:cNvPr id="160" name="Graphic 159">
            <a:extLst>
              <a:ext uri="{FF2B5EF4-FFF2-40B4-BE49-F238E27FC236}">
                <a16:creationId xmlns:a16="http://schemas.microsoft.com/office/drawing/2014/main" id="{B7013779-C23F-4948-8E60-969BA83645B3}"/>
              </a:ext>
            </a:extLst>
          </p:cNvPr>
          <p:cNvPicPr>
            <a:picLocks noChangeAspect="1"/>
          </p:cNvPicPr>
          <p:nvPr/>
        </p:nvPicPr>
        <p:blipFill>
          <a:blip r:embed="rId59" cstate="screen">
            <a:extLst>
              <a:ext uri="{28A0092B-C50C-407E-A947-70E740481C1C}">
                <a14:useLocalDpi xmlns:a14="http://schemas.microsoft.com/office/drawing/2010/main"/>
              </a:ext>
            </a:extLst>
          </a:blip>
          <a:srcRect/>
          <a:stretch/>
        </p:blipFill>
        <p:spPr>
          <a:xfrm>
            <a:off x="9372528" y="4918304"/>
            <a:ext cx="449450" cy="449450"/>
          </a:xfrm>
          <a:prstGeom prst="rect">
            <a:avLst/>
          </a:prstGeom>
        </p:spPr>
      </p:pic>
      <p:sp>
        <p:nvSpPr>
          <p:cNvPr id="141" name="Text Placeholder 6">
            <a:extLst>
              <a:ext uri="{FF2B5EF4-FFF2-40B4-BE49-F238E27FC236}">
                <a16:creationId xmlns:a16="http://schemas.microsoft.com/office/drawing/2014/main" id="{8CC59624-D8BF-9D4F-AA2A-30475D52D558}"/>
              </a:ext>
            </a:extLst>
          </p:cNvPr>
          <p:cNvSpPr txBox="1">
            <a:spLocks/>
          </p:cNvSpPr>
          <p:nvPr/>
        </p:nvSpPr>
        <p:spPr>
          <a:xfrm>
            <a:off x="5347100" y="349763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LGBTQ</a:t>
            </a:r>
          </a:p>
        </p:txBody>
      </p:sp>
      <p:pic>
        <p:nvPicPr>
          <p:cNvPr id="142" name="Graphic 100">
            <a:extLst>
              <a:ext uri="{FF2B5EF4-FFF2-40B4-BE49-F238E27FC236}">
                <a16:creationId xmlns:a16="http://schemas.microsoft.com/office/drawing/2014/main" id="{A32E5C33-A7C9-154A-91A2-B0029E329214}"/>
              </a:ext>
            </a:extLst>
          </p:cNvPr>
          <p:cNvPicPr>
            <a:picLocks noChangeAspect="1"/>
          </p:cNvPicPr>
          <p:nvPr/>
        </p:nvPicPr>
        <p:blipFill>
          <a:blip r:embed="rId60" cstate="screen">
            <a:extLst>
              <a:ext uri="{28A0092B-C50C-407E-A947-70E740481C1C}">
                <a14:useLocalDpi xmlns:a14="http://schemas.microsoft.com/office/drawing/2010/main"/>
              </a:ext>
              <a:ext uri="{96DAC541-7B7A-43D3-8B79-37D633B846F1}">
                <asvg:svgBlip xmlns:asvg="http://schemas.microsoft.com/office/drawing/2016/SVG/main" r:embed="rId61"/>
              </a:ext>
            </a:extLst>
          </a:blip>
          <a:srcRect/>
          <a:stretch/>
        </p:blipFill>
        <p:spPr>
          <a:xfrm>
            <a:off x="5417876" y="3020170"/>
            <a:ext cx="417365" cy="417365"/>
          </a:xfrm>
          <a:prstGeom prst="rect">
            <a:avLst/>
          </a:prstGeom>
        </p:spPr>
      </p:pic>
    </p:spTree>
    <p:extLst>
      <p:ext uri="{BB962C8B-B14F-4D97-AF65-F5344CB8AC3E}">
        <p14:creationId xmlns:p14="http://schemas.microsoft.com/office/powerpoint/2010/main" val="36618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B76C7-1B71-7A75-90B5-71C706F343B5}"/>
              </a:ext>
            </a:extLst>
          </p:cNvPr>
          <p:cNvSpPr>
            <a:spLocks noGrp="1"/>
          </p:cNvSpPr>
          <p:nvPr>
            <p:ph type="title"/>
          </p:nvPr>
        </p:nvSpPr>
        <p:spPr/>
        <p:txBody>
          <a:bodyPr/>
          <a:lstStyle/>
          <a:p>
            <a:r>
              <a:rPr lang="en-US" dirty="0"/>
              <a:t>My PX Data Says What?</a:t>
            </a:r>
          </a:p>
        </p:txBody>
      </p:sp>
      <p:sp>
        <p:nvSpPr>
          <p:cNvPr id="7" name="Content Placeholder 6">
            <a:extLst>
              <a:ext uri="{FF2B5EF4-FFF2-40B4-BE49-F238E27FC236}">
                <a16:creationId xmlns:a16="http://schemas.microsoft.com/office/drawing/2014/main" id="{3C296476-1BA2-B346-BC5C-2AC8641807FF}"/>
              </a:ext>
            </a:extLst>
          </p:cNvPr>
          <p:cNvSpPr>
            <a:spLocks noGrp="1"/>
          </p:cNvSpPr>
          <p:nvPr>
            <p:ph idx="1"/>
          </p:nvPr>
        </p:nvSpPr>
        <p:spPr>
          <a:xfrm>
            <a:off x="609600" y="1695450"/>
            <a:ext cx="5829300" cy="4593590"/>
          </a:xfrm>
        </p:spPr>
        <p:txBody>
          <a:bodyPr/>
          <a:lstStyle/>
          <a:p>
            <a:pPr marL="0" indent="0">
              <a:spcAft>
                <a:spcPts val="600"/>
              </a:spcAft>
              <a:buNone/>
            </a:pPr>
            <a:r>
              <a:rPr lang="en-US" sz="2400" b="1" dirty="0"/>
              <a:t>Mr. Evan Albert</a:t>
            </a:r>
            <a:r>
              <a:rPr lang="en-US" sz="2400" dirty="0"/>
              <a:t>, Director of Measurement and Data Analytics, Office of Enterprise Measurement and Design (EMD), Veterans Experience Office (VEO)</a:t>
            </a:r>
          </a:p>
          <a:p>
            <a:pPr marL="0" indent="0">
              <a:spcAft>
                <a:spcPts val="600"/>
              </a:spcAft>
              <a:buNone/>
            </a:pPr>
            <a:endParaRPr lang="en-US" sz="2400" dirty="0"/>
          </a:p>
          <a:p>
            <a:pPr marL="0" indent="0">
              <a:spcAft>
                <a:spcPts val="600"/>
              </a:spcAft>
              <a:buNone/>
            </a:pPr>
            <a:r>
              <a:rPr lang="en-US" sz="2400" b="1" dirty="0"/>
              <a:t>Ms. Jennifer Chapin</a:t>
            </a:r>
            <a:r>
              <a:rPr lang="en-US" sz="2400" dirty="0"/>
              <a:t>, Patient Experience Coach, Tools &amp; Implementation (T&amp;I), Veterans Experience Office (VEO)</a:t>
            </a:r>
          </a:p>
        </p:txBody>
      </p:sp>
      <p:sp>
        <p:nvSpPr>
          <p:cNvPr id="4" name="Slide Number Placeholder 3">
            <a:extLst>
              <a:ext uri="{FF2B5EF4-FFF2-40B4-BE49-F238E27FC236}">
                <a16:creationId xmlns:a16="http://schemas.microsoft.com/office/drawing/2014/main" id="{105D56F5-1028-5C4E-9CF7-DA0B24E947AC}"/>
              </a:ext>
            </a:extLst>
          </p:cNvPr>
          <p:cNvSpPr>
            <a:spLocks noGrp="1"/>
          </p:cNvSpPr>
          <p:nvPr>
            <p:ph type="sldNum" sz="quarter" idx="10"/>
          </p:nvPr>
        </p:nvSpPr>
        <p:spPr/>
        <p:txBody>
          <a:bodyPr/>
          <a:lstStyle/>
          <a:p>
            <a:fld id="{9B27D237-6C0D-5549-BE11-2040A22CBC71}" type="slidenum">
              <a:rPr lang="en-US" smtClean="0"/>
              <a:pPr/>
              <a:t>1</a:t>
            </a:fld>
            <a:endParaRPr lang="en-US" dirty="0"/>
          </a:p>
        </p:txBody>
      </p:sp>
      <p:pic>
        <p:nvPicPr>
          <p:cNvPr id="2" name="Picture 1">
            <a:extLst>
              <a:ext uri="{FF2B5EF4-FFF2-40B4-BE49-F238E27FC236}">
                <a16:creationId xmlns:a16="http://schemas.microsoft.com/office/drawing/2014/main" id="{85540421-A238-4E45-A581-8F0E397EF419}"/>
              </a:ext>
            </a:extLst>
          </p:cNvPr>
          <p:cNvPicPr>
            <a:picLocks noChangeAspect="1"/>
          </p:cNvPicPr>
          <p:nvPr/>
        </p:nvPicPr>
        <p:blipFill>
          <a:blip r:embed="rId3"/>
          <a:stretch>
            <a:fillRect/>
          </a:stretch>
        </p:blipFill>
        <p:spPr>
          <a:xfrm>
            <a:off x="6981825" y="1695450"/>
            <a:ext cx="4075784" cy="3900226"/>
          </a:xfrm>
          <a:prstGeom prst="rect">
            <a:avLst/>
          </a:prstGeom>
        </p:spPr>
      </p:pic>
      <p:sp>
        <p:nvSpPr>
          <p:cNvPr id="3" name="Rectangle 2">
            <a:extLst>
              <a:ext uri="{FF2B5EF4-FFF2-40B4-BE49-F238E27FC236}">
                <a16:creationId xmlns:a16="http://schemas.microsoft.com/office/drawing/2014/main" id="{A627E237-E4ED-4F23-A686-81E500323985}"/>
              </a:ext>
            </a:extLst>
          </p:cNvPr>
          <p:cNvSpPr/>
          <p:nvPr/>
        </p:nvSpPr>
        <p:spPr>
          <a:xfrm>
            <a:off x="7124700" y="3048000"/>
            <a:ext cx="3752850" cy="133350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44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B76C7-1B71-7A75-90B5-71C706F343B5}"/>
              </a:ext>
            </a:extLst>
          </p:cNvPr>
          <p:cNvSpPr>
            <a:spLocks noGrp="1"/>
          </p:cNvSpPr>
          <p:nvPr>
            <p:ph type="title"/>
          </p:nvPr>
        </p:nvSpPr>
        <p:spPr/>
        <p:txBody>
          <a:bodyPr/>
          <a:lstStyle/>
          <a:p>
            <a:r>
              <a:rPr lang="en-US" dirty="0">
                <a:solidFill>
                  <a:srgbClr val="FFFFFF"/>
                </a:solidFill>
              </a:rPr>
              <a:t>Patient Satisfaction &amp; Patient Experience</a:t>
            </a:r>
            <a:endParaRPr lang="en-US" dirty="0"/>
          </a:p>
        </p:txBody>
      </p:sp>
      <p:sp>
        <p:nvSpPr>
          <p:cNvPr id="7" name="Content Placeholder 6">
            <a:extLst>
              <a:ext uri="{FF2B5EF4-FFF2-40B4-BE49-F238E27FC236}">
                <a16:creationId xmlns:a16="http://schemas.microsoft.com/office/drawing/2014/main" id="{3C296476-1BA2-B346-BC5C-2AC8641807FF}"/>
              </a:ext>
            </a:extLst>
          </p:cNvPr>
          <p:cNvSpPr>
            <a:spLocks noGrp="1"/>
          </p:cNvSpPr>
          <p:nvPr>
            <p:ph idx="1"/>
          </p:nvPr>
        </p:nvSpPr>
        <p:spPr>
          <a:xfrm>
            <a:off x="367228" y="1593582"/>
            <a:ext cx="7377629" cy="4593590"/>
          </a:xfrm>
        </p:spPr>
        <p:txBody>
          <a:bodyPr/>
          <a:lstStyle/>
          <a:p>
            <a:pPr marL="0" indent="0">
              <a:lnSpc>
                <a:spcPct val="90000"/>
              </a:lnSpc>
              <a:buNone/>
            </a:pPr>
            <a:r>
              <a:rPr lang="en-US" sz="2400" dirty="0">
                <a:cs typeface="Segoe UI"/>
              </a:rPr>
              <a:t>Patient satisfaction and patient experience refer to measuring healthcare quality and survey instruments.  </a:t>
            </a:r>
            <a:r>
              <a:rPr lang="en-US" sz="2400" i="1" dirty="0">
                <a:cs typeface="Segoe UI"/>
              </a:rPr>
              <a:t>These terms are not synonymous.</a:t>
            </a:r>
          </a:p>
          <a:p>
            <a:pPr marL="0" indent="0">
              <a:lnSpc>
                <a:spcPct val="90000"/>
              </a:lnSpc>
              <a:buNone/>
            </a:pPr>
            <a:endParaRPr lang="en-US" sz="2400" dirty="0"/>
          </a:p>
          <a:p>
            <a:pPr marL="0" indent="0">
              <a:lnSpc>
                <a:spcPct val="90000"/>
              </a:lnSpc>
              <a:buNone/>
            </a:pPr>
            <a:r>
              <a:rPr lang="en-US" sz="2400" b="1" dirty="0">
                <a:cs typeface="Segoe UI"/>
              </a:rPr>
              <a:t>Patient Satisfaction</a:t>
            </a:r>
            <a:r>
              <a:rPr lang="en-US" sz="2400" dirty="0">
                <a:cs typeface="Segoe UI"/>
              </a:rPr>
              <a:t> – Leading indicator measured by </a:t>
            </a:r>
            <a:r>
              <a:rPr lang="en-US" sz="2400" u="sng" dirty="0">
                <a:cs typeface="Segoe UI"/>
              </a:rPr>
              <a:t>VSignals.</a:t>
            </a:r>
            <a:r>
              <a:rPr lang="en-US" sz="2400" dirty="0">
                <a:cs typeface="Segoe UI"/>
              </a:rPr>
              <a:t> </a:t>
            </a:r>
          </a:p>
          <a:p>
            <a:pPr marL="571500" lvl="2"/>
            <a:r>
              <a:rPr lang="en-US" sz="2000" dirty="0">
                <a:solidFill>
                  <a:srgbClr val="0070C0"/>
                </a:solidFill>
              </a:rPr>
              <a:t>i.e., </a:t>
            </a:r>
            <a:r>
              <a:rPr lang="en-US" sz="2000" i="1" dirty="0">
                <a:solidFill>
                  <a:srgbClr val="0070C0"/>
                </a:solidFill>
              </a:rPr>
              <a:t>Did we meet your expectations with this one interaction?</a:t>
            </a:r>
          </a:p>
          <a:p>
            <a:pPr marL="0" indent="0">
              <a:lnSpc>
                <a:spcPct val="90000"/>
              </a:lnSpc>
              <a:spcBef>
                <a:spcPts val="1200"/>
              </a:spcBef>
              <a:buNone/>
            </a:pPr>
            <a:endParaRPr lang="en-US" sz="2400" b="1" dirty="0">
              <a:cs typeface="Segoe UI"/>
            </a:endParaRPr>
          </a:p>
          <a:p>
            <a:pPr marL="0" indent="0">
              <a:lnSpc>
                <a:spcPct val="90000"/>
              </a:lnSpc>
              <a:spcBef>
                <a:spcPts val="1200"/>
              </a:spcBef>
              <a:buNone/>
            </a:pPr>
            <a:r>
              <a:rPr lang="en-US" sz="2400" b="1" dirty="0">
                <a:cs typeface="Segoe UI"/>
              </a:rPr>
              <a:t>Patient Experience </a:t>
            </a:r>
            <a:r>
              <a:rPr lang="en-US" sz="2400" dirty="0">
                <a:cs typeface="Segoe UI"/>
              </a:rPr>
              <a:t>– Lagging indicator measured by </a:t>
            </a:r>
            <a:r>
              <a:rPr lang="en-US" sz="2400" u="sng" dirty="0">
                <a:cs typeface="Segoe UI"/>
              </a:rPr>
              <a:t>SHEP.</a:t>
            </a:r>
            <a:endParaRPr lang="en-US" sz="2400" u="sng" dirty="0"/>
          </a:p>
          <a:p>
            <a:pPr marL="571500" lvl="2"/>
            <a:r>
              <a:rPr lang="en-US" sz="2000" dirty="0">
                <a:solidFill>
                  <a:srgbClr val="0070C0"/>
                </a:solidFill>
              </a:rPr>
              <a:t>i.e., </a:t>
            </a:r>
            <a:r>
              <a:rPr lang="en-US" sz="2000" i="1" dirty="0">
                <a:solidFill>
                  <a:srgbClr val="0070C0"/>
                </a:solidFill>
              </a:rPr>
              <a:t>How would you rate your overall experience at this hospital?</a:t>
            </a:r>
          </a:p>
        </p:txBody>
      </p:sp>
      <p:sp>
        <p:nvSpPr>
          <p:cNvPr id="4" name="Slide Number Placeholder 3">
            <a:extLst>
              <a:ext uri="{FF2B5EF4-FFF2-40B4-BE49-F238E27FC236}">
                <a16:creationId xmlns:a16="http://schemas.microsoft.com/office/drawing/2014/main" id="{105D56F5-1028-5C4E-9CF7-DA0B24E947AC}"/>
              </a:ext>
            </a:extLst>
          </p:cNvPr>
          <p:cNvSpPr>
            <a:spLocks noGrp="1"/>
          </p:cNvSpPr>
          <p:nvPr>
            <p:ph type="sldNum" sz="quarter" idx="10"/>
          </p:nvPr>
        </p:nvSpPr>
        <p:spPr/>
        <p:txBody>
          <a:bodyPr/>
          <a:lstStyle/>
          <a:p>
            <a:fld id="{9B27D237-6C0D-5549-BE11-2040A22CBC71}" type="slidenum">
              <a:rPr lang="en-US" smtClean="0"/>
              <a:pPr/>
              <a:t>2</a:t>
            </a:fld>
            <a:endParaRPr lang="en-US" dirty="0"/>
          </a:p>
        </p:txBody>
      </p:sp>
      <p:pic>
        <p:nvPicPr>
          <p:cNvPr id="5" name="Picture 4">
            <a:extLst>
              <a:ext uri="{FF2B5EF4-FFF2-40B4-BE49-F238E27FC236}">
                <a16:creationId xmlns:a16="http://schemas.microsoft.com/office/drawing/2014/main" id="{37B3A7DE-11B6-4BB5-B888-A662DCF5DC5E}"/>
              </a:ext>
            </a:extLst>
          </p:cNvPr>
          <p:cNvPicPr>
            <a:picLocks noChangeAspect="1"/>
          </p:cNvPicPr>
          <p:nvPr/>
        </p:nvPicPr>
        <p:blipFill>
          <a:blip r:embed="rId3"/>
          <a:stretch>
            <a:fillRect/>
          </a:stretch>
        </p:blipFill>
        <p:spPr>
          <a:xfrm>
            <a:off x="8131411" y="1593582"/>
            <a:ext cx="3267739" cy="4419983"/>
          </a:xfrm>
          <a:prstGeom prst="rect">
            <a:avLst/>
          </a:prstGeom>
        </p:spPr>
      </p:pic>
    </p:spTree>
    <p:extLst>
      <p:ext uri="{BB962C8B-B14F-4D97-AF65-F5344CB8AC3E}">
        <p14:creationId xmlns:p14="http://schemas.microsoft.com/office/powerpoint/2010/main" val="2259586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1CF63D-4AC6-3FF5-BBCD-517211558C25}"/>
              </a:ext>
            </a:extLst>
          </p:cNvPr>
          <p:cNvSpPr>
            <a:spLocks noGrp="1"/>
          </p:cNvSpPr>
          <p:nvPr>
            <p:ph type="title"/>
          </p:nvPr>
        </p:nvSpPr>
        <p:spPr/>
        <p:txBody>
          <a:bodyPr/>
          <a:lstStyle/>
          <a:p>
            <a:r>
              <a:rPr lang="en-US" dirty="0">
                <a:solidFill>
                  <a:srgbClr val="FFFFFF"/>
                </a:solidFill>
              </a:rPr>
              <a:t>Access to Care: Moments that Matter</a:t>
            </a:r>
            <a:endParaRPr lang="en-US" dirty="0"/>
          </a:p>
        </p:txBody>
      </p:sp>
      <p:sp>
        <p:nvSpPr>
          <p:cNvPr id="5" name="Slide Number Placeholder 4">
            <a:extLst>
              <a:ext uri="{FF2B5EF4-FFF2-40B4-BE49-F238E27FC236}">
                <a16:creationId xmlns:a16="http://schemas.microsoft.com/office/drawing/2014/main" id="{FD8CE3EE-440D-C68C-237B-1D3D3EDF1B79}"/>
              </a:ext>
            </a:extLst>
          </p:cNvPr>
          <p:cNvSpPr>
            <a:spLocks noGrp="1"/>
          </p:cNvSpPr>
          <p:nvPr>
            <p:ph type="sldNum" sz="quarter" idx="10"/>
          </p:nvPr>
        </p:nvSpPr>
        <p:spPr/>
        <p:txBody>
          <a:bodyPr/>
          <a:lstStyle/>
          <a:p>
            <a:fld id="{9B27D237-6C0D-5549-BE11-2040A22CBC71}" type="slidenum">
              <a:rPr lang="en-US" smtClean="0"/>
              <a:pPr/>
              <a:t>3</a:t>
            </a:fld>
            <a:endParaRPr lang="en-US" dirty="0"/>
          </a:p>
        </p:txBody>
      </p:sp>
      <p:pic>
        <p:nvPicPr>
          <p:cNvPr id="22" name="Picture 21">
            <a:extLst>
              <a:ext uri="{FF2B5EF4-FFF2-40B4-BE49-F238E27FC236}">
                <a16:creationId xmlns:a16="http://schemas.microsoft.com/office/drawing/2014/main" id="{C83D492E-BDB4-45D6-8072-33DF95D1C2DA}"/>
              </a:ext>
            </a:extLst>
          </p:cNvPr>
          <p:cNvPicPr>
            <a:picLocks noChangeAspect="1"/>
          </p:cNvPicPr>
          <p:nvPr/>
        </p:nvPicPr>
        <p:blipFill>
          <a:blip r:embed="rId3"/>
          <a:stretch>
            <a:fillRect/>
          </a:stretch>
        </p:blipFill>
        <p:spPr>
          <a:xfrm>
            <a:off x="1437306" y="1395279"/>
            <a:ext cx="4048125" cy="1009650"/>
          </a:xfrm>
          <a:prstGeom prst="rect">
            <a:avLst/>
          </a:prstGeom>
        </p:spPr>
      </p:pic>
      <p:pic>
        <p:nvPicPr>
          <p:cNvPr id="23" name="Picture 22">
            <a:extLst>
              <a:ext uri="{FF2B5EF4-FFF2-40B4-BE49-F238E27FC236}">
                <a16:creationId xmlns:a16="http://schemas.microsoft.com/office/drawing/2014/main" id="{3821409E-7434-4038-BF91-DF16613A2C15}"/>
              </a:ext>
            </a:extLst>
          </p:cNvPr>
          <p:cNvPicPr>
            <a:picLocks noChangeAspect="1"/>
          </p:cNvPicPr>
          <p:nvPr/>
        </p:nvPicPr>
        <p:blipFill>
          <a:blip r:embed="rId4"/>
          <a:stretch>
            <a:fillRect/>
          </a:stretch>
        </p:blipFill>
        <p:spPr>
          <a:xfrm>
            <a:off x="1409509" y="2490349"/>
            <a:ext cx="4048125" cy="1397225"/>
          </a:xfrm>
          <a:prstGeom prst="rect">
            <a:avLst/>
          </a:prstGeom>
        </p:spPr>
      </p:pic>
      <p:pic>
        <p:nvPicPr>
          <p:cNvPr id="24" name="Picture 23">
            <a:extLst>
              <a:ext uri="{FF2B5EF4-FFF2-40B4-BE49-F238E27FC236}">
                <a16:creationId xmlns:a16="http://schemas.microsoft.com/office/drawing/2014/main" id="{38DCBEF4-230E-4894-80B4-414F660B660E}"/>
              </a:ext>
            </a:extLst>
          </p:cNvPr>
          <p:cNvPicPr>
            <a:picLocks noChangeAspect="1"/>
          </p:cNvPicPr>
          <p:nvPr/>
        </p:nvPicPr>
        <p:blipFill>
          <a:blip r:embed="rId5"/>
          <a:stretch>
            <a:fillRect/>
          </a:stretch>
        </p:blipFill>
        <p:spPr>
          <a:xfrm>
            <a:off x="6858000" y="1395626"/>
            <a:ext cx="4377887" cy="2529161"/>
          </a:xfrm>
          <a:prstGeom prst="rect">
            <a:avLst/>
          </a:prstGeom>
        </p:spPr>
      </p:pic>
      <p:pic>
        <p:nvPicPr>
          <p:cNvPr id="25" name="Picture 24">
            <a:extLst>
              <a:ext uri="{FF2B5EF4-FFF2-40B4-BE49-F238E27FC236}">
                <a16:creationId xmlns:a16="http://schemas.microsoft.com/office/drawing/2014/main" id="{7410D44E-6E02-47BA-B2E7-FD41B700BCCA}"/>
              </a:ext>
            </a:extLst>
          </p:cNvPr>
          <p:cNvPicPr>
            <a:picLocks noChangeAspect="1"/>
          </p:cNvPicPr>
          <p:nvPr/>
        </p:nvPicPr>
        <p:blipFill>
          <a:blip r:embed="rId6"/>
          <a:stretch>
            <a:fillRect/>
          </a:stretch>
        </p:blipFill>
        <p:spPr>
          <a:xfrm>
            <a:off x="1926691" y="4041115"/>
            <a:ext cx="8338617" cy="2777084"/>
          </a:xfrm>
          <a:prstGeom prst="rect">
            <a:avLst/>
          </a:prstGeom>
        </p:spPr>
      </p:pic>
      <p:sp>
        <p:nvSpPr>
          <p:cNvPr id="26" name="Rectangle 25">
            <a:extLst>
              <a:ext uri="{FF2B5EF4-FFF2-40B4-BE49-F238E27FC236}">
                <a16:creationId xmlns:a16="http://schemas.microsoft.com/office/drawing/2014/main" id="{EFFEF14D-EA1D-4F5B-931B-12C1EBA53252}"/>
              </a:ext>
            </a:extLst>
          </p:cNvPr>
          <p:cNvSpPr/>
          <p:nvPr/>
        </p:nvSpPr>
        <p:spPr>
          <a:xfrm>
            <a:off x="9046943" y="3257550"/>
            <a:ext cx="1125757" cy="783565"/>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4B6534-B262-49F0-AF51-98BEC431EC64}"/>
              </a:ext>
            </a:extLst>
          </p:cNvPr>
          <p:cNvSpPr/>
          <p:nvPr/>
        </p:nvSpPr>
        <p:spPr>
          <a:xfrm>
            <a:off x="10172700" y="1795727"/>
            <a:ext cx="1125757" cy="71475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4F24BAB-C44D-44C4-8113-DD68221F912A}"/>
              </a:ext>
            </a:extLst>
          </p:cNvPr>
          <p:cNvSpPr/>
          <p:nvPr/>
        </p:nvSpPr>
        <p:spPr>
          <a:xfrm>
            <a:off x="7913468" y="5739077"/>
            <a:ext cx="1125757" cy="71475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C57C9AE-EE6D-4FBC-9A4A-685281715B8B}"/>
              </a:ext>
            </a:extLst>
          </p:cNvPr>
          <p:cNvSpPr/>
          <p:nvPr/>
        </p:nvSpPr>
        <p:spPr>
          <a:xfrm>
            <a:off x="5313143" y="4003902"/>
            <a:ext cx="1125757" cy="71475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F691B3-A761-4E45-8DFF-AD2BCC67FD00}"/>
              </a:ext>
            </a:extLst>
          </p:cNvPr>
          <p:cNvSpPr/>
          <p:nvPr/>
        </p:nvSpPr>
        <p:spPr>
          <a:xfrm>
            <a:off x="3074768" y="1622058"/>
            <a:ext cx="2410663" cy="71475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628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00DB-436A-4A80-BBF2-1D942DF1830E}"/>
              </a:ext>
            </a:extLst>
          </p:cNvPr>
          <p:cNvSpPr>
            <a:spLocks noGrp="1"/>
          </p:cNvSpPr>
          <p:nvPr>
            <p:ph type="title"/>
          </p:nvPr>
        </p:nvSpPr>
        <p:spPr/>
        <p:txBody>
          <a:bodyPr/>
          <a:lstStyle/>
          <a:p>
            <a:r>
              <a:rPr lang="en-US" dirty="0"/>
              <a:t>Available VHA Surveys</a:t>
            </a:r>
          </a:p>
        </p:txBody>
      </p:sp>
      <p:graphicFrame>
        <p:nvGraphicFramePr>
          <p:cNvPr id="10" name="Table 9">
            <a:extLst>
              <a:ext uri="{FF2B5EF4-FFF2-40B4-BE49-F238E27FC236}">
                <a16:creationId xmlns:a16="http://schemas.microsoft.com/office/drawing/2014/main" id="{84C0BA78-D5E6-4E74-B53A-753711D3A408}"/>
              </a:ext>
            </a:extLst>
          </p:cNvPr>
          <p:cNvGraphicFramePr>
            <a:graphicFrameLocks noGrp="1"/>
          </p:cNvGraphicFramePr>
          <p:nvPr>
            <p:extLst>
              <p:ext uri="{D42A27DB-BD31-4B8C-83A1-F6EECF244321}">
                <p14:modId xmlns:p14="http://schemas.microsoft.com/office/powerpoint/2010/main" val="3388033592"/>
              </p:ext>
            </p:extLst>
          </p:nvPr>
        </p:nvGraphicFramePr>
        <p:xfrm>
          <a:off x="152400" y="1221360"/>
          <a:ext cx="11887199" cy="5182452"/>
        </p:xfrm>
        <a:graphic>
          <a:graphicData uri="http://schemas.openxmlformats.org/drawingml/2006/table">
            <a:tbl>
              <a:tblPr>
                <a:tableStyleId>{5C22544A-7EE6-4342-B048-85BDC9FD1C3A}</a:tableStyleId>
              </a:tblPr>
              <a:tblGrid>
                <a:gridCol w="1367801">
                  <a:extLst>
                    <a:ext uri="{9D8B030D-6E8A-4147-A177-3AD203B41FA5}">
                      <a16:colId xmlns:a16="http://schemas.microsoft.com/office/drawing/2014/main" val="2494285017"/>
                    </a:ext>
                  </a:extLst>
                </a:gridCol>
                <a:gridCol w="827530">
                  <a:extLst>
                    <a:ext uri="{9D8B030D-6E8A-4147-A177-3AD203B41FA5}">
                      <a16:colId xmlns:a16="http://schemas.microsoft.com/office/drawing/2014/main" val="20002"/>
                    </a:ext>
                  </a:extLst>
                </a:gridCol>
                <a:gridCol w="2481318">
                  <a:extLst>
                    <a:ext uri="{9D8B030D-6E8A-4147-A177-3AD203B41FA5}">
                      <a16:colId xmlns:a16="http://schemas.microsoft.com/office/drawing/2014/main" val="1943484029"/>
                    </a:ext>
                  </a:extLst>
                </a:gridCol>
                <a:gridCol w="135535">
                  <a:extLst>
                    <a:ext uri="{9D8B030D-6E8A-4147-A177-3AD203B41FA5}">
                      <a16:colId xmlns:a16="http://schemas.microsoft.com/office/drawing/2014/main" val="3117215947"/>
                    </a:ext>
                  </a:extLst>
                </a:gridCol>
                <a:gridCol w="73894">
                  <a:extLst>
                    <a:ext uri="{9D8B030D-6E8A-4147-A177-3AD203B41FA5}">
                      <a16:colId xmlns:a16="http://schemas.microsoft.com/office/drawing/2014/main" val="3604145945"/>
                    </a:ext>
                  </a:extLst>
                </a:gridCol>
                <a:gridCol w="3131956">
                  <a:extLst>
                    <a:ext uri="{9D8B030D-6E8A-4147-A177-3AD203B41FA5}">
                      <a16:colId xmlns:a16="http://schemas.microsoft.com/office/drawing/2014/main" val="2532143767"/>
                    </a:ext>
                  </a:extLst>
                </a:gridCol>
                <a:gridCol w="978945">
                  <a:extLst>
                    <a:ext uri="{9D8B030D-6E8A-4147-A177-3AD203B41FA5}">
                      <a16:colId xmlns:a16="http://schemas.microsoft.com/office/drawing/2014/main" val="1451558177"/>
                    </a:ext>
                  </a:extLst>
                </a:gridCol>
                <a:gridCol w="815788">
                  <a:extLst>
                    <a:ext uri="{9D8B030D-6E8A-4147-A177-3AD203B41FA5}">
                      <a16:colId xmlns:a16="http://schemas.microsoft.com/office/drawing/2014/main" val="1812726180"/>
                    </a:ext>
                  </a:extLst>
                </a:gridCol>
                <a:gridCol w="792479">
                  <a:extLst>
                    <a:ext uri="{9D8B030D-6E8A-4147-A177-3AD203B41FA5}">
                      <a16:colId xmlns:a16="http://schemas.microsoft.com/office/drawing/2014/main" val="1231322266"/>
                    </a:ext>
                  </a:extLst>
                </a:gridCol>
                <a:gridCol w="1281953">
                  <a:extLst>
                    <a:ext uri="{9D8B030D-6E8A-4147-A177-3AD203B41FA5}">
                      <a16:colId xmlns:a16="http://schemas.microsoft.com/office/drawing/2014/main" val="2335868249"/>
                    </a:ext>
                  </a:extLst>
                </a:gridCol>
              </a:tblGrid>
              <a:tr h="276171">
                <a:tc>
                  <a:txBody>
                    <a:bodyPr/>
                    <a:lstStyle/>
                    <a:p>
                      <a:pPr algn="ctr" fontAlgn="b"/>
                      <a:r>
                        <a:rPr lang="en-US" sz="1050" b="1" i="0" u="none" strike="noStrike">
                          <a:solidFill>
                            <a:schemeClr val="tx1"/>
                          </a:solidFill>
                          <a:effectLst/>
                          <a:latin typeface="+mj-lt"/>
                        </a:rPr>
                        <a:t>Line of Business</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n-US" sz="1050" b="1" u="none" strike="noStrike">
                          <a:solidFill>
                            <a:schemeClr val="tx1"/>
                          </a:solidFill>
                          <a:effectLst/>
                          <a:latin typeface="+mj-lt"/>
                        </a:rPr>
                        <a:t>Launch Date</a:t>
                      </a:r>
                      <a:endParaRPr lang="en-US" sz="1050" b="1" i="0" u="none" strike="noStrike">
                        <a:solidFill>
                          <a:schemeClr val="tx1"/>
                        </a:solidFill>
                        <a:effectLst/>
                        <a:latin typeface="+mj-lt"/>
                      </a:endParaRP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gridSpan="4">
                  <a:txBody>
                    <a:bodyPr/>
                    <a:lstStyle/>
                    <a:p>
                      <a:pPr algn="ctr" fontAlgn="b"/>
                      <a:r>
                        <a:rPr lang="en-US" sz="1050" b="1" i="0" u="none" strike="noStrike" dirty="0">
                          <a:solidFill>
                            <a:schemeClr val="tx1"/>
                          </a:solidFill>
                          <a:effectLst/>
                          <a:latin typeface="+mj-lt"/>
                        </a:rPr>
                        <a:t>Survey Names</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50" b="1" i="0" u="none" strike="noStrike">
                          <a:solidFill>
                            <a:schemeClr val="tx1"/>
                          </a:solidFill>
                          <a:effectLst/>
                          <a:latin typeface="+mj-lt"/>
                        </a:rPr>
                        <a:t>Internal or External</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n-US" sz="1050" b="1" i="0" u="none" strike="noStrike">
                          <a:solidFill>
                            <a:schemeClr val="tx1"/>
                          </a:solidFill>
                          <a:effectLst/>
                          <a:latin typeface="+mj-lt"/>
                        </a:rPr>
                        <a:t>Survey Format</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n-US" sz="1050" b="1" i="0" u="none" strike="noStrike">
                          <a:solidFill>
                            <a:schemeClr val="tx1"/>
                          </a:solidFill>
                          <a:effectLst/>
                          <a:latin typeface="+mj-lt"/>
                        </a:rPr>
                        <a:t>Free-Text</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n-US" sz="1050" b="1" i="0" u="none" strike="noStrike">
                          <a:solidFill>
                            <a:schemeClr val="tx1"/>
                          </a:solidFill>
                          <a:effectLst/>
                          <a:latin typeface="+mj-lt"/>
                        </a:rPr>
                        <a:t>Survey Frequency</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770145">
                <a:tc>
                  <a:txBody>
                    <a:bodyPr/>
                    <a:lstStyle/>
                    <a:p>
                      <a:pPr algn="ctr" fontAlgn="b"/>
                      <a:r>
                        <a:rPr lang="en-US" sz="1050" b="1" u="none" strike="noStrike" dirty="0">
                          <a:solidFill>
                            <a:schemeClr val="tx1"/>
                          </a:solidFill>
                          <a:effectLst/>
                        </a:rPr>
                        <a:t>1. </a:t>
                      </a:r>
                      <a:r>
                        <a:rPr lang="en-US" sz="1050" b="1" u="none" strike="noStrike" dirty="0">
                          <a:solidFill>
                            <a:schemeClr val="tx1"/>
                          </a:solidFill>
                          <a:effectLst/>
                          <a:highlight>
                            <a:srgbClr val="FFFF00"/>
                          </a:highlight>
                        </a:rPr>
                        <a:t>Outpatient Services Surveys</a:t>
                      </a:r>
                      <a:endParaRPr lang="en-US" sz="1050" b="1" i="0" u="none" strike="noStrike" dirty="0">
                        <a:solidFill>
                          <a:schemeClr val="tx1"/>
                        </a:solidFill>
                        <a:effectLst/>
                        <a:highlight>
                          <a:srgbClr val="FFFF00"/>
                        </a:highlight>
                        <a:latin typeface="+mn-lt"/>
                      </a:endParaRP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50" b="0" i="0" u="none" strike="noStrike">
                          <a:solidFill>
                            <a:schemeClr val="tx1"/>
                          </a:solidFill>
                          <a:effectLst/>
                          <a:latin typeface="+mj-lt"/>
                        </a:rPr>
                        <a:t>7/1/17</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28600" indent="-173038"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Visiting a Healthcare Provider</a:t>
                      </a:r>
                    </a:p>
                    <a:p>
                      <a:pPr marL="228600" indent="-173038"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Scheduling an Appointment</a:t>
                      </a:r>
                    </a:p>
                    <a:p>
                      <a:pPr marL="228600" indent="-173038"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Pharmacy Services Received By Mail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55562" indent="0" algn="l" defTabSz="457200" rtl="0" eaLnBrk="1" fontAlgn="ctr" latinLnBrk="0" hangingPunct="1">
                        <a:buNone/>
                      </a:pPr>
                      <a:r>
                        <a:rPr lang="en-US" sz="1050" b="0" i="0" u="none" strike="noStrike" kern="1200">
                          <a:solidFill>
                            <a:schemeClr val="tx1"/>
                          </a:solidFill>
                          <a:effectLst/>
                          <a:latin typeface="+mj-lt"/>
                          <a:ea typeface="+mn-ea"/>
                          <a:cs typeface="+mn-cs"/>
                        </a:rPr>
                        <a:t>(4)   Pharmacy Services Received In-Person</a:t>
                      </a:r>
                    </a:p>
                    <a:p>
                      <a:pPr marL="55562" indent="0" algn="l" defTabSz="457200" rtl="0" eaLnBrk="1" fontAlgn="ctr" latinLnBrk="0" hangingPunct="1">
                        <a:buNone/>
                      </a:pPr>
                      <a:r>
                        <a:rPr lang="en-US" sz="1050" b="0" i="0" u="none" strike="noStrike" kern="1200">
                          <a:solidFill>
                            <a:schemeClr val="tx1"/>
                          </a:solidFill>
                          <a:effectLst/>
                          <a:latin typeface="+mj-lt"/>
                          <a:ea typeface="+mn-ea"/>
                          <a:cs typeface="+mn-cs"/>
                        </a:rPr>
                        <a:t>(5)   Labs/Imaging</a:t>
                      </a:r>
                    </a:p>
                    <a:p>
                      <a:pPr marL="228600" indent="-173038" algn="l" defTabSz="457200" rtl="0" eaLnBrk="1" fontAlgn="ctr" latinLnBrk="0" hangingPunct="1">
                        <a:buAutoNum type="arabicParenBoth"/>
                      </a:pPr>
                      <a:endParaRPr lang="en-US" sz="1050" b="0" i="0" u="none" strike="noStrike" kern="1200">
                        <a:solidFill>
                          <a:schemeClr val="tx1"/>
                        </a:solidFill>
                        <a:effectLst/>
                        <a:latin typeface="+mj-lt"/>
                        <a:ea typeface="+mn-ea"/>
                        <a:cs typeface="+mn-cs"/>
                      </a:endParaRPr>
                    </a:p>
                  </a:txBody>
                  <a:tcPr marL="4835" marR="4835" marT="4835"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indent="0" algn="ctr" fontAlgn="ctr">
                        <a:buNone/>
                      </a:pPr>
                      <a:r>
                        <a:rPr lang="en-US" sz="1050" b="0" i="0" u="none" strike="noStrike">
                          <a:solidFill>
                            <a:schemeClr val="tx1"/>
                          </a:solidFill>
                          <a:effectLst/>
                          <a:latin typeface="+mj-lt"/>
                        </a:rPr>
                        <a:t>External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chemeClr val="tx1"/>
                          </a:solidFill>
                          <a:effectLst/>
                          <a:latin typeface="+mj-lt"/>
                        </a:rPr>
                        <a:t>Email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chemeClr val="tx1"/>
                          </a:solidFill>
                          <a:effectLst/>
                          <a:latin typeface="+mj-lt"/>
                        </a:rPr>
                        <a:t>Yes</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chemeClr val="tx1"/>
                          </a:solidFill>
                          <a:effectLst/>
                          <a:latin typeface="+mj-lt"/>
                        </a:rPr>
                        <a:t>Twice a Week:</a:t>
                      </a:r>
                      <a:br>
                        <a:rPr lang="en-US" sz="1050" b="0" i="0" u="none" strike="noStrike">
                          <a:solidFill>
                            <a:schemeClr val="tx1"/>
                          </a:solidFill>
                          <a:effectLst/>
                          <a:latin typeface="+mj-lt"/>
                        </a:rPr>
                      </a:br>
                      <a:r>
                        <a:rPr lang="en-US" sz="1050" b="0" i="0" u="none" strike="noStrike">
                          <a:solidFill>
                            <a:schemeClr val="tx1"/>
                          </a:solidFill>
                          <a:effectLst/>
                          <a:latin typeface="+mj-lt"/>
                        </a:rPr>
                        <a:t>Tuesday and Friday </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8539705"/>
                  </a:ext>
                </a:extLst>
              </a:tr>
              <a:tr h="923249">
                <a:tc>
                  <a:txBody>
                    <a:bodyPr/>
                    <a:lstStyle/>
                    <a:p>
                      <a:pPr algn="ctr" fontAlgn="b"/>
                      <a:r>
                        <a:rPr lang="en-US" sz="1050" b="1" i="0" u="none" strike="noStrike" dirty="0">
                          <a:solidFill>
                            <a:schemeClr val="tx1"/>
                          </a:solidFill>
                          <a:effectLst/>
                          <a:latin typeface="+mn-lt"/>
                        </a:rPr>
                        <a:t>2. </a:t>
                      </a:r>
                      <a:r>
                        <a:rPr lang="en-US" sz="1050" b="1" i="0" u="none" strike="noStrike" dirty="0">
                          <a:solidFill>
                            <a:schemeClr val="tx1"/>
                          </a:solidFill>
                          <a:effectLst/>
                          <a:highlight>
                            <a:srgbClr val="FFFF00"/>
                          </a:highlight>
                          <a:latin typeface="+mn-lt"/>
                        </a:rPr>
                        <a:t>Telehealth Services </a:t>
                      </a:r>
                    </a:p>
                    <a:p>
                      <a:pPr algn="ctr" fontAlgn="b"/>
                      <a:r>
                        <a:rPr lang="en-US" sz="1050" b="1" i="0" u="none" strike="noStrike" dirty="0">
                          <a:solidFill>
                            <a:schemeClr val="tx1"/>
                          </a:solidFill>
                          <a:effectLst/>
                          <a:highlight>
                            <a:srgbClr val="FFFF00"/>
                          </a:highlight>
                          <a:latin typeface="+mn-lt"/>
                        </a:rPr>
                        <a:t>Surveys (Veterans)</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50" b="0" i="0" u="none" strike="noStrike">
                          <a:solidFill>
                            <a:schemeClr val="tx1"/>
                          </a:solidFill>
                          <a:effectLst/>
                          <a:latin typeface="+mj-lt"/>
                        </a:rPr>
                        <a:t>7/1/18</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28600" indent="-173038"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Scheduling a Telehealth Appointment</a:t>
                      </a:r>
                    </a:p>
                    <a:p>
                      <a:pPr marL="228600" indent="-173038"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Telehealth at the Clinic </a:t>
                      </a:r>
                    </a:p>
                    <a:p>
                      <a:pPr marL="228600" indent="-173038"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Telehealth at Home or Mobile</a:t>
                      </a:r>
                    </a:p>
                    <a:p>
                      <a:pPr marL="228600" indent="-173038"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Telehealth Store &amp; Forward at the Clinic</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284163" indent="-230188" algn="l" defTabSz="457200" rtl="0" eaLnBrk="1" fontAlgn="ctr" latinLnBrk="0" hangingPunct="1">
                        <a:buNone/>
                      </a:pPr>
                      <a:r>
                        <a:rPr lang="en-US" sz="1050" b="0" i="0" u="none" strike="noStrike" kern="1200">
                          <a:solidFill>
                            <a:schemeClr val="tx1"/>
                          </a:solidFill>
                          <a:effectLst/>
                          <a:latin typeface="+mj-lt"/>
                          <a:ea typeface="+mn-ea"/>
                          <a:cs typeface="+mn-cs"/>
                        </a:rPr>
                        <a:t>(5)    Telehealth Store &amp; Forward at Home or Mobile Appointment</a:t>
                      </a:r>
                    </a:p>
                    <a:p>
                      <a:pPr marL="284162" indent="-228600" algn="l" defTabSz="457200" rtl="0" eaLnBrk="1" fontAlgn="ctr" latinLnBrk="0" hangingPunct="1">
                        <a:buAutoNum type="arabicParenBoth" startAt="6"/>
                      </a:pPr>
                      <a:r>
                        <a:rPr lang="en-US" sz="1050" b="0" i="0" u="none" strike="noStrike" kern="1200">
                          <a:solidFill>
                            <a:schemeClr val="tx1"/>
                          </a:solidFill>
                          <a:effectLst/>
                          <a:latin typeface="+mj-lt"/>
                          <a:ea typeface="+mn-ea"/>
                          <a:cs typeface="+mn-cs"/>
                        </a:rPr>
                        <a:t>Telehealth Store &amp; Forward Result</a:t>
                      </a:r>
                    </a:p>
                    <a:p>
                      <a:pPr marL="284162" indent="-228600" algn="l" defTabSz="457200" rtl="0" eaLnBrk="1" fontAlgn="ctr" latinLnBrk="0" hangingPunct="1">
                        <a:buAutoNum type="arabicParenBoth" startAt="6"/>
                      </a:pPr>
                      <a:r>
                        <a:rPr lang="en-US" sz="1050" b="0" i="0" u="none" strike="noStrike" kern="1200">
                          <a:solidFill>
                            <a:schemeClr val="tx1"/>
                          </a:solidFill>
                          <a:effectLst/>
                          <a:latin typeface="+mj-lt"/>
                          <a:ea typeface="+mn-ea"/>
                          <a:cs typeface="+mn-cs"/>
                        </a:rPr>
                        <a:t>Home Telehealth Continuing Patient </a:t>
                      </a:r>
                    </a:p>
                  </a:txBody>
                  <a:tcPr marL="4835" marR="4835" marT="4835"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indent="0" algn="ctr" fontAlgn="ctr">
                        <a:buNone/>
                      </a:pPr>
                      <a:r>
                        <a:rPr kumimoji="0" lang="en-US" sz="1050" b="0" i="0" u="none" strike="noStrike" kern="1200" cap="none" spc="0" normalizeH="0" baseline="0" noProof="0">
                          <a:ln>
                            <a:noFill/>
                          </a:ln>
                          <a:solidFill>
                            <a:srgbClr val="000000"/>
                          </a:solidFill>
                          <a:effectLst/>
                          <a:uLnTx/>
                          <a:uFillTx/>
                          <a:latin typeface="Calibri"/>
                          <a:ea typeface="+mn-ea"/>
                          <a:cs typeface="+mn-cs"/>
                        </a:rPr>
                        <a:t>External</a:t>
                      </a:r>
                      <a:endParaRPr lang="en-US" sz="1050" b="0" i="0" u="none" strike="noStrike">
                        <a:solidFill>
                          <a:schemeClr val="tx1"/>
                        </a:solidFill>
                        <a:effectLst/>
                        <a:latin typeface="+mj-lt"/>
                      </a:endParaRP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kumimoji="0" lang="en-US" sz="1050" b="0" i="0" u="none" strike="noStrike" kern="1200" cap="none" spc="0" normalizeH="0" baseline="0" noProof="0">
                          <a:ln>
                            <a:noFill/>
                          </a:ln>
                          <a:solidFill>
                            <a:srgbClr val="000000"/>
                          </a:solidFill>
                          <a:effectLst/>
                          <a:uLnTx/>
                          <a:uFillTx/>
                          <a:latin typeface="Calibri"/>
                          <a:ea typeface="+mn-ea"/>
                          <a:cs typeface="+mn-cs"/>
                        </a:rPr>
                        <a:t>Email</a:t>
                      </a:r>
                      <a:endParaRPr lang="en-US" sz="1050" b="0" i="0" u="none" strike="noStrike">
                        <a:solidFill>
                          <a:schemeClr val="tx1"/>
                        </a:solidFill>
                        <a:effectLst/>
                        <a:latin typeface="+mj-lt"/>
                      </a:endParaRP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chemeClr val="tx1"/>
                          </a:solidFill>
                          <a:effectLst/>
                          <a:latin typeface="+mj-lt"/>
                        </a:rPr>
                        <a:t>No</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chemeClr val="tx1"/>
                          </a:solidFill>
                          <a:effectLst/>
                          <a:latin typeface="+mj-lt"/>
                        </a:rPr>
                        <a:t>Weekly:</a:t>
                      </a:r>
                    </a:p>
                    <a:p>
                      <a:pPr marL="0" indent="0" algn="ctr" fontAlgn="ctr">
                        <a:buNone/>
                      </a:pPr>
                      <a:r>
                        <a:rPr lang="en-US" sz="1050" b="0" i="0" u="none" strike="noStrike">
                          <a:solidFill>
                            <a:schemeClr val="tx1"/>
                          </a:solidFill>
                          <a:effectLst/>
                          <a:latin typeface="+mj-lt"/>
                        </a:rPr>
                        <a:t>Friday</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7223145"/>
                  </a:ext>
                </a:extLst>
              </a:tr>
              <a:tr h="770145">
                <a:tc>
                  <a:txBody>
                    <a:bodyPr/>
                    <a:lstStyle/>
                    <a:p>
                      <a:pPr algn="ctr" fontAlgn="b"/>
                      <a:r>
                        <a:rPr lang="en-US" sz="1050" b="1" i="0" u="none" strike="noStrike">
                          <a:solidFill>
                            <a:schemeClr val="tx1"/>
                          </a:solidFill>
                          <a:effectLst/>
                          <a:latin typeface="+mn-lt"/>
                        </a:rPr>
                        <a:t>3. VHA Compensation and Pension Examination Surveys</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j-lt"/>
                        </a:rPr>
                        <a:t>2/1/19</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228600" indent="-173038"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Scheduling a C&amp;P Appointment</a:t>
                      </a:r>
                    </a:p>
                    <a:p>
                      <a:pPr marL="228600" indent="-173038"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C&amp;P Exam Visit </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indent="0" algn="ctr" fontAlgn="ctr">
                        <a:buNone/>
                      </a:pPr>
                      <a:r>
                        <a:rPr kumimoji="0" lang="en-US" sz="1050" b="0" i="0" u="none" strike="noStrike" kern="1200" cap="none" spc="0" normalizeH="0" baseline="0" noProof="0">
                          <a:ln>
                            <a:noFill/>
                          </a:ln>
                          <a:solidFill>
                            <a:srgbClr val="000000"/>
                          </a:solidFill>
                          <a:effectLst/>
                          <a:uLnTx/>
                          <a:uFillTx/>
                          <a:latin typeface="Calibri"/>
                          <a:ea typeface="+mn-ea"/>
                          <a:cs typeface="+mn-cs"/>
                        </a:rPr>
                        <a:t>External</a:t>
                      </a:r>
                      <a:endParaRPr lang="en-US" sz="1050" b="0" i="0" u="none" strike="noStrike">
                        <a:solidFill>
                          <a:schemeClr val="tx1"/>
                        </a:solidFill>
                        <a:effectLst/>
                        <a:latin typeface="+mj-lt"/>
                      </a:endParaRP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kumimoji="0" lang="en-US" sz="1050" b="0" i="0" u="none" strike="noStrike" kern="1200" cap="none" spc="0" normalizeH="0" baseline="0" noProof="0">
                          <a:ln>
                            <a:noFill/>
                          </a:ln>
                          <a:solidFill>
                            <a:srgbClr val="000000"/>
                          </a:solidFill>
                          <a:effectLst/>
                          <a:uLnTx/>
                          <a:uFillTx/>
                          <a:latin typeface="Calibri"/>
                          <a:ea typeface="+mn-ea"/>
                          <a:cs typeface="+mn-cs"/>
                        </a:rPr>
                        <a:t>Email</a:t>
                      </a:r>
                      <a:endParaRPr lang="en-US" sz="1050" b="0" i="0" u="none" strike="noStrike">
                        <a:solidFill>
                          <a:schemeClr val="tx1"/>
                        </a:solidFill>
                        <a:effectLst/>
                        <a:latin typeface="+mj-lt"/>
                      </a:endParaRP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chemeClr val="tx1"/>
                          </a:solidFill>
                          <a:effectLst/>
                          <a:latin typeface="+mj-lt"/>
                        </a:rPr>
                        <a:t>No</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dirty="0">
                          <a:solidFill>
                            <a:schemeClr val="tx1"/>
                          </a:solidFill>
                          <a:effectLst/>
                          <a:latin typeface="+mj-lt"/>
                        </a:rPr>
                        <a:t>Twice a Week: </a:t>
                      </a:r>
                    </a:p>
                    <a:p>
                      <a:pPr marL="0" indent="0" algn="ctr" fontAlgn="ctr">
                        <a:buNone/>
                      </a:pPr>
                      <a:r>
                        <a:rPr lang="en-US" sz="1050" b="0" i="0" u="none" strike="noStrike" dirty="0">
                          <a:solidFill>
                            <a:schemeClr val="tx1"/>
                          </a:solidFill>
                          <a:effectLst/>
                          <a:latin typeface="+mj-lt"/>
                        </a:rPr>
                        <a:t>Tuesday and Friday </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4475234"/>
                  </a:ext>
                </a:extLst>
              </a:tr>
              <a:tr h="770145">
                <a:tc>
                  <a:txBody>
                    <a:bodyPr/>
                    <a:lstStyle/>
                    <a:p>
                      <a:pPr algn="ctr" fontAlgn="b"/>
                      <a:r>
                        <a:rPr lang="en-US" sz="1050" b="1" i="0" u="none" strike="noStrike" dirty="0">
                          <a:solidFill>
                            <a:schemeClr val="tx1"/>
                          </a:solidFill>
                          <a:effectLst/>
                          <a:latin typeface="+mn-lt"/>
                        </a:rPr>
                        <a:t>4. </a:t>
                      </a:r>
                      <a:r>
                        <a:rPr lang="en-US" sz="1050" b="1" i="0" u="none" strike="noStrike" dirty="0">
                          <a:solidFill>
                            <a:schemeClr val="tx1"/>
                          </a:solidFill>
                          <a:effectLst/>
                          <a:highlight>
                            <a:srgbClr val="FFFF00"/>
                          </a:highlight>
                          <a:latin typeface="+mn-lt"/>
                        </a:rPr>
                        <a:t>Telehealth Provider Surveys</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j-lt"/>
                        </a:rPr>
                        <a:t>2/22/19</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28600" indent="-172720"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Non-Telehealth Provider Survey</a:t>
                      </a:r>
                    </a:p>
                    <a:p>
                      <a:pPr marL="228600" indent="-172720"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Telehealth Providers Awareness Survey</a:t>
                      </a:r>
                    </a:p>
                    <a:p>
                      <a:pPr marL="228600" indent="-172720"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Recent Telehealth Adoption for CVT</a:t>
                      </a:r>
                    </a:p>
                    <a:p>
                      <a:pPr marL="228600" indent="-172720"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Recent Telehealth Adoption for HT</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284163" indent="-230188" algn="l" defTabSz="457200" rtl="0" eaLnBrk="1" fontAlgn="ctr" latinLnBrk="0" hangingPunct="1">
                        <a:buNone/>
                      </a:pPr>
                      <a:r>
                        <a:rPr lang="en-US" sz="1050" b="0" i="0" u="none" strike="noStrike" kern="1200">
                          <a:solidFill>
                            <a:schemeClr val="tx1"/>
                          </a:solidFill>
                          <a:effectLst/>
                          <a:latin typeface="+mj-lt"/>
                          <a:ea typeface="+mn-ea"/>
                          <a:cs typeface="+mn-cs"/>
                        </a:rPr>
                        <a:t>(5)    Recent Telehealth Adoption for SFT</a:t>
                      </a:r>
                    </a:p>
                    <a:p>
                      <a:pPr marL="284162" indent="-228600" algn="l" defTabSz="457200" rtl="0" eaLnBrk="1" fontAlgn="ctr" latinLnBrk="0" hangingPunct="1">
                        <a:buAutoNum type="arabicParenBoth" startAt="6"/>
                      </a:pPr>
                      <a:r>
                        <a:rPr lang="en-US" sz="1050" b="0" i="0" u="none" strike="noStrike" kern="1200">
                          <a:solidFill>
                            <a:schemeClr val="tx1"/>
                          </a:solidFill>
                          <a:effectLst/>
                          <a:latin typeface="+mj-lt"/>
                          <a:ea typeface="+mn-ea"/>
                          <a:cs typeface="+mn-cs"/>
                        </a:rPr>
                        <a:t>Continued Telehealth Exposure for CVT</a:t>
                      </a:r>
                    </a:p>
                    <a:p>
                      <a:pPr marL="284162" indent="-228600" algn="l" defTabSz="457200" rtl="0" eaLnBrk="1" fontAlgn="ctr" latinLnBrk="0" hangingPunct="1">
                        <a:buAutoNum type="arabicParenBoth" startAt="6"/>
                      </a:pPr>
                      <a:r>
                        <a:rPr lang="en-US" sz="1050" b="0" i="0" u="none" strike="noStrike" kern="1200">
                          <a:solidFill>
                            <a:schemeClr val="tx1"/>
                          </a:solidFill>
                          <a:effectLst/>
                          <a:latin typeface="+mj-lt"/>
                          <a:ea typeface="+mn-ea"/>
                          <a:cs typeface="+mn-cs"/>
                        </a:rPr>
                        <a:t>Continued Telehealth Exposure for HT</a:t>
                      </a:r>
                    </a:p>
                    <a:p>
                      <a:pPr marL="284162" indent="-228600" algn="l" defTabSz="457200" rtl="0" eaLnBrk="1" fontAlgn="ctr" latinLnBrk="0" hangingPunct="1">
                        <a:buAutoNum type="arabicParenBoth" startAt="6"/>
                      </a:pPr>
                      <a:r>
                        <a:rPr lang="en-US" sz="1050" b="0" i="0" u="none" strike="noStrike" kern="1200">
                          <a:solidFill>
                            <a:schemeClr val="tx1"/>
                          </a:solidFill>
                          <a:effectLst/>
                          <a:latin typeface="+mj-lt"/>
                          <a:ea typeface="+mn-ea"/>
                          <a:cs typeface="+mn-cs"/>
                        </a:rPr>
                        <a:t>Continued Telehealth Exposure for SFT</a:t>
                      </a:r>
                    </a:p>
                  </a:txBody>
                  <a:tcPr marL="4835" marR="4835" marT="4835"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indent="0" algn="ctr" fontAlgn="ctr">
                        <a:buNone/>
                      </a:pPr>
                      <a:r>
                        <a:rPr kumimoji="0" lang="en-US" sz="1050" b="0" i="0" u="none" strike="noStrike" kern="1200" cap="none" spc="0" normalizeH="0" baseline="0" noProof="0">
                          <a:ln>
                            <a:noFill/>
                          </a:ln>
                          <a:solidFill>
                            <a:srgbClr val="000000"/>
                          </a:solidFill>
                          <a:effectLst/>
                          <a:uLnTx/>
                          <a:uFillTx/>
                          <a:latin typeface="Calibri"/>
                          <a:ea typeface="+mn-ea"/>
                          <a:cs typeface="+mn-cs"/>
                        </a:rPr>
                        <a:t>Internal (Providers)</a:t>
                      </a:r>
                      <a:endParaRPr lang="en-US" sz="1050" b="0" i="0" u="none" strike="noStrike">
                        <a:solidFill>
                          <a:srgbClr val="000000"/>
                        </a:solidFill>
                        <a:effectLst/>
                        <a:latin typeface="+mj-lt"/>
                      </a:endParaRP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kumimoji="0" lang="en-US" sz="1050" b="0" i="0" u="none" strike="noStrike" kern="1200" cap="none" spc="0" normalizeH="0" baseline="0" noProof="0">
                          <a:ln>
                            <a:noFill/>
                          </a:ln>
                          <a:solidFill>
                            <a:srgbClr val="000000"/>
                          </a:solidFill>
                          <a:effectLst/>
                          <a:uLnTx/>
                          <a:uFillTx/>
                          <a:latin typeface="Calibri"/>
                          <a:ea typeface="+mn-ea"/>
                          <a:cs typeface="+mn-cs"/>
                        </a:rPr>
                        <a:t>Email</a:t>
                      </a:r>
                      <a:endParaRPr lang="en-US" sz="1050" b="0" i="0" u="none" strike="noStrike">
                        <a:solidFill>
                          <a:srgbClr val="000000"/>
                        </a:solidFill>
                        <a:effectLst/>
                        <a:latin typeface="+mj-lt"/>
                      </a:endParaRP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rgbClr val="000000"/>
                          </a:solidFill>
                          <a:effectLst/>
                          <a:latin typeface="+mj-lt"/>
                        </a:rPr>
                        <a:t>No</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rgbClr val="000000"/>
                          </a:solidFill>
                          <a:effectLst/>
                          <a:latin typeface="+mj-lt"/>
                        </a:rPr>
                        <a:t>Monthly:</a:t>
                      </a:r>
                    </a:p>
                    <a:p>
                      <a:pPr marL="0" indent="0" algn="ctr" fontAlgn="ctr">
                        <a:buNone/>
                      </a:pPr>
                      <a:r>
                        <a:rPr lang="en-US" sz="1050" b="0" i="0" u="none" strike="noStrike">
                          <a:solidFill>
                            <a:srgbClr val="000000"/>
                          </a:solidFill>
                          <a:effectLst/>
                          <a:latin typeface="+mj-lt"/>
                        </a:rPr>
                        <a:t>1</a:t>
                      </a:r>
                      <a:r>
                        <a:rPr lang="en-US" sz="1050" b="0" i="0" u="none" strike="noStrike" baseline="30000">
                          <a:solidFill>
                            <a:srgbClr val="000000"/>
                          </a:solidFill>
                          <a:effectLst/>
                          <a:latin typeface="+mj-lt"/>
                        </a:rPr>
                        <a:t>st</a:t>
                      </a:r>
                      <a:r>
                        <a:rPr lang="en-US" sz="1050" b="0" i="0" u="none" strike="noStrike">
                          <a:solidFill>
                            <a:srgbClr val="000000"/>
                          </a:solidFill>
                          <a:effectLst/>
                          <a:latin typeface="+mj-lt"/>
                        </a:rPr>
                        <a:t> Business Day of the Month</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8746348"/>
                  </a:ext>
                </a:extLst>
              </a:tr>
              <a:tr h="312222">
                <a:tc>
                  <a:txBody>
                    <a:bodyPr/>
                    <a:lstStyle/>
                    <a:p>
                      <a:pPr algn="ctr" fontAlgn="b"/>
                      <a:r>
                        <a:rPr lang="en-US" sz="1050" b="1" i="0" u="none" strike="noStrike">
                          <a:solidFill>
                            <a:schemeClr val="tx1"/>
                          </a:solidFill>
                          <a:effectLst/>
                          <a:latin typeface="+mn-lt"/>
                        </a:rPr>
                        <a:t>5. Emergency Medicine</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j-lt"/>
                        </a:rPr>
                        <a:t>6/26/20</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228600" indent="-173038"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Emergency Medicine</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marL="228600" indent="-173038" algn="l" defTabSz="457200" rtl="0" eaLnBrk="1" fontAlgn="ctr" latinLnBrk="0" hangingPunct="1">
                        <a:buAutoNum type="arabicParenBoth"/>
                      </a:pPr>
                      <a:endParaRPr kumimoji="0" lang="en-US" sz="1050" b="0" i="0" u="none" strike="noStrike" kern="1200" cap="none" spc="0" normalizeH="0" baseline="0">
                        <a:ln>
                          <a:noFill/>
                        </a:ln>
                        <a:solidFill>
                          <a:srgbClr val="000000"/>
                        </a:solidFill>
                        <a:effectLst/>
                        <a:uLnTx/>
                        <a:uFillTx/>
                        <a:latin typeface="+mn-lt"/>
                        <a:ea typeface="+mn-ea"/>
                        <a:cs typeface="+mn-cs"/>
                      </a:endParaRPr>
                    </a:p>
                  </a:txBody>
                  <a:tcPr marL="6286" marR="6286" marT="6286" marB="0" anchor="ctr">
                    <a:lnL w="12700" cap="flat" cmpd="sng" algn="ctr">
                      <a:solidFill>
                        <a:schemeClr val="bg1"/>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kumimoji="0" lang="en-US" sz="1050" b="0" i="0" u="none" strike="noStrike" kern="1200" cap="none" spc="0" normalizeH="0" baseline="0">
                          <a:ln>
                            <a:noFill/>
                          </a:ln>
                          <a:solidFill>
                            <a:srgbClr val="000000"/>
                          </a:solidFill>
                          <a:effectLst/>
                          <a:uLnTx/>
                          <a:uFillTx/>
                          <a:latin typeface="+mn-lt"/>
                          <a:ea typeface="+mn-ea"/>
                          <a:cs typeface="+mn-cs"/>
                        </a:rPr>
                        <a:t>External</a:t>
                      </a:r>
                    </a:p>
                  </a:txBody>
                  <a:tcPr marL="4835" marR="4835" marT="4835" marB="0" anchor="ctr">
                    <a:lnL w="12700" cap="flat" cmpd="sng" algn="ctr">
                      <a:solidFill>
                        <a:schemeClr val="accent6">
                          <a:lumMod val="9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rgbClr val="000000"/>
                          </a:solidFill>
                          <a:effectLst/>
                          <a:latin typeface="+mj-lt"/>
                        </a:rPr>
                        <a:t>Email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rgbClr val="000000"/>
                          </a:solidFill>
                          <a:effectLst/>
                          <a:latin typeface="+mj-lt"/>
                        </a:rPr>
                        <a:t>Yes</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rgbClr val="000000"/>
                          </a:solidFill>
                          <a:effectLst/>
                          <a:latin typeface="+mj-lt"/>
                        </a:rPr>
                        <a:t>Weekly:</a:t>
                      </a:r>
                    </a:p>
                    <a:p>
                      <a:pPr marL="0" indent="0" algn="ctr" fontAlgn="ctr">
                        <a:buNone/>
                      </a:pPr>
                      <a:r>
                        <a:rPr lang="en-US" sz="1050" b="0" i="0" u="none" strike="noStrike">
                          <a:solidFill>
                            <a:srgbClr val="000000"/>
                          </a:solidFill>
                          <a:effectLst/>
                          <a:latin typeface="+mj-lt"/>
                        </a:rPr>
                        <a:t>Friday</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7301653"/>
                  </a:ext>
                </a:extLst>
              </a:tr>
              <a:tr h="310834">
                <a:tc>
                  <a:txBody>
                    <a:bodyPr/>
                    <a:lstStyle/>
                    <a:p>
                      <a:pPr algn="ctr" fontAlgn="b"/>
                      <a:r>
                        <a:rPr lang="en-US" sz="1050" b="1" i="0" u="none" strike="noStrike" dirty="0">
                          <a:solidFill>
                            <a:schemeClr val="tx1"/>
                          </a:solidFill>
                          <a:effectLst/>
                          <a:latin typeface="+mn-lt"/>
                        </a:rPr>
                        <a:t>6. </a:t>
                      </a:r>
                      <a:r>
                        <a:rPr lang="en-US" sz="1050" b="1" i="0" u="none" strike="noStrike" dirty="0">
                          <a:solidFill>
                            <a:schemeClr val="tx1"/>
                          </a:solidFill>
                          <a:effectLst/>
                          <a:highlight>
                            <a:srgbClr val="FFFF00"/>
                          </a:highlight>
                          <a:latin typeface="+mn-lt"/>
                        </a:rPr>
                        <a:t>No-Show</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j-lt"/>
                        </a:rPr>
                        <a:t>6/30/20</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228600" marR="0" lvl="0" indent="-173038" algn="l" defTabSz="457200" rtl="0" eaLnBrk="1" fontAlgn="ctr" latinLnBrk="0" hangingPunct="1">
                        <a:lnSpc>
                          <a:spcPct val="100000"/>
                        </a:lnSpc>
                        <a:spcBef>
                          <a:spcPts val="0"/>
                        </a:spcBef>
                        <a:spcAft>
                          <a:spcPts val="0"/>
                        </a:spcAft>
                        <a:buClrTx/>
                        <a:buSzTx/>
                        <a:buFontTx/>
                        <a:buAutoNum type="arabicParenBoth"/>
                        <a:tabLst/>
                        <a:defRPr/>
                      </a:pPr>
                      <a:r>
                        <a:rPr kumimoji="0" lang="en-US" sz="1050" b="0" i="0" u="none" strike="noStrike" kern="1200" cap="none" spc="0" normalizeH="0" baseline="0" noProof="0" dirty="0">
                          <a:ln>
                            <a:noFill/>
                          </a:ln>
                          <a:solidFill>
                            <a:srgbClr val="000000"/>
                          </a:solidFill>
                          <a:effectLst/>
                          <a:uLnTx/>
                          <a:uFillTx/>
                          <a:latin typeface="+mn-lt"/>
                          <a:ea typeface="+mn-ea"/>
                          <a:cs typeface="+mn-cs"/>
                        </a:rPr>
                        <a:t>Mental Health</a:t>
                      </a:r>
                    </a:p>
                    <a:p>
                      <a:pPr marL="228600" marR="0" lvl="0" indent="-173038" algn="l" defTabSz="457200" rtl="0" eaLnBrk="1" fontAlgn="ctr" latinLnBrk="0" hangingPunct="1">
                        <a:lnSpc>
                          <a:spcPct val="100000"/>
                        </a:lnSpc>
                        <a:spcBef>
                          <a:spcPts val="0"/>
                        </a:spcBef>
                        <a:spcAft>
                          <a:spcPts val="0"/>
                        </a:spcAft>
                        <a:buClrTx/>
                        <a:buSzTx/>
                        <a:buFontTx/>
                        <a:buAutoNum type="arabicParenBoth"/>
                        <a:tabLst/>
                        <a:defRPr/>
                      </a:pPr>
                      <a:r>
                        <a:rPr kumimoji="0" lang="en-US" sz="1050" b="0" i="0" u="none" strike="noStrike" kern="1200" cap="none" spc="0" normalizeH="0" baseline="0" noProof="0" dirty="0">
                          <a:ln>
                            <a:noFill/>
                          </a:ln>
                          <a:solidFill>
                            <a:srgbClr val="000000"/>
                          </a:solidFill>
                          <a:effectLst/>
                          <a:uLnTx/>
                          <a:uFillTx/>
                          <a:latin typeface="+mn-lt"/>
                          <a:ea typeface="+mn-ea"/>
                          <a:cs typeface="+mn-cs"/>
                        </a:rPr>
                        <a:t>Radiology and Nuclear Medicine</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rgbClr val="000000"/>
                          </a:solidFill>
                          <a:effectLst/>
                          <a:latin typeface="+mj-lt"/>
                        </a:rPr>
                        <a:t>External</a:t>
                      </a:r>
                    </a:p>
                  </a:txBody>
                  <a:tcPr marL="4835" marR="4835" marT="4835" marB="0" anchor="ctr">
                    <a:lnL w="12700" cap="flat" cmpd="sng" algn="ctr">
                      <a:solidFill>
                        <a:schemeClr val="accent6">
                          <a:lumMod val="9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rgbClr val="000000"/>
                          </a:solidFill>
                          <a:effectLst/>
                          <a:latin typeface="+mj-lt"/>
                        </a:rPr>
                        <a:t>Email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rgbClr val="000000"/>
                          </a:solidFill>
                          <a:effectLst/>
                          <a:latin typeface="+mj-lt"/>
                        </a:rPr>
                        <a:t>Yes</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a:solidFill>
                            <a:srgbClr val="000000"/>
                          </a:solidFill>
                          <a:effectLst/>
                          <a:latin typeface="+mj-lt"/>
                        </a:rPr>
                        <a:t>Weekly:</a:t>
                      </a:r>
                    </a:p>
                    <a:p>
                      <a:pPr marL="0" indent="0" algn="ctr" fontAlgn="ctr">
                        <a:buNone/>
                      </a:pPr>
                      <a:r>
                        <a:rPr lang="en-US" sz="1050" b="0" i="0" u="none" strike="noStrike">
                          <a:solidFill>
                            <a:srgbClr val="000000"/>
                          </a:solidFill>
                          <a:effectLst/>
                          <a:latin typeface="+mj-lt"/>
                        </a:rPr>
                        <a:t>Tuesday</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4686059"/>
                  </a:ext>
                </a:extLst>
              </a:tr>
              <a:tr h="465326">
                <a:tc>
                  <a:txBody>
                    <a:bodyPr/>
                    <a:lstStyle/>
                    <a:p>
                      <a:pPr marL="0" algn="ctr" defTabSz="351678" rtl="0" eaLnBrk="1" latinLnBrk="0" hangingPunct="1"/>
                      <a:r>
                        <a:rPr lang="en-US" sz="1050" b="1" i="0" u="none" strike="noStrike" kern="1200">
                          <a:solidFill>
                            <a:schemeClr val="tx1"/>
                          </a:solidFill>
                          <a:effectLst/>
                          <a:latin typeface="+mn-lt"/>
                          <a:ea typeface="+mn-ea"/>
                          <a:cs typeface="+mn-cs"/>
                        </a:rPr>
                        <a:t>7. COVID-19</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i="0" u="none" strike="noStrike" kern="1200">
                          <a:solidFill>
                            <a:schemeClr val="tx1"/>
                          </a:solidFill>
                          <a:effectLst/>
                          <a:latin typeface="+mj-lt"/>
                          <a:ea typeface="+mn-ea"/>
                          <a:cs typeface="+mn-cs"/>
                        </a:rPr>
                        <a:t>7/10/20</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228600" marR="0" lvl="0" indent="-172720" algn="l" rtl="0" eaLnBrk="1" fontAlgn="ctr" latinLnBrk="0" hangingPunct="1">
                        <a:lnSpc>
                          <a:spcPct val="100000"/>
                        </a:lnSpc>
                        <a:spcBef>
                          <a:spcPts val="0"/>
                        </a:spcBef>
                        <a:spcAft>
                          <a:spcPts val="0"/>
                        </a:spcAft>
                        <a:buClrTx/>
                        <a:buSzTx/>
                        <a:buFontTx/>
                        <a:buAutoNum type="arabicParenBoth"/>
                      </a:pPr>
                      <a:r>
                        <a:rPr kumimoji="0" lang="en-US" sz="1050" b="0" i="0" u="none" strike="noStrike" kern="1200" cap="none" spc="0" normalizeH="0" baseline="0" noProof="0">
                          <a:ln>
                            <a:noFill/>
                          </a:ln>
                          <a:solidFill>
                            <a:srgbClr val="000000"/>
                          </a:solidFill>
                          <a:effectLst/>
                          <a:uLnTx/>
                          <a:uFillTx/>
                          <a:latin typeface="+mn-lt"/>
                          <a:ea typeface="+mn-ea"/>
                          <a:cs typeface="+mn-cs"/>
                        </a:rPr>
                        <a:t>General COVID-19 Survey</a:t>
                      </a:r>
                      <a:endParaRPr kumimoji="0" lang="en-US"/>
                    </a:p>
                    <a:p>
                      <a:pPr marL="228600" marR="0" lvl="0" indent="-173038" algn="l" defTabSz="457200" rtl="0" eaLnBrk="1" fontAlgn="ctr" latinLnBrk="0" hangingPunct="1">
                        <a:lnSpc>
                          <a:spcPct val="100000"/>
                        </a:lnSpc>
                        <a:spcBef>
                          <a:spcPts val="0"/>
                        </a:spcBef>
                        <a:spcAft>
                          <a:spcPts val="0"/>
                        </a:spcAft>
                        <a:buClrTx/>
                        <a:buSzTx/>
                        <a:buFontTx/>
                        <a:buAutoNum type="arabicParenBoth"/>
                        <a:tabLst/>
                        <a:defRPr/>
                      </a:pPr>
                      <a:r>
                        <a:rPr kumimoji="0" lang="en-US" sz="1050" b="0" i="0" u="none" strike="noStrike" kern="1200" cap="none" spc="0" normalizeH="0" baseline="0" noProof="0">
                          <a:ln>
                            <a:noFill/>
                          </a:ln>
                          <a:solidFill>
                            <a:srgbClr val="000000"/>
                          </a:solidFill>
                          <a:effectLst/>
                          <a:uLnTx/>
                          <a:uFillTx/>
                          <a:latin typeface="+mn-lt"/>
                          <a:ea typeface="+mn-ea"/>
                          <a:cs typeface="+mn-cs"/>
                        </a:rPr>
                        <a:t>Post In-Person COVID-19 Survey</a:t>
                      </a:r>
                    </a:p>
                    <a:p>
                      <a:pPr marL="228600" marR="0" lvl="0" indent="-172720" algn="l" defTabSz="457200" rtl="0" eaLnBrk="1" fontAlgn="ctr" latinLnBrk="0" hangingPunct="1">
                        <a:lnSpc>
                          <a:spcPct val="100000"/>
                        </a:lnSpc>
                        <a:spcBef>
                          <a:spcPts val="0"/>
                        </a:spcBef>
                        <a:spcAft>
                          <a:spcPts val="0"/>
                        </a:spcAft>
                        <a:buClrTx/>
                        <a:buSzTx/>
                        <a:buFontTx/>
                        <a:buAutoNum type="arabicParenBoth"/>
                        <a:tabLst/>
                        <a:defRPr/>
                      </a:pPr>
                      <a:r>
                        <a:rPr kumimoji="0" lang="en-US" sz="1050" b="0" i="0" u="none" strike="noStrike" kern="1200" cap="none" spc="0" normalizeH="0" baseline="0" noProof="0">
                          <a:ln>
                            <a:noFill/>
                          </a:ln>
                          <a:solidFill>
                            <a:srgbClr val="000000"/>
                          </a:solidFill>
                          <a:effectLst/>
                          <a:uLnTx/>
                          <a:uFillTx/>
                          <a:latin typeface="+mn-lt"/>
                          <a:ea typeface="+mn-ea"/>
                          <a:cs typeface="+mn-cs"/>
                        </a:rPr>
                        <a:t>Telehealth COVID-19 Survey</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marL="4835" marR="4835" marT="4835" marB="0" anchor="ctr">
                    <a:lnR w="12700" cap="flat" cmpd="sng" algn="ctr">
                      <a:solidFill>
                        <a:schemeClr val="accent6">
                          <a:lumMod val="90000"/>
                        </a:schemeClr>
                      </a:solidFill>
                      <a:prstDash val="solid"/>
                      <a:round/>
                      <a:headEnd type="none" w="med" len="med"/>
                      <a:tailEnd type="none" w="med" len="med"/>
                    </a:lnR>
                  </a:tcPr>
                </a:tc>
                <a:tc>
                  <a:txBody>
                    <a:bodyPr/>
                    <a:lstStyle/>
                    <a:p>
                      <a:pPr marL="0" indent="0" algn="ctr" fontAlgn="ctr">
                        <a:buNone/>
                      </a:pPr>
                      <a:r>
                        <a:rPr lang="en-US" sz="1050" b="0" i="0" u="none" strike="noStrike" kern="1200">
                          <a:solidFill>
                            <a:schemeClr val="tx1"/>
                          </a:solidFill>
                          <a:effectLst/>
                          <a:latin typeface="+mj-lt"/>
                          <a:ea typeface="+mn-ea"/>
                          <a:cs typeface="+mn-cs"/>
                        </a:rPr>
                        <a:t>External</a:t>
                      </a:r>
                    </a:p>
                  </a:txBody>
                  <a:tcPr marL="4835" marR="4835" marT="4835" marB="0" anchor="ctr">
                    <a:lnL w="12700" cap="flat" cmpd="sng" algn="ctr">
                      <a:solidFill>
                        <a:schemeClr val="accent6">
                          <a:lumMod val="9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kern="1200">
                          <a:solidFill>
                            <a:schemeClr val="tx1"/>
                          </a:solidFill>
                          <a:effectLst/>
                          <a:latin typeface="+mj-lt"/>
                          <a:ea typeface="+mn-ea"/>
                          <a:cs typeface="+mn-cs"/>
                        </a:rPr>
                        <a:t>Email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kern="1200">
                          <a:solidFill>
                            <a:schemeClr val="tx1"/>
                          </a:solidFill>
                          <a:effectLst/>
                          <a:latin typeface="+mj-lt"/>
                          <a:ea typeface="+mn-ea"/>
                          <a:cs typeface="+mn-cs"/>
                        </a:rPr>
                        <a:t>Yes</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kern="1200">
                          <a:solidFill>
                            <a:schemeClr val="tx1"/>
                          </a:solidFill>
                          <a:effectLst/>
                          <a:latin typeface="+mj-lt"/>
                          <a:ea typeface="+mn-ea"/>
                          <a:cs typeface="+mn-cs"/>
                        </a:rPr>
                        <a:t>Weekly:</a:t>
                      </a:r>
                    </a:p>
                    <a:p>
                      <a:pPr marL="0" indent="0" algn="ctr" fontAlgn="ctr">
                        <a:buNone/>
                      </a:pPr>
                      <a:r>
                        <a:rPr lang="en-US" sz="1050" b="0" i="0" u="none" strike="noStrike" kern="1200">
                          <a:solidFill>
                            <a:schemeClr val="tx1"/>
                          </a:solidFill>
                          <a:effectLst/>
                          <a:latin typeface="+mj-lt"/>
                          <a:ea typeface="+mn-ea"/>
                          <a:cs typeface="+mn-cs"/>
                        </a:rPr>
                        <a:t>Tuesday</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6927224"/>
                  </a:ext>
                </a:extLst>
              </a:tr>
              <a:tr h="465326">
                <a:tc>
                  <a:txBody>
                    <a:bodyPr/>
                    <a:lstStyle/>
                    <a:p>
                      <a:pPr algn="ctr"/>
                      <a:r>
                        <a:rPr lang="en-US" sz="1050" b="1" i="0" u="none" strike="noStrike" kern="1200" dirty="0">
                          <a:solidFill>
                            <a:schemeClr val="tx1"/>
                          </a:solidFill>
                          <a:effectLst/>
                          <a:latin typeface="+mn-lt"/>
                          <a:ea typeface="+mn-ea"/>
                          <a:cs typeface="+mn-cs"/>
                        </a:rPr>
                        <a:t>8. </a:t>
                      </a:r>
                      <a:r>
                        <a:rPr lang="en-US" sz="1050" b="1" i="0" u="none" strike="noStrike" kern="1200" dirty="0">
                          <a:solidFill>
                            <a:schemeClr val="tx1"/>
                          </a:solidFill>
                          <a:effectLst/>
                          <a:highlight>
                            <a:srgbClr val="FFFF00"/>
                          </a:highlight>
                          <a:latin typeface="+mn-lt"/>
                          <a:ea typeface="+mn-ea"/>
                          <a:cs typeface="+mn-cs"/>
                        </a:rPr>
                        <a:t>Office of Community Care</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50" b="0" i="0" u="none" strike="noStrike" kern="1200">
                          <a:solidFill>
                            <a:schemeClr val="tx1"/>
                          </a:solidFill>
                          <a:effectLst/>
                          <a:latin typeface="+mj-lt"/>
                          <a:ea typeface="+mn-ea"/>
                          <a:cs typeface="+mn-cs"/>
                        </a:rPr>
                        <a:t>9/8/20</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indent="-173038"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Choosing VA CC</a:t>
                      </a:r>
                    </a:p>
                    <a:p>
                      <a:pPr marL="228600" indent="-173038"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Scheduling VA CC</a:t>
                      </a:r>
                    </a:p>
                    <a:p>
                      <a:pPr marL="228600" indent="-173038"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Attending VA CC</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55562" indent="0" algn="l" defTabSz="457200" rtl="0" eaLnBrk="1" fontAlgn="ctr" latinLnBrk="0" hangingPunct="1">
                        <a:buNone/>
                      </a:pPr>
                      <a:r>
                        <a:rPr lang="en-US" sz="1050" b="0" i="0" u="none" strike="noStrike" kern="1200">
                          <a:solidFill>
                            <a:schemeClr val="tx1"/>
                          </a:solidFill>
                          <a:effectLst/>
                          <a:latin typeface="+mj-lt"/>
                          <a:ea typeface="+mn-ea"/>
                          <a:cs typeface="+mn-cs"/>
                        </a:rPr>
                        <a:t>(4)    Prescription VA CC</a:t>
                      </a:r>
                    </a:p>
                    <a:p>
                      <a:pPr marL="55562" indent="0" algn="l" defTabSz="457200" rtl="0" eaLnBrk="1" fontAlgn="ctr" latinLnBrk="0" hangingPunct="1">
                        <a:buNone/>
                      </a:pPr>
                      <a:r>
                        <a:rPr lang="en-US" sz="1050" b="0" i="0" u="none" strike="noStrike" kern="1200">
                          <a:solidFill>
                            <a:schemeClr val="tx1"/>
                          </a:solidFill>
                          <a:effectLst/>
                          <a:latin typeface="+mj-lt"/>
                          <a:ea typeface="+mn-ea"/>
                          <a:cs typeface="+mn-cs"/>
                        </a:rPr>
                        <a:t>(5)    Financial Responsibility VA CC</a:t>
                      </a:r>
                    </a:p>
                    <a:p>
                      <a:pPr marL="55562" indent="0" algn="l" defTabSz="457200" rtl="0" eaLnBrk="1" fontAlgn="ctr" latinLnBrk="0" hangingPunct="1">
                        <a:buNone/>
                      </a:pPr>
                      <a:r>
                        <a:rPr lang="en-US" sz="1050" b="0" i="0" u="none" strike="noStrike" kern="1200">
                          <a:solidFill>
                            <a:schemeClr val="tx1"/>
                          </a:solidFill>
                          <a:effectLst/>
                          <a:latin typeface="+mj-lt"/>
                          <a:ea typeface="+mn-ea"/>
                          <a:cs typeface="+mn-cs"/>
                        </a:rPr>
                        <a:t>(6)    Billing Questions VA CC</a:t>
                      </a:r>
                    </a:p>
                  </a:txBody>
                  <a:tcPr marL="6286" marR="6286" marT="6286" marB="0" anchor="ctr">
                    <a:lnL w="12700" cap="flat" cmpd="sng" algn="ctr">
                      <a:no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marL="0" indent="0" algn="ctr" defTabSz="351678" rtl="0" eaLnBrk="1" fontAlgn="ctr" latinLnBrk="0" hangingPunct="1">
                        <a:buNone/>
                      </a:pPr>
                      <a:r>
                        <a:rPr lang="en-US" sz="1050" b="0" i="0" u="none" strike="noStrike" kern="1200">
                          <a:solidFill>
                            <a:srgbClr val="000000"/>
                          </a:solidFill>
                          <a:effectLst/>
                          <a:latin typeface="+mj-lt"/>
                          <a:ea typeface="+mn-ea"/>
                          <a:cs typeface="+mn-cs"/>
                        </a:rPr>
                        <a:t>External</a:t>
                      </a:r>
                    </a:p>
                  </a:txBody>
                  <a:tcPr marL="4835" marR="4835" marT="4835" marB="0" anchor="ctr">
                    <a:lnL w="12700" cap="flat" cmpd="sng" algn="ctr">
                      <a:solidFill>
                        <a:schemeClr val="accent6">
                          <a:lumMod val="9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351678" rtl="0" eaLnBrk="1" fontAlgn="ctr" latinLnBrk="0" hangingPunct="1">
                        <a:buNone/>
                      </a:pPr>
                      <a:r>
                        <a:rPr lang="en-US" sz="1050" b="0" i="0" u="none" strike="noStrike" kern="1200">
                          <a:solidFill>
                            <a:srgbClr val="000000"/>
                          </a:solidFill>
                          <a:effectLst/>
                          <a:latin typeface="+mj-lt"/>
                          <a:ea typeface="+mn-ea"/>
                          <a:cs typeface="+mn-cs"/>
                        </a:rPr>
                        <a:t>Email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i="0" u="none" strike="noStrike" kern="1200">
                          <a:solidFill>
                            <a:schemeClr val="tx1"/>
                          </a:solidFill>
                          <a:effectLst/>
                          <a:latin typeface="+mj-lt"/>
                          <a:ea typeface="+mn-ea"/>
                          <a:cs typeface="+mn-cs"/>
                        </a:rPr>
                        <a:t>No</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i="0" u="none" strike="noStrike" kern="1200" dirty="0">
                          <a:solidFill>
                            <a:schemeClr val="tx1"/>
                          </a:solidFill>
                          <a:effectLst/>
                          <a:latin typeface="+mj-lt"/>
                          <a:ea typeface="+mn-ea"/>
                          <a:cs typeface="+mn-cs"/>
                        </a:rPr>
                        <a:t>Twice a Week:</a:t>
                      </a:r>
                    </a:p>
                    <a:p>
                      <a:pPr algn="ctr"/>
                      <a:r>
                        <a:rPr lang="en-US" sz="1050" b="0" i="0" u="none" strike="noStrike" kern="1200" dirty="0">
                          <a:solidFill>
                            <a:schemeClr val="tx1"/>
                          </a:solidFill>
                          <a:effectLst/>
                          <a:latin typeface="+mj-lt"/>
                          <a:ea typeface="+mn-ea"/>
                          <a:cs typeface="+mn-cs"/>
                        </a:rPr>
                        <a:t>Tuesday and Friday</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2085951"/>
                  </a:ext>
                </a:extLst>
              </a:tr>
            </a:tbl>
          </a:graphicData>
        </a:graphic>
      </p:graphicFrame>
    </p:spTree>
    <p:extLst>
      <p:ext uri="{BB962C8B-B14F-4D97-AF65-F5344CB8AC3E}">
        <p14:creationId xmlns:p14="http://schemas.microsoft.com/office/powerpoint/2010/main" val="2696417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00DB-436A-4A80-BBF2-1D942DF1830E}"/>
              </a:ext>
            </a:extLst>
          </p:cNvPr>
          <p:cNvSpPr>
            <a:spLocks noGrp="1"/>
          </p:cNvSpPr>
          <p:nvPr>
            <p:ph type="title"/>
          </p:nvPr>
        </p:nvSpPr>
        <p:spPr/>
        <p:txBody>
          <a:bodyPr/>
          <a:lstStyle/>
          <a:p>
            <a:r>
              <a:rPr lang="en-US" dirty="0"/>
              <a:t>Available VHA Surveys</a:t>
            </a:r>
          </a:p>
        </p:txBody>
      </p:sp>
      <p:graphicFrame>
        <p:nvGraphicFramePr>
          <p:cNvPr id="4" name="Table 3">
            <a:extLst>
              <a:ext uri="{FF2B5EF4-FFF2-40B4-BE49-F238E27FC236}">
                <a16:creationId xmlns:a16="http://schemas.microsoft.com/office/drawing/2014/main" id="{F80FF9BE-216F-4914-B15B-4EE2291A6A0E}"/>
              </a:ext>
            </a:extLst>
          </p:cNvPr>
          <p:cNvGraphicFramePr>
            <a:graphicFrameLocks noGrp="1"/>
          </p:cNvGraphicFramePr>
          <p:nvPr>
            <p:extLst>
              <p:ext uri="{D42A27DB-BD31-4B8C-83A1-F6EECF244321}">
                <p14:modId xmlns:p14="http://schemas.microsoft.com/office/powerpoint/2010/main" val="4124833067"/>
              </p:ext>
            </p:extLst>
          </p:nvPr>
        </p:nvGraphicFramePr>
        <p:xfrm>
          <a:off x="212464" y="1224221"/>
          <a:ext cx="11767072" cy="5055923"/>
        </p:xfrm>
        <a:graphic>
          <a:graphicData uri="http://schemas.openxmlformats.org/drawingml/2006/table">
            <a:tbl>
              <a:tblPr>
                <a:tableStyleId>{5C22544A-7EE6-4342-B048-85BDC9FD1C3A}</a:tableStyleId>
              </a:tblPr>
              <a:tblGrid>
                <a:gridCol w="1353978">
                  <a:extLst>
                    <a:ext uri="{9D8B030D-6E8A-4147-A177-3AD203B41FA5}">
                      <a16:colId xmlns:a16="http://schemas.microsoft.com/office/drawing/2014/main" val="2494285017"/>
                    </a:ext>
                  </a:extLst>
                </a:gridCol>
                <a:gridCol w="2054402">
                  <a:extLst>
                    <a:ext uri="{9D8B030D-6E8A-4147-A177-3AD203B41FA5}">
                      <a16:colId xmlns:a16="http://schemas.microsoft.com/office/drawing/2014/main" val="20002"/>
                    </a:ext>
                  </a:extLst>
                </a:gridCol>
                <a:gridCol w="2323652">
                  <a:extLst>
                    <a:ext uri="{9D8B030D-6E8A-4147-A177-3AD203B41FA5}">
                      <a16:colId xmlns:a16="http://schemas.microsoft.com/office/drawing/2014/main" val="1943484029"/>
                    </a:ext>
                  </a:extLst>
                </a:gridCol>
                <a:gridCol w="2204976">
                  <a:extLst>
                    <a:ext uri="{9D8B030D-6E8A-4147-A177-3AD203B41FA5}">
                      <a16:colId xmlns:a16="http://schemas.microsoft.com/office/drawing/2014/main" val="3117215947"/>
                    </a:ext>
                  </a:extLst>
                </a:gridCol>
                <a:gridCol w="969052">
                  <a:extLst>
                    <a:ext uri="{9D8B030D-6E8A-4147-A177-3AD203B41FA5}">
                      <a16:colId xmlns:a16="http://schemas.microsoft.com/office/drawing/2014/main" val="1451558177"/>
                    </a:ext>
                  </a:extLst>
                </a:gridCol>
                <a:gridCol w="807543">
                  <a:extLst>
                    <a:ext uri="{9D8B030D-6E8A-4147-A177-3AD203B41FA5}">
                      <a16:colId xmlns:a16="http://schemas.microsoft.com/office/drawing/2014/main" val="1812726180"/>
                    </a:ext>
                  </a:extLst>
                </a:gridCol>
                <a:gridCol w="784471">
                  <a:extLst>
                    <a:ext uri="{9D8B030D-6E8A-4147-A177-3AD203B41FA5}">
                      <a16:colId xmlns:a16="http://schemas.microsoft.com/office/drawing/2014/main" val="1231322266"/>
                    </a:ext>
                  </a:extLst>
                </a:gridCol>
                <a:gridCol w="1268998">
                  <a:extLst>
                    <a:ext uri="{9D8B030D-6E8A-4147-A177-3AD203B41FA5}">
                      <a16:colId xmlns:a16="http://schemas.microsoft.com/office/drawing/2014/main" val="2335868249"/>
                    </a:ext>
                  </a:extLst>
                </a:gridCol>
              </a:tblGrid>
              <a:tr h="310834">
                <a:tc>
                  <a:txBody>
                    <a:bodyPr/>
                    <a:lstStyle/>
                    <a:p>
                      <a:pPr algn="ctr" fontAlgn="b"/>
                      <a:r>
                        <a:rPr lang="en-US" sz="1050" b="1" i="0" u="none" strike="noStrike">
                          <a:solidFill>
                            <a:schemeClr val="tx1"/>
                          </a:solidFill>
                          <a:effectLst/>
                          <a:latin typeface="+mj-lt"/>
                        </a:rPr>
                        <a:t>Line of Business</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n-US" sz="1050" b="1" u="none" strike="noStrike">
                          <a:solidFill>
                            <a:schemeClr val="tx1"/>
                          </a:solidFill>
                          <a:effectLst/>
                          <a:latin typeface="+mj-lt"/>
                        </a:rPr>
                        <a:t>Launch Date</a:t>
                      </a:r>
                      <a:endParaRPr lang="en-US" sz="1050" b="1" i="0" u="none" strike="noStrike">
                        <a:solidFill>
                          <a:schemeClr val="tx1"/>
                        </a:solidFill>
                        <a:effectLst/>
                        <a:latin typeface="+mj-lt"/>
                      </a:endParaRP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gridSpan="2">
                  <a:txBody>
                    <a:bodyPr/>
                    <a:lstStyle/>
                    <a:p>
                      <a:pPr algn="ctr" fontAlgn="b"/>
                      <a:r>
                        <a:rPr lang="en-US" sz="1050" b="1" i="0" u="none" strike="noStrike">
                          <a:solidFill>
                            <a:schemeClr val="tx1"/>
                          </a:solidFill>
                          <a:effectLst/>
                          <a:latin typeface="+mj-lt"/>
                        </a:rPr>
                        <a:t>Survey Names</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hMerge="1">
                  <a:txBody>
                    <a:bodyPr/>
                    <a:lstStyle/>
                    <a:p>
                      <a:endParaRPr lang="en-US"/>
                    </a:p>
                  </a:txBody>
                  <a:tcPr/>
                </a:tc>
                <a:tc>
                  <a:txBody>
                    <a:bodyPr/>
                    <a:lstStyle/>
                    <a:p>
                      <a:pPr algn="ctr" fontAlgn="b"/>
                      <a:r>
                        <a:rPr lang="en-US" sz="1050" b="1" i="0" u="none" strike="noStrike">
                          <a:solidFill>
                            <a:schemeClr val="tx1"/>
                          </a:solidFill>
                          <a:effectLst/>
                          <a:latin typeface="+mj-lt"/>
                        </a:rPr>
                        <a:t>Internal or External</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n-US" sz="1050" b="1" i="0" u="none" strike="noStrike">
                          <a:solidFill>
                            <a:schemeClr val="tx1"/>
                          </a:solidFill>
                          <a:effectLst/>
                          <a:latin typeface="+mj-lt"/>
                        </a:rPr>
                        <a:t>Survey Format</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n-US" sz="1050" b="1" i="0" u="none" strike="noStrike">
                          <a:solidFill>
                            <a:schemeClr val="tx1"/>
                          </a:solidFill>
                          <a:effectLst/>
                          <a:latin typeface="+mj-lt"/>
                        </a:rPr>
                        <a:t>Free-Text</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b"/>
                      <a:r>
                        <a:rPr lang="en-US" sz="1050" b="1" i="0" u="none" strike="noStrike">
                          <a:solidFill>
                            <a:schemeClr val="tx1"/>
                          </a:solidFill>
                          <a:effectLst/>
                          <a:latin typeface="+mj-lt"/>
                        </a:rPr>
                        <a:t>Survey Frequency</a:t>
                      </a:r>
                    </a:p>
                  </a:txBody>
                  <a:tcPr marL="4835" marR="4835" marT="483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465325">
                <a:tc>
                  <a:txBody>
                    <a:bodyPr/>
                    <a:lstStyle/>
                    <a:p>
                      <a:pPr algn="ctr"/>
                      <a:r>
                        <a:rPr lang="en-US" sz="1050" b="1" i="0" u="none" strike="noStrike" kern="1200" dirty="0">
                          <a:solidFill>
                            <a:schemeClr val="tx1"/>
                          </a:solidFill>
                          <a:effectLst/>
                          <a:latin typeface="+mn-lt"/>
                          <a:ea typeface="+mn-ea"/>
                          <a:cs typeface="+mn-cs"/>
                        </a:rPr>
                        <a:t>9. </a:t>
                      </a:r>
                      <a:r>
                        <a:rPr lang="en-US" sz="1050" b="1" i="0" u="none" strike="noStrike" kern="1200" dirty="0">
                          <a:solidFill>
                            <a:schemeClr val="tx1"/>
                          </a:solidFill>
                          <a:effectLst/>
                          <a:highlight>
                            <a:srgbClr val="FFFF00"/>
                          </a:highlight>
                          <a:latin typeface="+mn-lt"/>
                          <a:ea typeface="+mn-ea"/>
                          <a:cs typeface="+mn-cs"/>
                        </a:rPr>
                        <a:t>Same Day Service Survey</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50" b="0" i="0" u="none" strike="noStrike" kern="1200">
                          <a:solidFill>
                            <a:schemeClr val="tx1"/>
                          </a:solidFill>
                          <a:effectLst/>
                          <a:latin typeface="+mj-lt"/>
                          <a:ea typeface="+mn-ea"/>
                          <a:cs typeface="+mn-cs"/>
                        </a:rPr>
                        <a:t>9/25/20</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indent="-173038"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Phone or Online Request</a:t>
                      </a:r>
                    </a:p>
                    <a:p>
                      <a:pPr marL="228600" indent="-173038"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In-Person Request</a:t>
                      </a:r>
                    </a:p>
                    <a:p>
                      <a:pPr marL="228600" indent="-173038" algn="l" defTabSz="457200" rtl="0" eaLnBrk="1" fontAlgn="ctr" latinLnBrk="0" hangingPunct="1">
                        <a:buAutoNum type="arabicParenBoth"/>
                      </a:pPr>
                      <a:r>
                        <a:rPr lang="en-US" sz="1050" b="0" i="0" u="none" strike="noStrike" kern="1200">
                          <a:solidFill>
                            <a:schemeClr val="tx1"/>
                          </a:solidFill>
                          <a:effectLst/>
                          <a:latin typeface="+mj-lt"/>
                          <a:ea typeface="+mn-ea"/>
                          <a:cs typeface="+mn-cs"/>
                        </a:rPr>
                        <a:t>Provider Initiated</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1050" b="0" i="0" u="none" strike="noStrike" kern="1200">
                        <a:solidFill>
                          <a:schemeClr val="tx1"/>
                        </a:solidFill>
                        <a:effectLst/>
                        <a:latin typeface="+mj-lt"/>
                        <a:ea typeface="+mn-ea"/>
                        <a:cs typeface="+mn-cs"/>
                      </a:endParaRPr>
                    </a:p>
                  </a:txBody>
                  <a:tcPr marL="6286" marR="6286" marT="6286" marB="0" anchor="ctr">
                    <a:lnL w="12700" cap="flat" cmpd="sng" algn="ctr">
                      <a:no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351678" rtl="0" eaLnBrk="1" fontAlgn="ctr" latinLnBrk="0" hangingPunct="1">
                        <a:buNone/>
                      </a:pPr>
                      <a:r>
                        <a:rPr lang="en-US" sz="1050" b="0" i="0" u="none" strike="noStrike" kern="1200">
                          <a:solidFill>
                            <a:srgbClr val="000000"/>
                          </a:solidFill>
                          <a:effectLst/>
                          <a:latin typeface="+mj-lt"/>
                          <a:ea typeface="+mn-ea"/>
                          <a:cs typeface="+mn-cs"/>
                        </a:rPr>
                        <a:t>External</a:t>
                      </a:r>
                    </a:p>
                  </a:txBody>
                  <a:tcPr marL="4835" marR="4835" marT="4835" marB="0" anchor="ctr">
                    <a:lnL w="12700" cap="flat" cmpd="sng" algn="ctr">
                      <a:solidFill>
                        <a:schemeClr val="accent6">
                          <a:lumMod val="9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351678" rtl="0" eaLnBrk="1" fontAlgn="ctr" latinLnBrk="0" hangingPunct="1">
                        <a:buNone/>
                      </a:pPr>
                      <a:r>
                        <a:rPr lang="en-US" sz="1050" b="0" i="0" u="none" strike="noStrike" kern="1200">
                          <a:solidFill>
                            <a:srgbClr val="000000"/>
                          </a:solidFill>
                          <a:effectLst/>
                          <a:latin typeface="+mj-lt"/>
                          <a:ea typeface="+mn-ea"/>
                          <a:cs typeface="+mn-cs"/>
                        </a:rPr>
                        <a:t>Email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i="0" u="none" strike="noStrike" kern="1200">
                          <a:solidFill>
                            <a:schemeClr val="tx1"/>
                          </a:solidFill>
                          <a:effectLst/>
                          <a:latin typeface="+mj-lt"/>
                          <a:ea typeface="+mn-ea"/>
                          <a:cs typeface="+mn-cs"/>
                        </a:rPr>
                        <a:t>No</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i="0" u="none" strike="noStrike" kern="1200">
                          <a:solidFill>
                            <a:schemeClr val="tx1"/>
                          </a:solidFill>
                          <a:effectLst/>
                          <a:latin typeface="+mj-lt"/>
                          <a:ea typeface="+mn-ea"/>
                          <a:cs typeface="+mn-cs"/>
                        </a:rPr>
                        <a:t>Weekly:</a:t>
                      </a:r>
                    </a:p>
                    <a:p>
                      <a:pPr algn="ctr"/>
                      <a:r>
                        <a:rPr lang="en-US" sz="1050" b="0" i="0" u="none" strike="noStrike" kern="1200">
                          <a:solidFill>
                            <a:schemeClr val="tx1"/>
                          </a:solidFill>
                          <a:effectLst/>
                          <a:latin typeface="+mj-lt"/>
                          <a:ea typeface="+mn-ea"/>
                          <a:cs typeface="+mn-cs"/>
                        </a:rPr>
                        <a:t>Friday</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3474936"/>
                  </a:ext>
                </a:extLst>
              </a:tr>
              <a:tr h="465325">
                <a:tc>
                  <a:txBody>
                    <a:bodyPr/>
                    <a:lstStyle/>
                    <a:p>
                      <a:pPr lvl="0" algn="ctr">
                        <a:buNone/>
                      </a:pPr>
                      <a:r>
                        <a:rPr lang="en-US" sz="1050" b="1" i="0" u="none" strike="noStrike" kern="1200">
                          <a:solidFill>
                            <a:schemeClr val="tx1"/>
                          </a:solidFill>
                          <a:effectLst/>
                          <a:latin typeface="+mn-lt"/>
                          <a:ea typeface="+mn-ea"/>
                          <a:cs typeface="+mn-cs"/>
                        </a:rPr>
                        <a:t>10. COVID-19 Post Vaccination</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457200">
                        <a:lnSpc>
                          <a:spcPct val="100000"/>
                        </a:lnSpc>
                        <a:spcBef>
                          <a:spcPts val="0"/>
                        </a:spcBef>
                        <a:spcAft>
                          <a:spcPts val="0"/>
                        </a:spcAft>
                        <a:buNone/>
                        <a:tabLst/>
                        <a:defRPr/>
                      </a:pPr>
                      <a:r>
                        <a:rPr lang="en-US" sz="1050" b="0" i="0" u="none" strike="noStrike" kern="1200">
                          <a:solidFill>
                            <a:schemeClr val="tx1"/>
                          </a:solidFill>
                          <a:effectLst/>
                          <a:latin typeface="+mj-lt"/>
                          <a:ea typeface="+mn-ea"/>
                          <a:cs typeface="+mn-cs"/>
                        </a:rPr>
                        <a:t>6/1/2021</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4480" lvl="0" indent="-228600" algn="l" defTabSz="457200">
                        <a:buAutoNum type="arabicParenBoth"/>
                      </a:pPr>
                      <a:r>
                        <a:rPr lang="en-US" sz="1050" b="0" i="0" u="none" strike="noStrike" kern="1200" dirty="0">
                          <a:solidFill>
                            <a:schemeClr val="tx1"/>
                          </a:solidFill>
                          <a:effectLst/>
                          <a:latin typeface="+mj-lt"/>
                          <a:ea typeface="+mn-ea"/>
                          <a:cs typeface="+mn-cs"/>
                        </a:rPr>
                        <a:t>COVID-19 Post Vaccination</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5245" lvl="0" indent="0" algn="l" defTabSz="457200">
                        <a:buNone/>
                      </a:pPr>
                      <a:endParaRPr lang="en-US" sz="1050" b="0" i="0" u="none" strike="noStrike" kern="1200" dirty="0">
                        <a:solidFill>
                          <a:schemeClr val="tx1"/>
                        </a:solidFill>
                        <a:effectLst/>
                        <a:latin typeface="+mj-lt"/>
                        <a:ea typeface="+mn-ea"/>
                        <a:cs typeface="+mn-cs"/>
                      </a:endParaRPr>
                    </a:p>
                  </a:txBody>
                  <a:tcPr marL="6286" marR="6286" marT="6286" marB="0" anchor="ctr">
                    <a:lnL w="12700" cap="flat" cmpd="sng" algn="ctr">
                      <a:no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351678">
                        <a:buNone/>
                      </a:pPr>
                      <a:r>
                        <a:rPr lang="en-US" sz="1050" b="0" i="0" u="none" strike="noStrike" kern="1200" dirty="0">
                          <a:solidFill>
                            <a:srgbClr val="000000"/>
                          </a:solidFill>
                          <a:effectLst/>
                          <a:latin typeface="+mj-lt"/>
                          <a:ea typeface="+mn-ea"/>
                          <a:cs typeface="+mn-cs"/>
                        </a:rPr>
                        <a:t>External</a:t>
                      </a:r>
                    </a:p>
                  </a:txBody>
                  <a:tcPr marL="4835" marR="4835" marT="4835" marB="0" anchor="ctr">
                    <a:lnL w="12700" cap="flat" cmpd="sng" algn="ctr">
                      <a:solidFill>
                        <a:schemeClr val="accent6">
                          <a:lumMod val="9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351678">
                        <a:buNone/>
                      </a:pPr>
                      <a:r>
                        <a:rPr lang="en-US" sz="1050" b="0" i="0" u="none" strike="noStrike" kern="1200" dirty="0">
                          <a:solidFill>
                            <a:srgbClr val="000000"/>
                          </a:solidFill>
                          <a:effectLst/>
                          <a:latin typeface="+mj-lt"/>
                          <a:ea typeface="+mn-ea"/>
                          <a:cs typeface="+mn-cs"/>
                        </a:rPr>
                        <a:t>Email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050" b="0" i="0" u="none" strike="noStrike" kern="1200" dirty="0">
                          <a:solidFill>
                            <a:schemeClr val="tx1"/>
                          </a:solidFill>
                          <a:effectLst/>
                          <a:latin typeface="+mj-lt"/>
                          <a:ea typeface="+mn-ea"/>
                          <a:cs typeface="+mn-cs"/>
                        </a:rPr>
                        <a:t>No</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050" b="0" i="0" u="none" strike="noStrike" kern="1200" dirty="0">
                          <a:solidFill>
                            <a:schemeClr val="tx1"/>
                          </a:solidFill>
                          <a:effectLst/>
                          <a:latin typeface="+mj-lt"/>
                          <a:ea typeface="+mn-ea"/>
                          <a:cs typeface="+mn-cs"/>
                        </a:rPr>
                        <a:t>Weekly: Friday</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719515"/>
                  </a:ext>
                </a:extLst>
              </a:tr>
              <a:tr h="465325">
                <a:tc>
                  <a:txBody>
                    <a:bodyPr/>
                    <a:lstStyle/>
                    <a:p>
                      <a:pPr lvl="0" algn="ctr">
                        <a:buNone/>
                      </a:pPr>
                      <a:r>
                        <a:rPr lang="en-US" sz="1050" b="1" i="0" u="none" strike="noStrike" kern="1200" dirty="0">
                          <a:solidFill>
                            <a:schemeClr val="tx1"/>
                          </a:solidFill>
                          <a:effectLst/>
                          <a:latin typeface="+mn-lt"/>
                          <a:ea typeface="+mn-ea"/>
                          <a:cs typeface="+mn-cs"/>
                        </a:rPr>
                        <a:t>11. COVID-19 Vaccine Acceptance</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457200">
                        <a:lnSpc>
                          <a:spcPct val="100000"/>
                        </a:lnSpc>
                        <a:spcBef>
                          <a:spcPts val="0"/>
                        </a:spcBef>
                        <a:spcAft>
                          <a:spcPts val="0"/>
                        </a:spcAft>
                        <a:buNone/>
                        <a:tabLst/>
                        <a:defRPr/>
                      </a:pPr>
                      <a:r>
                        <a:rPr lang="en-US" sz="1050" b="0" i="0" u="none" strike="noStrike" kern="1200" dirty="0">
                          <a:solidFill>
                            <a:schemeClr val="tx1"/>
                          </a:solidFill>
                          <a:effectLst/>
                          <a:latin typeface="+mj-lt"/>
                          <a:ea typeface="+mn-ea"/>
                          <a:cs typeface="+mn-cs"/>
                        </a:rPr>
                        <a:t>6/22/21</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4480" lvl="0" indent="-228600" algn="l" defTabSz="457200">
                        <a:buAutoNum type="arabicParenBoth"/>
                      </a:pPr>
                      <a:r>
                        <a:rPr lang="en-US" sz="1050" b="0" i="0" u="none" strike="noStrike" kern="1200" dirty="0">
                          <a:solidFill>
                            <a:schemeClr val="tx1"/>
                          </a:solidFill>
                          <a:effectLst/>
                          <a:latin typeface="+mj-lt"/>
                          <a:ea typeface="+mn-ea"/>
                          <a:cs typeface="+mn-cs"/>
                        </a:rPr>
                        <a:t>COVID-19 Vaccine Acceptance</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5245" lvl="0" indent="0" algn="l" defTabSz="457200">
                        <a:buNone/>
                      </a:pPr>
                      <a:endParaRPr lang="en-US" sz="1050" b="0" i="0" u="none" strike="noStrike" kern="1200" dirty="0">
                        <a:solidFill>
                          <a:schemeClr val="tx1"/>
                        </a:solidFill>
                        <a:effectLst/>
                        <a:latin typeface="+mj-lt"/>
                        <a:ea typeface="+mn-ea"/>
                        <a:cs typeface="+mn-cs"/>
                      </a:endParaRPr>
                    </a:p>
                  </a:txBody>
                  <a:tcPr marL="6286" marR="6286" marT="6286" marB="0" anchor="ctr">
                    <a:lnL w="12700" cap="flat" cmpd="sng" algn="ctr">
                      <a:no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351678">
                        <a:buNone/>
                      </a:pPr>
                      <a:r>
                        <a:rPr lang="en-US" sz="1050" b="0" i="0" u="none" strike="noStrike" kern="1200" dirty="0">
                          <a:solidFill>
                            <a:srgbClr val="000000"/>
                          </a:solidFill>
                          <a:effectLst/>
                          <a:latin typeface="+mj-lt"/>
                          <a:ea typeface="+mn-ea"/>
                          <a:cs typeface="+mn-cs"/>
                        </a:rPr>
                        <a:t>External</a:t>
                      </a:r>
                    </a:p>
                  </a:txBody>
                  <a:tcPr marL="4835" marR="4835" marT="4835" marB="0" anchor="ctr">
                    <a:lnL w="12700" cap="flat" cmpd="sng" algn="ctr">
                      <a:solidFill>
                        <a:schemeClr val="accent6">
                          <a:lumMod val="9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351678">
                        <a:buNone/>
                      </a:pPr>
                      <a:r>
                        <a:rPr lang="en-US" sz="1050" b="0" i="0" u="none" strike="noStrike" kern="1200" dirty="0">
                          <a:solidFill>
                            <a:srgbClr val="000000"/>
                          </a:solidFill>
                          <a:effectLst/>
                          <a:latin typeface="+mj-lt"/>
                          <a:ea typeface="+mn-ea"/>
                          <a:cs typeface="+mn-cs"/>
                        </a:rPr>
                        <a:t>Email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050" b="0" i="0" u="none" strike="noStrike" kern="1200" dirty="0">
                          <a:solidFill>
                            <a:schemeClr val="tx1"/>
                          </a:solidFill>
                          <a:effectLst/>
                          <a:latin typeface="+mj-lt"/>
                          <a:ea typeface="+mn-ea"/>
                          <a:cs typeface="+mn-cs"/>
                        </a:rPr>
                        <a:t>No</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050" b="0" i="0" u="none" strike="noStrike" kern="1200" dirty="0">
                          <a:solidFill>
                            <a:schemeClr val="tx1"/>
                          </a:solidFill>
                          <a:effectLst/>
                          <a:latin typeface="+mj-lt"/>
                          <a:ea typeface="+mn-ea"/>
                          <a:cs typeface="+mn-cs"/>
                        </a:rPr>
                        <a:t>Continuous</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0566158"/>
                  </a:ext>
                </a:extLst>
              </a:tr>
              <a:tr h="465325">
                <a:tc>
                  <a:txBody>
                    <a:bodyPr/>
                    <a:lstStyle/>
                    <a:p>
                      <a:pPr lvl="0" algn="ctr">
                        <a:buNone/>
                      </a:pPr>
                      <a:r>
                        <a:rPr lang="en-US" sz="1050" b="1" i="0" u="none" strike="noStrike" kern="1200" dirty="0">
                          <a:solidFill>
                            <a:schemeClr val="tx1"/>
                          </a:solidFill>
                          <a:effectLst/>
                          <a:latin typeface="+mn-lt"/>
                          <a:ea typeface="+mn-ea"/>
                          <a:cs typeface="+mn-cs"/>
                        </a:rPr>
                        <a:t>12. Inpatient</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457200">
                        <a:lnSpc>
                          <a:spcPct val="100000"/>
                        </a:lnSpc>
                        <a:spcBef>
                          <a:spcPts val="0"/>
                        </a:spcBef>
                        <a:spcAft>
                          <a:spcPts val="0"/>
                        </a:spcAft>
                        <a:buNone/>
                        <a:tabLst/>
                        <a:defRPr/>
                      </a:pPr>
                      <a:r>
                        <a:rPr lang="en-US" sz="1050" b="0" i="0" u="none" strike="noStrike" kern="1200" dirty="0">
                          <a:solidFill>
                            <a:schemeClr val="tx1"/>
                          </a:solidFill>
                          <a:effectLst/>
                          <a:latin typeface="+mj-lt"/>
                          <a:ea typeface="+mn-ea"/>
                          <a:cs typeface="+mn-cs"/>
                        </a:rPr>
                        <a:t>6/25/21</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4480" lvl="0" indent="-228600" algn="l" defTabSz="457200">
                        <a:buAutoNum type="arabicParenBoth"/>
                      </a:pPr>
                      <a:r>
                        <a:rPr lang="en-US" sz="1050" b="0" i="0" u="none" strike="noStrike" kern="1200" dirty="0">
                          <a:solidFill>
                            <a:schemeClr val="tx1"/>
                          </a:solidFill>
                          <a:effectLst/>
                          <a:latin typeface="+mj-lt"/>
                          <a:ea typeface="+mn-ea"/>
                          <a:cs typeface="+mn-cs"/>
                        </a:rPr>
                        <a:t>Inpatient</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5245" lvl="0" indent="0" algn="l" defTabSz="457200">
                        <a:buNone/>
                      </a:pPr>
                      <a:endParaRPr lang="en-US" sz="1050" b="0" i="0" u="none" strike="noStrike" kern="1200" dirty="0">
                        <a:solidFill>
                          <a:schemeClr val="tx1"/>
                        </a:solidFill>
                        <a:effectLst/>
                        <a:latin typeface="+mj-lt"/>
                        <a:ea typeface="+mn-ea"/>
                        <a:cs typeface="+mn-cs"/>
                      </a:endParaRPr>
                    </a:p>
                  </a:txBody>
                  <a:tcPr marL="6286" marR="6286" marT="6286" marB="0" anchor="ctr">
                    <a:lnL w="12700" cap="flat" cmpd="sng" algn="ctr">
                      <a:no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351678">
                        <a:buNone/>
                      </a:pPr>
                      <a:r>
                        <a:rPr lang="en-US" sz="1050" b="0" i="0" u="none" strike="noStrike" kern="1200" dirty="0">
                          <a:solidFill>
                            <a:srgbClr val="000000"/>
                          </a:solidFill>
                          <a:effectLst/>
                          <a:latin typeface="+mj-lt"/>
                          <a:ea typeface="+mn-ea"/>
                          <a:cs typeface="+mn-cs"/>
                        </a:rPr>
                        <a:t>External</a:t>
                      </a:r>
                    </a:p>
                  </a:txBody>
                  <a:tcPr marL="4835" marR="4835" marT="4835" marB="0" anchor="ctr">
                    <a:lnL w="12700" cap="flat" cmpd="sng" algn="ctr">
                      <a:solidFill>
                        <a:schemeClr val="accent6">
                          <a:lumMod val="9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351678">
                        <a:buNone/>
                      </a:pPr>
                      <a:r>
                        <a:rPr lang="en-US" sz="1050" b="0" i="0" u="none" strike="noStrike" kern="1200" dirty="0">
                          <a:solidFill>
                            <a:srgbClr val="000000"/>
                          </a:solidFill>
                          <a:effectLst/>
                          <a:latin typeface="+mj-lt"/>
                          <a:ea typeface="+mn-ea"/>
                          <a:cs typeface="+mn-cs"/>
                        </a:rPr>
                        <a:t>Email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050" b="0" i="0" u="none" strike="noStrike" kern="1200" dirty="0">
                          <a:solidFill>
                            <a:schemeClr val="tx1"/>
                          </a:solidFill>
                          <a:effectLst/>
                          <a:latin typeface="+mj-lt"/>
                          <a:ea typeface="+mn-ea"/>
                          <a:cs typeface="+mn-cs"/>
                        </a:rPr>
                        <a:t>Yes</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050" b="0" i="0" u="none" strike="noStrike" kern="1200" dirty="0">
                          <a:solidFill>
                            <a:schemeClr val="tx1"/>
                          </a:solidFill>
                          <a:effectLst/>
                          <a:latin typeface="+mj-lt"/>
                          <a:ea typeface="+mn-ea"/>
                          <a:cs typeface="+mn-cs"/>
                        </a:rPr>
                        <a:t>Weekly: Friday</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9729618"/>
                  </a:ext>
                </a:extLst>
              </a:tr>
              <a:tr h="465325">
                <a:tc>
                  <a:txBody>
                    <a:bodyPr/>
                    <a:lstStyle/>
                    <a:p>
                      <a:pPr lvl="0" algn="ctr">
                        <a:buNone/>
                      </a:pPr>
                      <a:r>
                        <a:rPr lang="en-US" sz="1050" b="1" i="0" u="none" strike="noStrike" kern="1200" dirty="0">
                          <a:solidFill>
                            <a:schemeClr val="tx1"/>
                          </a:solidFill>
                          <a:effectLst/>
                          <a:latin typeface="+mn-lt"/>
                          <a:ea typeface="+mn-ea"/>
                          <a:cs typeface="+mn-cs"/>
                        </a:rPr>
                        <a:t>13. RCS Vet Centers</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457200">
                        <a:lnSpc>
                          <a:spcPct val="100000"/>
                        </a:lnSpc>
                        <a:spcBef>
                          <a:spcPts val="0"/>
                        </a:spcBef>
                        <a:spcAft>
                          <a:spcPts val="0"/>
                        </a:spcAft>
                        <a:buNone/>
                        <a:tabLst/>
                        <a:defRPr/>
                      </a:pPr>
                      <a:r>
                        <a:rPr lang="en-US" sz="1050" b="0" i="0" u="none" strike="noStrike" kern="1200" dirty="0">
                          <a:solidFill>
                            <a:schemeClr val="tx1"/>
                          </a:solidFill>
                          <a:effectLst/>
                          <a:latin typeface="+mj-lt"/>
                          <a:ea typeface="+mn-ea"/>
                          <a:cs typeface="+mn-cs"/>
                        </a:rPr>
                        <a:t>7/16/21</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4480" lvl="0" indent="-228600" algn="l" defTabSz="457200">
                        <a:buAutoNum type="arabicParenBoth"/>
                      </a:pPr>
                      <a:r>
                        <a:rPr lang="en-US" sz="1050" b="0" i="0" u="none" strike="noStrike" kern="1200" dirty="0">
                          <a:solidFill>
                            <a:schemeClr val="tx1"/>
                          </a:solidFill>
                          <a:effectLst/>
                          <a:latin typeface="+mj-lt"/>
                          <a:ea typeface="+mn-ea"/>
                          <a:cs typeface="+mn-cs"/>
                        </a:rPr>
                        <a:t>Reengaged Clients</a:t>
                      </a:r>
                    </a:p>
                    <a:p>
                      <a:pPr marL="284480" lvl="0" indent="-228600" algn="l" defTabSz="457200">
                        <a:buAutoNum type="arabicParenBoth"/>
                      </a:pPr>
                      <a:r>
                        <a:rPr lang="en-US" sz="1050" b="0" i="0" u="none" strike="noStrike" kern="1200" dirty="0">
                          <a:solidFill>
                            <a:schemeClr val="tx1"/>
                          </a:solidFill>
                          <a:effectLst/>
                          <a:latin typeface="+mj-lt"/>
                          <a:ea typeface="+mn-ea"/>
                          <a:cs typeface="+mn-cs"/>
                        </a:rPr>
                        <a:t>Unengaged or Suspended Clients</a:t>
                      </a:r>
                    </a:p>
                    <a:p>
                      <a:pPr marL="284480" lvl="0" indent="-228600" algn="l" defTabSz="457200">
                        <a:buAutoNum type="arabicParenBoth"/>
                      </a:pPr>
                      <a:r>
                        <a:rPr lang="en-US" sz="1050" b="0" i="0" u="none" strike="noStrike" kern="1200" dirty="0">
                          <a:solidFill>
                            <a:schemeClr val="tx1"/>
                          </a:solidFill>
                          <a:effectLst/>
                          <a:latin typeface="+mj-lt"/>
                          <a:ea typeface="+mn-ea"/>
                          <a:cs typeface="+mn-cs"/>
                        </a:rPr>
                        <a:t>Counselor-Client Relationship</a:t>
                      </a:r>
                    </a:p>
                    <a:p>
                      <a:pPr marL="284480" lvl="0" indent="-228600" algn="l" defTabSz="457200">
                        <a:buAutoNum type="arabicParenBoth"/>
                      </a:pPr>
                      <a:r>
                        <a:rPr lang="en-US" sz="1050" b="0" i="0" u="none" strike="noStrike" kern="1200" dirty="0">
                          <a:solidFill>
                            <a:schemeClr val="tx1"/>
                          </a:solidFill>
                          <a:effectLst/>
                          <a:latin typeface="+mj-lt"/>
                          <a:ea typeface="+mn-ea"/>
                          <a:cs typeface="+mn-cs"/>
                        </a:rPr>
                        <a:t>Client Intake</a:t>
                      </a:r>
                    </a:p>
                    <a:p>
                      <a:pPr marL="284480" lvl="0" indent="-228600" algn="l" defTabSz="457200">
                        <a:buAutoNum type="arabicParenBoth"/>
                      </a:pPr>
                      <a:r>
                        <a:rPr lang="en-US" sz="1050" b="0" i="0" u="none" strike="noStrike" kern="1200" dirty="0">
                          <a:solidFill>
                            <a:schemeClr val="tx1"/>
                          </a:solidFill>
                          <a:effectLst/>
                          <a:latin typeface="+mj-lt"/>
                          <a:ea typeface="+mn-ea"/>
                          <a:cs typeface="+mn-cs"/>
                        </a:rPr>
                        <a:t>Initial Engagement</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5245" lvl="0" indent="0" algn="l" defTabSz="457200">
                        <a:buNone/>
                      </a:pPr>
                      <a:endParaRPr lang="en-US" sz="1050" b="0" i="0" u="none" strike="noStrike" kern="1200" dirty="0">
                        <a:solidFill>
                          <a:schemeClr val="tx1"/>
                        </a:solidFill>
                        <a:effectLst/>
                        <a:latin typeface="+mj-lt"/>
                        <a:ea typeface="+mn-ea"/>
                        <a:cs typeface="+mn-cs"/>
                      </a:endParaRPr>
                    </a:p>
                  </a:txBody>
                  <a:tcPr marL="6286" marR="6286" marT="6286" marB="0" anchor="ctr">
                    <a:lnL w="12700" cap="flat" cmpd="sng" algn="ctr">
                      <a:no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351678">
                        <a:buNone/>
                      </a:pPr>
                      <a:r>
                        <a:rPr lang="en-US" sz="1050" b="0" i="0" u="none" strike="noStrike" kern="1200" dirty="0">
                          <a:solidFill>
                            <a:srgbClr val="000000"/>
                          </a:solidFill>
                          <a:effectLst/>
                          <a:latin typeface="+mj-lt"/>
                          <a:ea typeface="+mn-ea"/>
                          <a:cs typeface="+mn-cs"/>
                        </a:rPr>
                        <a:t>External</a:t>
                      </a:r>
                    </a:p>
                  </a:txBody>
                  <a:tcPr marL="4835" marR="4835" marT="4835" marB="0" anchor="ctr">
                    <a:lnL w="12700" cap="flat" cmpd="sng" algn="ctr">
                      <a:solidFill>
                        <a:schemeClr val="accent6">
                          <a:lumMod val="9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351678">
                        <a:buNone/>
                      </a:pPr>
                      <a:r>
                        <a:rPr lang="en-US" sz="1050" b="0" i="0" u="none" strike="noStrike" kern="1200" dirty="0">
                          <a:solidFill>
                            <a:srgbClr val="000000"/>
                          </a:solidFill>
                          <a:effectLst/>
                          <a:latin typeface="+mj-lt"/>
                          <a:ea typeface="+mn-ea"/>
                          <a:cs typeface="+mn-cs"/>
                        </a:rPr>
                        <a:t>Email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050" b="0" i="0" u="none" strike="noStrike" kern="1200" dirty="0">
                          <a:solidFill>
                            <a:schemeClr val="tx1"/>
                          </a:solidFill>
                          <a:effectLst/>
                          <a:latin typeface="+mj-lt"/>
                          <a:ea typeface="+mn-ea"/>
                          <a:cs typeface="+mn-cs"/>
                        </a:rPr>
                        <a:t>Yes</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050" b="0" i="0" u="none" strike="noStrike" kern="1200" dirty="0">
                          <a:solidFill>
                            <a:schemeClr val="tx1"/>
                          </a:solidFill>
                          <a:effectLst/>
                          <a:latin typeface="+mj-lt"/>
                          <a:ea typeface="+mn-ea"/>
                          <a:cs typeface="+mn-cs"/>
                        </a:rPr>
                        <a:t>Weekly: Friday</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5283461"/>
                  </a:ext>
                </a:extLst>
              </a:tr>
              <a:tr h="465325">
                <a:tc>
                  <a:txBody>
                    <a:bodyPr/>
                    <a:lstStyle/>
                    <a:p>
                      <a:pPr lvl="0" algn="ctr">
                        <a:buNone/>
                      </a:pPr>
                      <a:r>
                        <a:rPr lang="en-US" sz="1050" b="1" i="0" u="none" strike="noStrike" kern="1200" dirty="0">
                          <a:solidFill>
                            <a:schemeClr val="tx1"/>
                          </a:solidFill>
                          <a:effectLst/>
                          <a:latin typeface="+mn-lt"/>
                          <a:ea typeface="+mn-ea"/>
                          <a:cs typeface="+mn-cs"/>
                        </a:rPr>
                        <a:t>14. </a:t>
                      </a:r>
                      <a:r>
                        <a:rPr lang="en-US" sz="1050" b="1" i="0" u="none" strike="noStrike" kern="1200" dirty="0">
                          <a:solidFill>
                            <a:schemeClr val="tx1"/>
                          </a:solidFill>
                          <a:effectLst/>
                          <a:highlight>
                            <a:srgbClr val="FFFF00"/>
                          </a:highlight>
                          <a:latin typeface="+mn-lt"/>
                          <a:ea typeface="+mn-ea"/>
                          <a:cs typeface="+mn-cs"/>
                        </a:rPr>
                        <a:t>Emergency Medicine</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457200">
                        <a:lnSpc>
                          <a:spcPct val="100000"/>
                        </a:lnSpc>
                        <a:spcBef>
                          <a:spcPts val="0"/>
                        </a:spcBef>
                        <a:spcAft>
                          <a:spcPts val="0"/>
                        </a:spcAft>
                        <a:buNone/>
                        <a:tabLst/>
                        <a:defRPr/>
                      </a:pPr>
                      <a:r>
                        <a:rPr lang="en-US" sz="1050" b="0" i="0" u="none" strike="noStrike" kern="1200" dirty="0">
                          <a:solidFill>
                            <a:schemeClr val="tx1"/>
                          </a:solidFill>
                          <a:effectLst/>
                          <a:latin typeface="+mj-lt"/>
                          <a:ea typeface="+mn-ea"/>
                          <a:cs typeface="+mn-cs"/>
                        </a:rPr>
                        <a:t>7/23/21</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4480" lvl="0" indent="-228600" algn="l" defTabSz="457200">
                        <a:buAutoNum type="arabicParenBoth"/>
                      </a:pPr>
                      <a:r>
                        <a:rPr lang="en-US" sz="1050" b="0" i="0" u="none" strike="noStrike" kern="1200" dirty="0">
                          <a:solidFill>
                            <a:schemeClr val="tx1"/>
                          </a:solidFill>
                          <a:effectLst/>
                          <a:latin typeface="+mj-lt"/>
                          <a:ea typeface="+mn-ea"/>
                          <a:cs typeface="+mn-cs"/>
                        </a:rPr>
                        <a:t>Telehealth Emergency Medicine</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5245" lvl="0" indent="0" algn="l" defTabSz="457200">
                        <a:buNone/>
                      </a:pPr>
                      <a:endParaRPr lang="en-US" sz="1050" b="0" i="0" u="none" strike="noStrike" kern="1200" dirty="0">
                        <a:solidFill>
                          <a:schemeClr val="tx1"/>
                        </a:solidFill>
                        <a:effectLst/>
                        <a:latin typeface="+mj-lt"/>
                        <a:ea typeface="+mn-ea"/>
                        <a:cs typeface="+mn-cs"/>
                      </a:endParaRPr>
                    </a:p>
                  </a:txBody>
                  <a:tcPr marL="6286" marR="6286" marT="6286" marB="0" anchor="ctr">
                    <a:lnL w="12700" cap="flat" cmpd="sng" algn="ctr">
                      <a:no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351678">
                        <a:buNone/>
                      </a:pPr>
                      <a:r>
                        <a:rPr lang="en-US" sz="1050" b="0" i="0" u="none" strike="noStrike" kern="1200" dirty="0">
                          <a:solidFill>
                            <a:srgbClr val="000000"/>
                          </a:solidFill>
                          <a:effectLst/>
                          <a:latin typeface="+mj-lt"/>
                          <a:ea typeface="+mn-ea"/>
                          <a:cs typeface="+mn-cs"/>
                        </a:rPr>
                        <a:t>External</a:t>
                      </a:r>
                    </a:p>
                  </a:txBody>
                  <a:tcPr marL="4835" marR="4835" marT="4835" marB="0" anchor="ctr">
                    <a:lnL w="12700" cap="flat" cmpd="sng" algn="ctr">
                      <a:solidFill>
                        <a:schemeClr val="accent6">
                          <a:lumMod val="9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351678">
                        <a:buNone/>
                      </a:pPr>
                      <a:r>
                        <a:rPr lang="en-US" sz="1050" b="0" i="0" u="none" strike="noStrike" kern="1200" dirty="0">
                          <a:solidFill>
                            <a:srgbClr val="000000"/>
                          </a:solidFill>
                          <a:effectLst/>
                          <a:latin typeface="+mj-lt"/>
                          <a:ea typeface="+mn-ea"/>
                          <a:cs typeface="+mn-cs"/>
                        </a:rPr>
                        <a:t>Email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050" b="0" i="0" u="none" strike="noStrike" kern="1200" dirty="0">
                          <a:solidFill>
                            <a:schemeClr val="tx1"/>
                          </a:solidFill>
                          <a:effectLst/>
                          <a:latin typeface="+mj-lt"/>
                          <a:ea typeface="+mn-ea"/>
                          <a:cs typeface="+mn-cs"/>
                        </a:rPr>
                        <a:t>No</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050" b="0" i="0" u="none" strike="noStrike" kern="1200" dirty="0">
                          <a:solidFill>
                            <a:schemeClr val="tx1"/>
                          </a:solidFill>
                          <a:effectLst/>
                          <a:latin typeface="+mj-lt"/>
                          <a:ea typeface="+mn-ea"/>
                          <a:cs typeface="+mn-cs"/>
                        </a:rPr>
                        <a:t>Weekly: Friday</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0034527"/>
                  </a:ext>
                </a:extLst>
              </a:tr>
              <a:tr h="465325">
                <a:tc>
                  <a:txBody>
                    <a:bodyPr/>
                    <a:lstStyle/>
                    <a:p>
                      <a:pPr lvl="0" algn="ctr">
                        <a:buNone/>
                      </a:pPr>
                      <a:r>
                        <a:rPr lang="en-US" sz="1050" b="1" i="0" u="none" strike="noStrike" kern="1200" dirty="0">
                          <a:solidFill>
                            <a:schemeClr val="tx1"/>
                          </a:solidFill>
                          <a:effectLst/>
                          <a:latin typeface="+mn-lt"/>
                          <a:ea typeface="+mn-ea"/>
                          <a:cs typeface="+mn-cs"/>
                        </a:rPr>
                        <a:t>15. Geriatrics &amp; Extended Care</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457200">
                        <a:lnSpc>
                          <a:spcPct val="100000"/>
                        </a:lnSpc>
                        <a:spcBef>
                          <a:spcPts val="0"/>
                        </a:spcBef>
                        <a:spcAft>
                          <a:spcPts val="0"/>
                        </a:spcAft>
                        <a:buNone/>
                        <a:tabLst/>
                        <a:defRPr/>
                      </a:pPr>
                      <a:r>
                        <a:rPr lang="en-US" sz="1050" b="0" i="0" u="none" strike="noStrike" kern="1200" dirty="0">
                          <a:solidFill>
                            <a:schemeClr val="tx1"/>
                          </a:solidFill>
                          <a:effectLst/>
                          <a:latin typeface="+mj-lt"/>
                          <a:ea typeface="+mn-ea"/>
                          <a:cs typeface="+mn-cs"/>
                        </a:rPr>
                        <a:t>8/3/21</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4480" lvl="0" indent="-228600" algn="l" defTabSz="457200">
                        <a:buAutoNum type="arabicParenBoth"/>
                      </a:pPr>
                      <a:r>
                        <a:rPr lang="en-US" sz="1050" b="0" i="0" u="none" strike="noStrike" kern="1200" dirty="0">
                          <a:solidFill>
                            <a:schemeClr val="tx1"/>
                          </a:solidFill>
                          <a:effectLst/>
                          <a:latin typeface="+mj-lt"/>
                          <a:ea typeface="+mn-ea"/>
                          <a:cs typeface="+mn-cs"/>
                        </a:rPr>
                        <a:t>Veteran and Caregiver</a:t>
                      </a:r>
                    </a:p>
                    <a:p>
                      <a:pPr marL="284480" lvl="0" indent="-228600" algn="l" defTabSz="457200">
                        <a:buAutoNum type="arabicParenBoth"/>
                      </a:pPr>
                      <a:r>
                        <a:rPr lang="en-US" sz="1050" b="0" i="0" u="none" strike="noStrike" kern="1200" dirty="0">
                          <a:solidFill>
                            <a:schemeClr val="tx1"/>
                          </a:solidFill>
                          <a:effectLst/>
                          <a:latin typeface="+mj-lt"/>
                          <a:ea typeface="+mn-ea"/>
                          <a:cs typeface="+mn-cs"/>
                        </a:rPr>
                        <a:t>Home-based Care: Homemaker/ Home Health</a:t>
                      </a:r>
                    </a:p>
                    <a:p>
                      <a:pPr marL="284480" lvl="0" indent="-228600" algn="l" defTabSz="457200">
                        <a:buAutoNum type="arabicParenBoth"/>
                      </a:pPr>
                      <a:r>
                        <a:rPr lang="en-US" sz="1050" b="0" i="0" u="none" strike="noStrike" kern="1200" dirty="0">
                          <a:solidFill>
                            <a:schemeClr val="tx1"/>
                          </a:solidFill>
                          <a:effectLst/>
                          <a:latin typeface="+mj-lt"/>
                          <a:ea typeface="+mn-ea"/>
                          <a:cs typeface="+mn-cs"/>
                        </a:rPr>
                        <a:t>Home-based Care: VA Staff</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5245" lvl="0" indent="0" algn="l" defTabSz="457200">
                        <a:buNone/>
                      </a:pPr>
                      <a:endParaRPr lang="en-US" sz="1050" b="0" i="0" u="none" strike="noStrike" kern="1200" dirty="0">
                        <a:solidFill>
                          <a:schemeClr val="tx1"/>
                        </a:solidFill>
                        <a:effectLst/>
                        <a:latin typeface="+mj-lt"/>
                        <a:ea typeface="+mn-ea"/>
                        <a:cs typeface="+mn-cs"/>
                      </a:endParaRPr>
                    </a:p>
                  </a:txBody>
                  <a:tcPr marL="6286" marR="6286" marT="6286" marB="0" anchor="ctr">
                    <a:lnL w="12700" cap="flat" cmpd="sng" algn="ctr">
                      <a:no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351678">
                        <a:buNone/>
                      </a:pPr>
                      <a:r>
                        <a:rPr lang="en-US" sz="1050" b="0" i="0" u="none" strike="noStrike" kern="1200" dirty="0">
                          <a:solidFill>
                            <a:srgbClr val="000000"/>
                          </a:solidFill>
                          <a:effectLst/>
                          <a:latin typeface="+mj-lt"/>
                          <a:ea typeface="+mn-ea"/>
                          <a:cs typeface="+mn-cs"/>
                        </a:rPr>
                        <a:t>External</a:t>
                      </a:r>
                    </a:p>
                  </a:txBody>
                  <a:tcPr marL="4835" marR="4835" marT="4835" marB="0" anchor="ctr">
                    <a:lnL w="12700" cap="flat" cmpd="sng" algn="ctr">
                      <a:solidFill>
                        <a:schemeClr val="accent6">
                          <a:lumMod val="9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351678">
                        <a:buNone/>
                      </a:pPr>
                      <a:r>
                        <a:rPr lang="en-US" sz="1050" b="0" i="0" u="none" strike="noStrike" kern="1200" dirty="0">
                          <a:solidFill>
                            <a:srgbClr val="000000"/>
                          </a:solidFill>
                          <a:effectLst/>
                          <a:latin typeface="+mj-lt"/>
                          <a:ea typeface="+mn-ea"/>
                          <a:cs typeface="+mn-cs"/>
                        </a:rPr>
                        <a:t>Email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050" b="0" i="0" u="none" strike="noStrike" kern="1200" dirty="0">
                          <a:solidFill>
                            <a:schemeClr val="tx1"/>
                          </a:solidFill>
                          <a:effectLst/>
                          <a:latin typeface="+mj-lt"/>
                          <a:ea typeface="+mn-ea"/>
                          <a:cs typeface="+mn-cs"/>
                        </a:rPr>
                        <a:t>Yes</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050" b="0" i="0" u="none" strike="noStrike" kern="1200" dirty="0">
                          <a:solidFill>
                            <a:schemeClr val="tx1"/>
                          </a:solidFill>
                          <a:effectLst/>
                          <a:latin typeface="+mj-lt"/>
                          <a:ea typeface="+mn-ea"/>
                          <a:cs typeface="+mn-cs"/>
                        </a:rPr>
                        <a:t>Weekly: Tuesday</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694293"/>
                  </a:ext>
                </a:extLst>
              </a:tr>
              <a:tr h="465325">
                <a:tc>
                  <a:txBody>
                    <a:bodyPr/>
                    <a:lstStyle/>
                    <a:p>
                      <a:pPr lvl="0" algn="ctr">
                        <a:buNone/>
                      </a:pPr>
                      <a:r>
                        <a:rPr lang="en-US" sz="1050" b="1" i="0" u="none" strike="noStrike" kern="1200" dirty="0">
                          <a:solidFill>
                            <a:schemeClr val="tx1"/>
                          </a:solidFill>
                          <a:effectLst/>
                          <a:latin typeface="+mn-lt"/>
                          <a:ea typeface="+mn-ea"/>
                          <a:cs typeface="+mn-cs"/>
                        </a:rPr>
                        <a:t>16. </a:t>
                      </a:r>
                      <a:r>
                        <a:rPr lang="en-US" sz="1050" b="1" i="0" u="none" strike="noStrike" kern="1200" dirty="0">
                          <a:solidFill>
                            <a:schemeClr val="tx1"/>
                          </a:solidFill>
                          <a:effectLst/>
                          <a:highlight>
                            <a:srgbClr val="FFFF00"/>
                          </a:highlight>
                          <a:latin typeface="+mn-lt"/>
                          <a:ea typeface="+mn-ea"/>
                          <a:cs typeface="+mn-cs"/>
                        </a:rPr>
                        <a:t>Office of Community Care</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457200">
                        <a:lnSpc>
                          <a:spcPct val="100000"/>
                        </a:lnSpc>
                        <a:spcBef>
                          <a:spcPts val="0"/>
                        </a:spcBef>
                        <a:spcAft>
                          <a:spcPts val="0"/>
                        </a:spcAft>
                        <a:buNone/>
                        <a:tabLst/>
                        <a:defRPr/>
                      </a:pPr>
                      <a:r>
                        <a:rPr lang="en-US" sz="1050" b="0" i="0" u="none" strike="noStrike" kern="1200" dirty="0">
                          <a:solidFill>
                            <a:schemeClr val="tx1"/>
                          </a:solidFill>
                          <a:effectLst/>
                          <a:latin typeface="+mj-lt"/>
                          <a:ea typeface="+mn-ea"/>
                          <a:cs typeface="+mn-cs"/>
                        </a:rPr>
                        <a:t>8/24/21</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4480" lvl="0" indent="-228600" algn="l" defTabSz="457200">
                        <a:buAutoNum type="arabicParenBoth"/>
                      </a:pPr>
                      <a:r>
                        <a:rPr lang="en-US" sz="1050" b="0" i="0" u="none" strike="noStrike" kern="1200" dirty="0">
                          <a:solidFill>
                            <a:schemeClr val="tx1"/>
                          </a:solidFill>
                          <a:effectLst/>
                          <a:latin typeface="+mj-lt"/>
                          <a:ea typeface="+mn-ea"/>
                          <a:cs typeface="+mn-cs"/>
                        </a:rPr>
                        <a:t>Community Emergency Care</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5245" lvl="0" indent="0" algn="l" defTabSz="457200">
                        <a:buNone/>
                      </a:pPr>
                      <a:endParaRPr lang="en-US" sz="1050" b="0" i="0" u="none" strike="noStrike" kern="1200" dirty="0">
                        <a:solidFill>
                          <a:schemeClr val="tx1"/>
                        </a:solidFill>
                        <a:effectLst/>
                        <a:latin typeface="+mj-lt"/>
                        <a:ea typeface="+mn-ea"/>
                        <a:cs typeface="+mn-cs"/>
                      </a:endParaRPr>
                    </a:p>
                  </a:txBody>
                  <a:tcPr marL="6286" marR="6286" marT="6286" marB="0" anchor="ctr">
                    <a:lnL w="12700" cap="flat" cmpd="sng" algn="ctr">
                      <a:no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351678">
                        <a:buNone/>
                      </a:pPr>
                      <a:r>
                        <a:rPr lang="en-US" sz="1050" b="0" i="0" u="none" strike="noStrike" kern="1200" dirty="0">
                          <a:solidFill>
                            <a:srgbClr val="000000"/>
                          </a:solidFill>
                          <a:effectLst/>
                          <a:latin typeface="+mj-lt"/>
                          <a:ea typeface="+mn-ea"/>
                          <a:cs typeface="+mn-cs"/>
                        </a:rPr>
                        <a:t>External</a:t>
                      </a:r>
                    </a:p>
                  </a:txBody>
                  <a:tcPr marL="4835" marR="4835" marT="4835" marB="0" anchor="ctr">
                    <a:lnL w="12700" cap="flat" cmpd="sng" algn="ctr">
                      <a:solidFill>
                        <a:schemeClr val="accent6">
                          <a:lumMod val="9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351678">
                        <a:buNone/>
                      </a:pPr>
                      <a:r>
                        <a:rPr lang="en-US" sz="1050" b="0" i="0" u="none" strike="noStrike" kern="1200" dirty="0">
                          <a:solidFill>
                            <a:srgbClr val="000000"/>
                          </a:solidFill>
                          <a:effectLst/>
                          <a:latin typeface="+mj-lt"/>
                          <a:ea typeface="+mn-ea"/>
                          <a:cs typeface="+mn-cs"/>
                        </a:rPr>
                        <a:t>Email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050" b="0" i="0" u="none" strike="noStrike" kern="1200" dirty="0">
                          <a:solidFill>
                            <a:schemeClr val="tx1"/>
                          </a:solidFill>
                          <a:effectLst/>
                          <a:latin typeface="+mj-lt"/>
                          <a:ea typeface="+mn-ea"/>
                          <a:cs typeface="+mn-cs"/>
                        </a:rPr>
                        <a:t>Yes</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kern="1200" dirty="0">
                          <a:solidFill>
                            <a:schemeClr val="tx1"/>
                          </a:solidFill>
                          <a:effectLst/>
                          <a:latin typeface="+mn-lt"/>
                          <a:ea typeface="+mn-ea"/>
                          <a:cs typeface="+mn-cs"/>
                        </a:rPr>
                        <a:t>Twice a Week: </a:t>
                      </a:r>
                    </a:p>
                    <a:p>
                      <a:pPr marL="0" indent="0" algn="ctr" fontAlgn="ctr">
                        <a:buNone/>
                      </a:pPr>
                      <a:r>
                        <a:rPr lang="en-US" sz="1050" b="0" i="0" u="none" strike="noStrike" kern="1200" dirty="0">
                          <a:solidFill>
                            <a:schemeClr val="tx1"/>
                          </a:solidFill>
                          <a:effectLst/>
                          <a:latin typeface="+mn-lt"/>
                          <a:ea typeface="+mn-ea"/>
                          <a:cs typeface="+mn-cs"/>
                        </a:rPr>
                        <a:t>Tuesday and Friday </a:t>
                      </a:r>
                      <a:endParaRPr lang="en-US" sz="1050" b="0" i="0" u="none" strike="noStrike" kern="1200" dirty="0">
                        <a:solidFill>
                          <a:schemeClr val="tx1"/>
                        </a:solidFill>
                        <a:effectLst/>
                        <a:latin typeface="+mj-lt"/>
                        <a:ea typeface="+mn-ea"/>
                        <a:cs typeface="+mn-cs"/>
                      </a:endParaRP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4687538"/>
                  </a:ext>
                </a:extLst>
              </a:tr>
              <a:tr h="465325">
                <a:tc>
                  <a:txBody>
                    <a:bodyPr/>
                    <a:lstStyle/>
                    <a:p>
                      <a:pPr lvl="0" algn="ctr">
                        <a:buNone/>
                      </a:pPr>
                      <a:r>
                        <a:rPr lang="en-US" sz="1050" b="1" i="0" u="none" strike="noStrike" kern="1200" dirty="0">
                          <a:solidFill>
                            <a:schemeClr val="tx1"/>
                          </a:solidFill>
                          <a:effectLst/>
                          <a:latin typeface="+mn-lt"/>
                          <a:ea typeface="+mn-ea"/>
                          <a:cs typeface="+mn-cs"/>
                        </a:rPr>
                        <a:t>17. </a:t>
                      </a:r>
                      <a:r>
                        <a:rPr lang="en-US" sz="1050" b="1" i="0" u="none" strike="noStrike" kern="1200" dirty="0">
                          <a:solidFill>
                            <a:schemeClr val="tx1"/>
                          </a:solidFill>
                          <a:effectLst/>
                          <a:highlight>
                            <a:srgbClr val="FFFF00"/>
                          </a:highlight>
                          <a:latin typeface="+mn-lt"/>
                          <a:ea typeface="+mn-ea"/>
                          <a:cs typeface="+mn-cs"/>
                        </a:rPr>
                        <a:t>Telehealth ATLAS</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457200">
                        <a:lnSpc>
                          <a:spcPct val="100000"/>
                        </a:lnSpc>
                        <a:spcBef>
                          <a:spcPts val="0"/>
                        </a:spcBef>
                        <a:spcAft>
                          <a:spcPts val="0"/>
                        </a:spcAft>
                        <a:buNone/>
                        <a:tabLst/>
                        <a:defRPr/>
                      </a:pPr>
                      <a:r>
                        <a:rPr lang="en-US" sz="1050" b="0" i="0" u="none" strike="noStrike" kern="1200" dirty="0">
                          <a:solidFill>
                            <a:schemeClr val="tx1"/>
                          </a:solidFill>
                          <a:effectLst/>
                          <a:latin typeface="+mj-lt"/>
                          <a:ea typeface="+mn-ea"/>
                          <a:cs typeface="+mn-cs"/>
                        </a:rPr>
                        <a:t>10/5/21</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4480" lvl="0" indent="-228600" algn="l" defTabSz="457200">
                        <a:buAutoNum type="arabicParenBoth"/>
                      </a:pPr>
                      <a:r>
                        <a:rPr lang="en-US" sz="1050" b="0" i="0" u="none" strike="noStrike" kern="1200" dirty="0">
                          <a:solidFill>
                            <a:schemeClr val="tx1"/>
                          </a:solidFill>
                          <a:effectLst/>
                          <a:latin typeface="+mj-lt"/>
                          <a:ea typeface="+mn-ea"/>
                          <a:cs typeface="+mn-cs"/>
                        </a:rPr>
                        <a:t>Telehealth Atlas</a:t>
                      </a:r>
                    </a:p>
                  </a:txBody>
                  <a:tcPr marL="6286" marR="6286" marT="6286"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5245" lvl="0" indent="0" algn="l" defTabSz="457200">
                        <a:buNone/>
                      </a:pPr>
                      <a:endParaRPr lang="en-US" sz="1050" b="0" i="0" u="none" strike="noStrike" kern="1200" dirty="0">
                        <a:solidFill>
                          <a:schemeClr val="tx1"/>
                        </a:solidFill>
                        <a:effectLst/>
                        <a:latin typeface="+mj-lt"/>
                        <a:ea typeface="+mn-ea"/>
                        <a:cs typeface="+mn-cs"/>
                      </a:endParaRPr>
                    </a:p>
                  </a:txBody>
                  <a:tcPr marL="6286" marR="6286" marT="6286" marB="0" anchor="ctr">
                    <a:lnL w="12700" cap="flat" cmpd="sng" algn="ctr">
                      <a:noFill/>
                      <a:prstDash val="solid"/>
                      <a:round/>
                      <a:headEnd type="none" w="med" len="med"/>
                      <a:tailEnd type="none" w="med" len="med"/>
                    </a:lnL>
                    <a:lnR w="12700" cap="flat" cmpd="sng" algn="ctr">
                      <a:solidFill>
                        <a:schemeClr val="accent6">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351678">
                        <a:buNone/>
                      </a:pPr>
                      <a:r>
                        <a:rPr lang="en-US" sz="1050" b="0" i="0" u="none" strike="noStrike" kern="1200" dirty="0">
                          <a:solidFill>
                            <a:srgbClr val="000000"/>
                          </a:solidFill>
                          <a:effectLst/>
                          <a:latin typeface="+mj-lt"/>
                          <a:ea typeface="+mn-ea"/>
                          <a:cs typeface="+mn-cs"/>
                        </a:rPr>
                        <a:t>External</a:t>
                      </a:r>
                    </a:p>
                  </a:txBody>
                  <a:tcPr marL="4835" marR="4835" marT="4835" marB="0" anchor="ctr">
                    <a:lnL w="12700" cap="flat" cmpd="sng" algn="ctr">
                      <a:solidFill>
                        <a:schemeClr val="accent6">
                          <a:lumMod val="9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defTabSz="351678">
                        <a:buNone/>
                      </a:pPr>
                      <a:r>
                        <a:rPr lang="en-US" sz="1050" b="0" i="0" u="none" strike="noStrike" kern="1200" dirty="0">
                          <a:solidFill>
                            <a:srgbClr val="000000"/>
                          </a:solidFill>
                          <a:effectLst/>
                          <a:latin typeface="+mj-lt"/>
                          <a:ea typeface="+mn-ea"/>
                          <a:cs typeface="+mn-cs"/>
                        </a:rPr>
                        <a:t>Email</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050" b="0" i="0" u="none" strike="noStrike" kern="1200" dirty="0">
                          <a:solidFill>
                            <a:schemeClr val="tx1"/>
                          </a:solidFill>
                          <a:effectLst/>
                          <a:latin typeface="+mj-lt"/>
                          <a:ea typeface="+mn-ea"/>
                          <a:cs typeface="+mn-cs"/>
                        </a:rPr>
                        <a:t>No</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ctr">
                        <a:buNone/>
                      </a:pPr>
                      <a:r>
                        <a:rPr lang="en-US" sz="1050" b="0" i="0" u="none" strike="noStrike" kern="1200" dirty="0">
                          <a:solidFill>
                            <a:schemeClr val="tx1"/>
                          </a:solidFill>
                          <a:effectLst/>
                          <a:latin typeface="+mj-lt"/>
                          <a:ea typeface="+mn-ea"/>
                          <a:cs typeface="+mn-cs"/>
                        </a:rPr>
                        <a:t>Continuous</a:t>
                      </a:r>
                    </a:p>
                  </a:txBody>
                  <a:tcPr marL="4835" marR="4835" marT="48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7505609"/>
                  </a:ext>
                </a:extLst>
              </a:tr>
            </a:tbl>
          </a:graphicData>
        </a:graphic>
      </p:graphicFrame>
    </p:spTree>
    <p:extLst>
      <p:ext uri="{BB962C8B-B14F-4D97-AF65-F5344CB8AC3E}">
        <p14:creationId xmlns:p14="http://schemas.microsoft.com/office/powerpoint/2010/main" val="2748609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4F5D7-C1BE-46E1-BB11-FB2E62210C36}"/>
              </a:ext>
            </a:extLst>
          </p:cNvPr>
          <p:cNvSpPr>
            <a:spLocks noGrp="1"/>
          </p:cNvSpPr>
          <p:nvPr>
            <p:ph type="title"/>
          </p:nvPr>
        </p:nvSpPr>
        <p:spPr/>
        <p:txBody>
          <a:bodyPr/>
          <a:lstStyle/>
          <a:p>
            <a:r>
              <a:rPr lang="en-US" dirty="0"/>
              <a:t>Access to Care Veteran Experience Comparison (10/01/2021 – 07/15/2022)</a:t>
            </a:r>
          </a:p>
        </p:txBody>
      </p:sp>
      <p:sp>
        <p:nvSpPr>
          <p:cNvPr id="9" name="Slide Number Placeholder 8">
            <a:extLst>
              <a:ext uri="{FF2B5EF4-FFF2-40B4-BE49-F238E27FC236}">
                <a16:creationId xmlns:a16="http://schemas.microsoft.com/office/drawing/2014/main" id="{D156CD16-3FEE-4675-972A-4285B0F0C31F}"/>
              </a:ext>
            </a:extLst>
          </p:cNvPr>
          <p:cNvSpPr>
            <a:spLocks noGrp="1"/>
          </p:cNvSpPr>
          <p:nvPr>
            <p:ph type="sldNum" sz="quarter" idx="10"/>
          </p:nvPr>
        </p:nvSpPr>
        <p:spPr/>
        <p:txBody>
          <a:bodyPr/>
          <a:lstStyle/>
          <a:p>
            <a:fld id="{9B27D237-6C0D-5549-BE11-2040A22CBC71}" type="slidenum">
              <a:rPr lang="en-US" smtClean="0"/>
              <a:pPr/>
              <a:t>6</a:t>
            </a:fld>
            <a:endParaRPr lang="en-US" dirty="0"/>
          </a:p>
        </p:txBody>
      </p:sp>
      <p:sp>
        <p:nvSpPr>
          <p:cNvPr id="10" name="TextBox 9">
            <a:extLst>
              <a:ext uri="{FF2B5EF4-FFF2-40B4-BE49-F238E27FC236}">
                <a16:creationId xmlns:a16="http://schemas.microsoft.com/office/drawing/2014/main" id="{D3F88A69-D753-442F-9AD1-F917AE22BBCA}"/>
              </a:ext>
            </a:extLst>
          </p:cNvPr>
          <p:cNvSpPr txBox="1"/>
          <p:nvPr/>
        </p:nvSpPr>
        <p:spPr>
          <a:xfrm>
            <a:off x="214164" y="1088517"/>
            <a:ext cx="11677880" cy="461665"/>
          </a:xfrm>
          <a:prstGeom prst="rect">
            <a:avLst/>
          </a:prstGeom>
          <a:noFill/>
        </p:spPr>
        <p:txBody>
          <a:bodyPr wrap="square" rtlCol="0">
            <a:spAutoFit/>
          </a:bodyPr>
          <a:lstStyle/>
          <a:p>
            <a:pPr algn="ctr" defTabSz="914400">
              <a:defRPr/>
            </a:pPr>
            <a:r>
              <a:rPr lang="en-US" sz="1200" b="1" dirty="0">
                <a:solidFill>
                  <a:srgbClr val="000000"/>
                </a:solidFill>
                <a:latin typeface="Arial" panose="020B0604020202020204" pitchFamily="34" charset="0"/>
                <a:cs typeface="Arial" panose="020B0604020202020204" pitchFamily="34" charset="0"/>
              </a:rPr>
              <a:t>Veteran Experience Analysis demonstrates Direct Care, Community Care and Telehealth are key to maintaining access to care and sustaining Veteran trust in VA care delivery</a:t>
            </a:r>
          </a:p>
        </p:txBody>
      </p:sp>
      <p:sp>
        <p:nvSpPr>
          <p:cNvPr id="11" name="Rectangle 10">
            <a:extLst>
              <a:ext uri="{FF2B5EF4-FFF2-40B4-BE49-F238E27FC236}">
                <a16:creationId xmlns:a16="http://schemas.microsoft.com/office/drawing/2014/main" id="{408BB7EF-8317-404C-99CA-AD77FC4185F4}"/>
              </a:ext>
            </a:extLst>
          </p:cNvPr>
          <p:cNvSpPr/>
          <p:nvPr/>
        </p:nvSpPr>
        <p:spPr bwMode="auto">
          <a:xfrm>
            <a:off x="1827697" y="2271044"/>
            <a:ext cx="4041409" cy="1265800"/>
          </a:xfrm>
          <a:prstGeom prst="rect">
            <a:avLst/>
          </a:prstGeom>
          <a:noFill/>
          <a:ln w="9525"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rgbClr val="000000"/>
              </a:solidFill>
              <a:latin typeface="Times New Roman" pitchFamily="18" charset="0"/>
            </a:endParaRPr>
          </a:p>
        </p:txBody>
      </p:sp>
      <p:sp>
        <p:nvSpPr>
          <p:cNvPr id="12" name="Content Placeholder 1">
            <a:extLst>
              <a:ext uri="{FF2B5EF4-FFF2-40B4-BE49-F238E27FC236}">
                <a16:creationId xmlns:a16="http://schemas.microsoft.com/office/drawing/2014/main" id="{AC5FD87A-70E1-4C75-B31C-5CE8E72526FA}"/>
              </a:ext>
            </a:extLst>
          </p:cNvPr>
          <p:cNvSpPr txBox="1">
            <a:spLocks/>
          </p:cNvSpPr>
          <p:nvPr/>
        </p:nvSpPr>
        <p:spPr>
          <a:xfrm>
            <a:off x="1062128" y="1909249"/>
            <a:ext cx="7786685" cy="235765"/>
          </a:xfrm>
          <a:prstGeom prst="rect">
            <a:avLst/>
          </a:prstGeom>
        </p:spPr>
        <p:txBody>
          <a:bodyPr vert="horz" lIns="91440" tIns="45720" rIns="91440" bIns="45720" rtlCol="0" anchor="t">
            <a:noAutofit/>
          </a:bodyPr>
          <a:lstStyle>
            <a:lvl1pPr marL="411480" indent="-411480" algn="l" defTabSz="548640" rtl="0" eaLnBrk="1" latinLnBrk="0" hangingPunct="1">
              <a:spcBef>
                <a:spcPct val="20000"/>
              </a:spcBef>
              <a:spcAft>
                <a:spcPts val="720"/>
              </a:spcAft>
              <a:buFont typeface="Arial"/>
              <a:buChar char="•"/>
              <a:defRPr sz="384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36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88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0" algn="l" defTabSz="548640" rtl="0" eaLnBrk="1" fontAlgn="auto" latinLnBrk="0" hangingPunct="1">
              <a:lnSpc>
                <a:spcPct val="100000"/>
              </a:lnSpc>
              <a:spcBef>
                <a:spcPct val="20000"/>
              </a:spcBef>
              <a:spcAft>
                <a:spcPts val="720"/>
              </a:spcAft>
              <a:buClrTx/>
              <a:buSzTx/>
              <a:buFont typeface="Arial"/>
              <a:buNone/>
              <a:tabLst/>
              <a:defRPr/>
            </a:pPr>
            <a:r>
              <a:rPr kumimoji="0" lang="en-US" sz="1200" b="1" i="0" u="none" strike="noStrike" kern="1200" cap="none" spc="0" normalizeH="0" baseline="0" noProof="0" dirty="0">
                <a:ln>
                  <a:noFill/>
                </a:ln>
                <a:solidFill>
                  <a:srgbClr val="0083BE"/>
                </a:solidFill>
                <a:effectLst/>
                <a:uLnTx/>
                <a:uFillTx/>
                <a:latin typeface="Calibri"/>
                <a:ea typeface="+mn-ea"/>
                <a:cs typeface="+mn-cs"/>
              </a:rPr>
              <a:t>VA Direct and VA Community Care Comparison Outpatient Scheduling:</a:t>
            </a:r>
            <a:endParaRPr kumimoji="0" lang="en-US" sz="1200" b="0" i="0" u="none" strike="noStrike" kern="1200" cap="none" spc="0" normalizeH="0" baseline="0" noProof="0" dirty="0">
              <a:ln>
                <a:noFill/>
              </a:ln>
              <a:solidFill>
                <a:srgbClr val="0083B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B6EDC44-6803-4CF3-9A99-1077EAE9CDB4}"/>
              </a:ext>
            </a:extLst>
          </p:cNvPr>
          <p:cNvSpPr txBox="1"/>
          <p:nvPr/>
        </p:nvSpPr>
        <p:spPr>
          <a:xfrm>
            <a:off x="6722201" y="3780180"/>
            <a:ext cx="4253224" cy="261610"/>
          </a:xfrm>
          <a:prstGeom prst="rect">
            <a:avLst/>
          </a:prstGeom>
          <a:noFill/>
        </p:spPr>
        <p:txBody>
          <a:bodyPr wrap="square">
            <a:spAutoFit/>
          </a:bodyPr>
          <a:lstStyle/>
          <a:p>
            <a:pPr algn="ctr" defTabSz="685800">
              <a:spcAft>
                <a:spcPts val="900"/>
              </a:spcAft>
              <a:defRPr/>
            </a:pPr>
            <a:r>
              <a:rPr lang="en-US" sz="1100" b="1" u="sng" kern="0" dirty="0">
                <a:solidFill>
                  <a:srgbClr val="000000"/>
                </a:solidFill>
                <a:latin typeface="Arial" panose="020B0604020202020204" pitchFamily="34" charset="0"/>
                <a:cs typeface="Arial" panose="020B0604020202020204" pitchFamily="34" charset="0"/>
              </a:rPr>
              <a:t>Telehealth (10/1/2021 - 7/15/2022):</a:t>
            </a:r>
          </a:p>
        </p:txBody>
      </p:sp>
      <p:sp>
        <p:nvSpPr>
          <p:cNvPr id="14" name="TextBox 13">
            <a:extLst>
              <a:ext uri="{FF2B5EF4-FFF2-40B4-BE49-F238E27FC236}">
                <a16:creationId xmlns:a16="http://schemas.microsoft.com/office/drawing/2014/main" id="{69531F92-E868-4690-9C89-EE2EA24034BC}"/>
              </a:ext>
            </a:extLst>
          </p:cNvPr>
          <p:cNvSpPr txBox="1"/>
          <p:nvPr/>
        </p:nvSpPr>
        <p:spPr>
          <a:xfrm>
            <a:off x="7217455" y="1469140"/>
            <a:ext cx="3071315" cy="261610"/>
          </a:xfrm>
          <a:prstGeom prst="rect">
            <a:avLst/>
          </a:prstGeom>
          <a:noFill/>
        </p:spPr>
        <p:txBody>
          <a:bodyPr wrap="square" rtlCol="0">
            <a:spAutoFit/>
          </a:bodyPr>
          <a:lstStyle/>
          <a:p>
            <a:pPr algn="ctr"/>
            <a:r>
              <a:rPr lang="en-US" sz="1100" b="1" u="sng" dirty="0">
                <a:solidFill>
                  <a:srgbClr val="000000"/>
                </a:solidFill>
                <a:latin typeface="Arial" panose="020B0604020202020204" pitchFamily="34" charset="0"/>
                <a:cs typeface="Arial" panose="020B0604020202020204" pitchFamily="34" charset="0"/>
              </a:rPr>
              <a:t>VA Direct Care (10/1/2021 - 7/15/2022)</a:t>
            </a:r>
          </a:p>
        </p:txBody>
      </p:sp>
      <p:sp>
        <p:nvSpPr>
          <p:cNvPr id="15" name="TextBox 14">
            <a:extLst>
              <a:ext uri="{FF2B5EF4-FFF2-40B4-BE49-F238E27FC236}">
                <a16:creationId xmlns:a16="http://schemas.microsoft.com/office/drawing/2014/main" id="{1E6C512B-FB8D-4214-9819-A969D1465E9A}"/>
              </a:ext>
            </a:extLst>
          </p:cNvPr>
          <p:cNvSpPr txBox="1"/>
          <p:nvPr/>
        </p:nvSpPr>
        <p:spPr>
          <a:xfrm>
            <a:off x="7217455" y="2587692"/>
            <a:ext cx="3226239" cy="261610"/>
          </a:xfrm>
          <a:prstGeom prst="rect">
            <a:avLst/>
          </a:prstGeom>
          <a:noFill/>
        </p:spPr>
        <p:txBody>
          <a:bodyPr wrap="square" rtlCol="0">
            <a:spAutoFit/>
          </a:bodyPr>
          <a:lstStyle/>
          <a:p>
            <a:pPr algn="ctr"/>
            <a:r>
              <a:rPr lang="en-US" sz="1100" b="1" u="sng" dirty="0">
                <a:solidFill>
                  <a:srgbClr val="000000"/>
                </a:solidFill>
                <a:latin typeface="Arial" panose="020B0604020202020204" pitchFamily="34" charset="0"/>
                <a:cs typeface="Arial" panose="020B0604020202020204" pitchFamily="34" charset="0"/>
              </a:rPr>
              <a:t>VA Community Care (10/1/2021 - 7/15/2022)</a:t>
            </a:r>
          </a:p>
        </p:txBody>
      </p:sp>
      <p:sp>
        <p:nvSpPr>
          <p:cNvPr id="16" name="TextBox 15">
            <a:extLst>
              <a:ext uri="{FF2B5EF4-FFF2-40B4-BE49-F238E27FC236}">
                <a16:creationId xmlns:a16="http://schemas.microsoft.com/office/drawing/2014/main" id="{DA9098A4-355B-4EDD-A3A4-042ACAB8F557}"/>
              </a:ext>
            </a:extLst>
          </p:cNvPr>
          <p:cNvSpPr txBox="1"/>
          <p:nvPr/>
        </p:nvSpPr>
        <p:spPr>
          <a:xfrm>
            <a:off x="1539763" y="2215559"/>
            <a:ext cx="3528712" cy="946413"/>
          </a:xfrm>
          <a:prstGeom prst="rect">
            <a:avLst/>
          </a:prstGeom>
          <a:solidFill>
            <a:srgbClr val="0083BE">
              <a:lumMod val="20000"/>
              <a:lumOff val="80000"/>
            </a:srgbClr>
          </a:solidFill>
          <a:ln>
            <a:solidFill>
              <a:srgbClr val="003F72"/>
            </a:solidFill>
          </a:ln>
        </p:spPr>
        <p:txBody>
          <a:bodyPr wrap="square">
            <a:spAutoFit/>
          </a:bodyPr>
          <a:lstStyle/>
          <a:p>
            <a:pPr marL="214313" marR="0" lvl="0" indent="-214313" defTabSz="68580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Veterans trust the VA to provide equal or better care than in the community </a:t>
            </a:r>
          </a:p>
          <a:p>
            <a:pPr marL="214313" marR="0" lvl="0" indent="-214313" defTabSz="68580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Veterans are satisfied with the care they receive in VA  </a:t>
            </a:r>
          </a:p>
        </p:txBody>
      </p:sp>
      <p:sp>
        <p:nvSpPr>
          <p:cNvPr id="17" name="Content Placeholder 1">
            <a:extLst>
              <a:ext uri="{FF2B5EF4-FFF2-40B4-BE49-F238E27FC236}">
                <a16:creationId xmlns:a16="http://schemas.microsoft.com/office/drawing/2014/main" id="{FAA4E155-A7B5-4F2E-98E4-47717616E855}"/>
              </a:ext>
            </a:extLst>
          </p:cNvPr>
          <p:cNvSpPr txBox="1">
            <a:spLocks/>
          </p:cNvSpPr>
          <p:nvPr/>
        </p:nvSpPr>
        <p:spPr>
          <a:xfrm>
            <a:off x="1827697" y="3731941"/>
            <a:ext cx="7786685" cy="235765"/>
          </a:xfrm>
        </p:spPr>
        <p:txBody>
          <a:bodyPr/>
          <a:lstStyle>
            <a:lvl1pPr marL="257175" indent="-257175" algn="l" rtl="0" eaLnBrk="0" fontAlgn="base" hangingPunct="0">
              <a:spcBef>
                <a:spcPct val="20000"/>
              </a:spcBef>
              <a:spcAft>
                <a:spcPct val="0"/>
              </a:spcAft>
              <a:buClr>
                <a:schemeClr val="tx1"/>
              </a:buClr>
              <a:buFont typeface="Wingdings" pitchFamily="2" charset="2"/>
              <a:buChar char="v"/>
              <a:defRPr sz="1350">
                <a:solidFill>
                  <a:schemeClr val="tx1"/>
                </a:solidFill>
                <a:latin typeface="Arial" panose="020B0604020202020204" pitchFamily="34" charset="0"/>
                <a:ea typeface="ＭＳ Ｐゴシック" pitchFamily="-72" charset="-128"/>
                <a:cs typeface="Arial" panose="020B0604020202020204" pitchFamily="34" charset="0"/>
              </a:defRPr>
            </a:lvl1pPr>
            <a:lvl2pPr marL="557213" indent="-214313" algn="l" rtl="0" eaLnBrk="0" fontAlgn="base" hangingPunct="0">
              <a:spcBef>
                <a:spcPct val="20000"/>
              </a:spcBef>
              <a:spcAft>
                <a:spcPct val="0"/>
              </a:spcAft>
              <a:buChar char="–"/>
              <a:defRPr sz="1350">
                <a:solidFill>
                  <a:schemeClr val="tx1"/>
                </a:solidFill>
                <a:latin typeface="Arial" panose="020B0604020202020204" pitchFamily="34" charset="0"/>
                <a:ea typeface="ＭＳ Ｐゴシック" pitchFamily="-72" charset="-128"/>
                <a:cs typeface="Arial" panose="020B0604020202020204" pitchFamily="34" charset="0"/>
              </a:defRPr>
            </a:lvl2pPr>
            <a:lvl3pPr marL="857250" indent="-171450" algn="l" rtl="0" eaLnBrk="0" fontAlgn="base" hangingPunct="0">
              <a:spcBef>
                <a:spcPct val="20000"/>
              </a:spcBef>
              <a:spcAft>
                <a:spcPct val="0"/>
              </a:spcAft>
              <a:buChar char="•"/>
              <a:defRPr sz="1350">
                <a:solidFill>
                  <a:schemeClr val="tx1"/>
                </a:solidFill>
                <a:latin typeface="Arial" panose="020B0604020202020204" pitchFamily="34" charset="0"/>
                <a:ea typeface="ＭＳ Ｐゴシック" pitchFamily="-72" charset="-128"/>
                <a:cs typeface="Arial" panose="020B0604020202020204" pitchFamily="34" charset="0"/>
              </a:defRPr>
            </a:lvl3pPr>
            <a:lvl4pPr marL="1200150" indent="-171450" algn="l" rtl="0" eaLnBrk="0" fontAlgn="base" hangingPunct="0">
              <a:spcBef>
                <a:spcPct val="20000"/>
              </a:spcBef>
              <a:spcAft>
                <a:spcPct val="0"/>
              </a:spcAft>
              <a:buChar char="–"/>
              <a:defRPr sz="1350">
                <a:solidFill>
                  <a:schemeClr val="tx1"/>
                </a:solidFill>
                <a:latin typeface="Arial" panose="020B0604020202020204" pitchFamily="34" charset="0"/>
                <a:ea typeface="ＭＳ Ｐゴシック" pitchFamily="-72" charset="-128"/>
                <a:cs typeface="Arial" panose="020B0604020202020204" pitchFamily="34" charset="0"/>
              </a:defRPr>
            </a:lvl4pPr>
            <a:lvl5pPr marL="1543050" indent="-171450" algn="l" rtl="0" eaLnBrk="0" fontAlgn="base" hangingPunct="0">
              <a:spcBef>
                <a:spcPct val="20000"/>
              </a:spcBef>
              <a:spcAft>
                <a:spcPct val="0"/>
              </a:spcAft>
              <a:buChar char="»"/>
              <a:defRPr sz="1350">
                <a:solidFill>
                  <a:schemeClr val="tx1"/>
                </a:solidFill>
                <a:latin typeface="Arial" panose="020B0604020202020204" pitchFamily="34" charset="0"/>
                <a:ea typeface="ＭＳ Ｐゴシック" pitchFamily="-72" charset="-128"/>
                <a:cs typeface="Arial" panose="020B0604020202020204" pitchFamily="34" charset="0"/>
              </a:defRPr>
            </a:lvl5pPr>
            <a:lvl6pPr marL="1885950" indent="-171450" algn="l" rtl="0" fontAlgn="base">
              <a:spcBef>
                <a:spcPct val="20000"/>
              </a:spcBef>
              <a:spcAft>
                <a:spcPct val="0"/>
              </a:spcAft>
              <a:buChar char="»"/>
              <a:defRPr sz="1500">
                <a:solidFill>
                  <a:srgbClr val="003366"/>
                </a:solidFill>
                <a:latin typeface="+mn-lt"/>
              </a:defRPr>
            </a:lvl6pPr>
            <a:lvl7pPr marL="2228850" indent="-171450" algn="l" rtl="0" fontAlgn="base">
              <a:spcBef>
                <a:spcPct val="20000"/>
              </a:spcBef>
              <a:spcAft>
                <a:spcPct val="0"/>
              </a:spcAft>
              <a:buChar char="»"/>
              <a:defRPr sz="1500">
                <a:solidFill>
                  <a:srgbClr val="003366"/>
                </a:solidFill>
                <a:latin typeface="+mn-lt"/>
              </a:defRPr>
            </a:lvl7pPr>
            <a:lvl8pPr marL="2571750" indent="-171450" algn="l" rtl="0" fontAlgn="base">
              <a:spcBef>
                <a:spcPct val="20000"/>
              </a:spcBef>
              <a:spcAft>
                <a:spcPct val="0"/>
              </a:spcAft>
              <a:buChar char="»"/>
              <a:defRPr sz="1500">
                <a:solidFill>
                  <a:srgbClr val="003366"/>
                </a:solidFill>
                <a:latin typeface="+mn-lt"/>
              </a:defRPr>
            </a:lvl8pPr>
            <a:lvl9pPr marL="2914650" indent="-171450" algn="l" rtl="0" fontAlgn="base">
              <a:spcBef>
                <a:spcPct val="20000"/>
              </a:spcBef>
              <a:spcAft>
                <a:spcPct val="0"/>
              </a:spcAft>
              <a:buChar char="»"/>
              <a:defRPr sz="1500">
                <a:solidFill>
                  <a:srgbClr val="003366"/>
                </a:solidFill>
                <a:latin typeface="+mn-lt"/>
              </a:defRPr>
            </a:lvl9pPr>
          </a:lstStyle>
          <a:p>
            <a:pPr marL="0" marR="0" lvl="0" indent="0" algn="l" defTabSz="914400" rtl="0" eaLnBrk="0" fontAlgn="base" latinLnBrk="0" hangingPunct="0">
              <a:lnSpc>
                <a:spcPct val="100000"/>
              </a:lnSpc>
              <a:spcBef>
                <a:spcPct val="20000"/>
              </a:spcBef>
              <a:spcAft>
                <a:spcPct val="0"/>
              </a:spcAft>
              <a:buClr>
                <a:srgbClr val="000000"/>
              </a:buClr>
              <a:buSzTx/>
              <a:buFont typeface="Wingdings" pitchFamily="2" charset="2"/>
              <a:buNone/>
              <a:tabLst/>
              <a:defRPr/>
            </a:pPr>
            <a:endParaRPr kumimoji="0" lang="en-US" sz="1100" b="0" i="0" u="none" strike="noStrike" kern="0" cap="none" spc="0" normalizeH="0" baseline="0" noProof="0" dirty="0">
              <a:ln>
                <a:noFill/>
              </a:ln>
              <a:solidFill>
                <a:srgbClr val="0083BE"/>
              </a:solidFill>
              <a:effectLst/>
              <a:uLnTx/>
              <a:uFillTx/>
              <a:latin typeface="Arial" panose="020B0604020202020204" pitchFamily="34" charset="0"/>
              <a:ea typeface="ＭＳ Ｐゴシック" pitchFamily="-72" charset="-128"/>
              <a:cs typeface="Arial" panose="020B0604020202020204" pitchFamily="34" charset="0"/>
            </a:endParaRPr>
          </a:p>
        </p:txBody>
      </p:sp>
      <p:sp>
        <p:nvSpPr>
          <p:cNvPr id="18" name="Isosceles Triangle 17">
            <a:extLst>
              <a:ext uri="{FF2B5EF4-FFF2-40B4-BE49-F238E27FC236}">
                <a16:creationId xmlns:a16="http://schemas.microsoft.com/office/drawing/2014/main" id="{30112148-C6FB-430E-80B6-FA62460BE681}"/>
              </a:ext>
            </a:extLst>
          </p:cNvPr>
          <p:cNvSpPr/>
          <p:nvPr/>
        </p:nvSpPr>
        <p:spPr bwMode="auto">
          <a:xfrm rot="16200000" flipV="1">
            <a:off x="5383927" y="2644628"/>
            <a:ext cx="1145486" cy="188480"/>
          </a:xfrm>
          <a:prstGeom prst="triangle">
            <a:avLst/>
          </a:prstGeom>
          <a:solidFill>
            <a:srgbClr val="003F72"/>
          </a:solidFill>
          <a:ln w="9525" cap="flat" cmpd="sng" algn="ctr">
            <a:solidFill>
              <a:srgbClr val="003F7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endParaRPr>
          </a:p>
        </p:txBody>
      </p:sp>
      <p:sp>
        <p:nvSpPr>
          <p:cNvPr id="19" name="TextBox 18">
            <a:extLst>
              <a:ext uri="{FF2B5EF4-FFF2-40B4-BE49-F238E27FC236}">
                <a16:creationId xmlns:a16="http://schemas.microsoft.com/office/drawing/2014/main" id="{769FFB50-3BD5-42DA-8496-E3DBF56027C7}"/>
              </a:ext>
            </a:extLst>
          </p:cNvPr>
          <p:cNvSpPr txBox="1"/>
          <p:nvPr/>
        </p:nvSpPr>
        <p:spPr>
          <a:xfrm>
            <a:off x="1539763" y="3849823"/>
            <a:ext cx="3528712" cy="946413"/>
          </a:xfrm>
          <a:prstGeom prst="rect">
            <a:avLst/>
          </a:prstGeom>
          <a:solidFill>
            <a:srgbClr val="0083BE">
              <a:lumMod val="20000"/>
              <a:lumOff val="80000"/>
            </a:srgbClr>
          </a:solidFill>
          <a:ln>
            <a:solidFill>
              <a:srgbClr val="003F72"/>
            </a:solidFill>
          </a:ln>
        </p:spPr>
        <p:txBody>
          <a:bodyPr wrap="square">
            <a:spAutoFit/>
          </a:bodyPr>
          <a:lstStyle/>
          <a:p>
            <a:pPr marL="214313" marR="0" lvl="0" indent="-214313" defTabSz="68580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Veterans trust telehealth and the modalities of telehealth service delivery VA offers</a:t>
            </a:r>
          </a:p>
          <a:p>
            <a:pPr marL="214313" marR="0" lvl="0" indent="-214313" defTabSz="68580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Veterans are satisfied with telehealth as a component of overall care</a:t>
            </a:r>
          </a:p>
        </p:txBody>
      </p:sp>
      <p:sp>
        <p:nvSpPr>
          <p:cNvPr id="20" name="Content Placeholder 1">
            <a:extLst>
              <a:ext uri="{FF2B5EF4-FFF2-40B4-BE49-F238E27FC236}">
                <a16:creationId xmlns:a16="http://schemas.microsoft.com/office/drawing/2014/main" id="{5509024C-881C-4E84-AB0E-A8E84F22ECA9}"/>
              </a:ext>
            </a:extLst>
          </p:cNvPr>
          <p:cNvSpPr txBox="1">
            <a:spLocks/>
          </p:cNvSpPr>
          <p:nvPr/>
        </p:nvSpPr>
        <p:spPr>
          <a:xfrm>
            <a:off x="1827696" y="5304105"/>
            <a:ext cx="7786685" cy="235765"/>
          </a:xfrm>
        </p:spPr>
        <p:txBody>
          <a:bodyPr/>
          <a:lstStyle>
            <a:lvl1pPr marL="257175" indent="-257175" algn="l" rtl="0" eaLnBrk="0" fontAlgn="base" hangingPunct="0">
              <a:spcBef>
                <a:spcPct val="20000"/>
              </a:spcBef>
              <a:spcAft>
                <a:spcPct val="0"/>
              </a:spcAft>
              <a:buClr>
                <a:schemeClr val="tx1"/>
              </a:buClr>
              <a:buFont typeface="Wingdings" pitchFamily="2" charset="2"/>
              <a:buChar char="v"/>
              <a:defRPr sz="1350">
                <a:solidFill>
                  <a:schemeClr val="tx1"/>
                </a:solidFill>
                <a:latin typeface="Arial" panose="020B0604020202020204" pitchFamily="34" charset="0"/>
                <a:ea typeface="ＭＳ Ｐゴシック" pitchFamily="-72" charset="-128"/>
                <a:cs typeface="Arial" panose="020B0604020202020204" pitchFamily="34" charset="0"/>
              </a:defRPr>
            </a:lvl1pPr>
            <a:lvl2pPr marL="557213" indent="-214313" algn="l" rtl="0" eaLnBrk="0" fontAlgn="base" hangingPunct="0">
              <a:spcBef>
                <a:spcPct val="20000"/>
              </a:spcBef>
              <a:spcAft>
                <a:spcPct val="0"/>
              </a:spcAft>
              <a:buChar char="–"/>
              <a:defRPr sz="1350">
                <a:solidFill>
                  <a:schemeClr val="tx1"/>
                </a:solidFill>
                <a:latin typeface="Arial" panose="020B0604020202020204" pitchFamily="34" charset="0"/>
                <a:ea typeface="ＭＳ Ｐゴシック" pitchFamily="-72" charset="-128"/>
                <a:cs typeface="Arial" panose="020B0604020202020204" pitchFamily="34" charset="0"/>
              </a:defRPr>
            </a:lvl2pPr>
            <a:lvl3pPr marL="857250" indent="-171450" algn="l" rtl="0" eaLnBrk="0" fontAlgn="base" hangingPunct="0">
              <a:spcBef>
                <a:spcPct val="20000"/>
              </a:spcBef>
              <a:spcAft>
                <a:spcPct val="0"/>
              </a:spcAft>
              <a:buChar char="•"/>
              <a:defRPr sz="1350">
                <a:solidFill>
                  <a:schemeClr val="tx1"/>
                </a:solidFill>
                <a:latin typeface="Arial" panose="020B0604020202020204" pitchFamily="34" charset="0"/>
                <a:ea typeface="ＭＳ Ｐゴシック" pitchFamily="-72" charset="-128"/>
                <a:cs typeface="Arial" panose="020B0604020202020204" pitchFamily="34" charset="0"/>
              </a:defRPr>
            </a:lvl3pPr>
            <a:lvl4pPr marL="1200150" indent="-171450" algn="l" rtl="0" eaLnBrk="0" fontAlgn="base" hangingPunct="0">
              <a:spcBef>
                <a:spcPct val="20000"/>
              </a:spcBef>
              <a:spcAft>
                <a:spcPct val="0"/>
              </a:spcAft>
              <a:buChar char="–"/>
              <a:defRPr sz="1350">
                <a:solidFill>
                  <a:schemeClr val="tx1"/>
                </a:solidFill>
                <a:latin typeface="Arial" panose="020B0604020202020204" pitchFamily="34" charset="0"/>
                <a:ea typeface="ＭＳ Ｐゴシック" pitchFamily="-72" charset="-128"/>
                <a:cs typeface="Arial" panose="020B0604020202020204" pitchFamily="34" charset="0"/>
              </a:defRPr>
            </a:lvl4pPr>
            <a:lvl5pPr marL="1543050" indent="-171450" algn="l" rtl="0" eaLnBrk="0" fontAlgn="base" hangingPunct="0">
              <a:spcBef>
                <a:spcPct val="20000"/>
              </a:spcBef>
              <a:spcAft>
                <a:spcPct val="0"/>
              </a:spcAft>
              <a:buChar char="»"/>
              <a:defRPr sz="1350">
                <a:solidFill>
                  <a:schemeClr val="tx1"/>
                </a:solidFill>
                <a:latin typeface="Arial" panose="020B0604020202020204" pitchFamily="34" charset="0"/>
                <a:ea typeface="ＭＳ Ｐゴシック" pitchFamily="-72" charset="-128"/>
                <a:cs typeface="Arial" panose="020B0604020202020204" pitchFamily="34" charset="0"/>
              </a:defRPr>
            </a:lvl5pPr>
            <a:lvl6pPr marL="1885950" indent="-171450" algn="l" rtl="0" fontAlgn="base">
              <a:spcBef>
                <a:spcPct val="20000"/>
              </a:spcBef>
              <a:spcAft>
                <a:spcPct val="0"/>
              </a:spcAft>
              <a:buChar char="»"/>
              <a:defRPr sz="1500">
                <a:solidFill>
                  <a:srgbClr val="003366"/>
                </a:solidFill>
                <a:latin typeface="+mn-lt"/>
              </a:defRPr>
            </a:lvl6pPr>
            <a:lvl7pPr marL="2228850" indent="-171450" algn="l" rtl="0" fontAlgn="base">
              <a:spcBef>
                <a:spcPct val="20000"/>
              </a:spcBef>
              <a:spcAft>
                <a:spcPct val="0"/>
              </a:spcAft>
              <a:buChar char="»"/>
              <a:defRPr sz="1500">
                <a:solidFill>
                  <a:srgbClr val="003366"/>
                </a:solidFill>
                <a:latin typeface="+mn-lt"/>
              </a:defRPr>
            </a:lvl7pPr>
            <a:lvl8pPr marL="2571750" indent="-171450" algn="l" rtl="0" fontAlgn="base">
              <a:spcBef>
                <a:spcPct val="20000"/>
              </a:spcBef>
              <a:spcAft>
                <a:spcPct val="0"/>
              </a:spcAft>
              <a:buChar char="»"/>
              <a:defRPr sz="1500">
                <a:solidFill>
                  <a:srgbClr val="003366"/>
                </a:solidFill>
                <a:latin typeface="+mn-lt"/>
              </a:defRPr>
            </a:lvl8pPr>
            <a:lvl9pPr marL="2914650" indent="-171450" algn="l" rtl="0" fontAlgn="base">
              <a:spcBef>
                <a:spcPct val="20000"/>
              </a:spcBef>
              <a:spcAft>
                <a:spcPct val="0"/>
              </a:spcAft>
              <a:buChar char="»"/>
              <a:defRPr sz="1500">
                <a:solidFill>
                  <a:srgbClr val="003366"/>
                </a:solidFill>
                <a:latin typeface="+mn-lt"/>
              </a:defRPr>
            </a:lvl9pPr>
          </a:lstStyle>
          <a:p>
            <a:pPr marL="0" marR="0" lvl="0" indent="0" algn="l" defTabSz="914400" rtl="0" eaLnBrk="0" fontAlgn="base" latinLnBrk="0" hangingPunct="0">
              <a:lnSpc>
                <a:spcPct val="100000"/>
              </a:lnSpc>
              <a:spcBef>
                <a:spcPct val="20000"/>
              </a:spcBef>
              <a:spcAft>
                <a:spcPct val="0"/>
              </a:spcAft>
              <a:buClr>
                <a:srgbClr val="000000"/>
              </a:buClr>
              <a:buSzTx/>
              <a:buFont typeface="Wingdings" pitchFamily="2" charset="2"/>
              <a:buNone/>
              <a:tabLst/>
              <a:defRPr/>
            </a:pPr>
            <a:r>
              <a:rPr kumimoji="0" lang="en-US" sz="1200" b="1" i="0" u="none" strike="noStrike" kern="0" cap="none" spc="0" normalizeH="0" baseline="0" noProof="0" dirty="0">
                <a:ln>
                  <a:noFill/>
                </a:ln>
                <a:solidFill>
                  <a:srgbClr val="0083BE"/>
                </a:solidFill>
                <a:effectLst/>
                <a:uLnTx/>
                <a:uFillTx/>
                <a:latin typeface="Arial" panose="020B0604020202020204" pitchFamily="34" charset="0"/>
                <a:ea typeface="ＭＳ Ｐゴシック" pitchFamily="-72" charset="-128"/>
                <a:cs typeface="Arial" panose="020B0604020202020204" pitchFamily="34" charset="0"/>
              </a:rPr>
              <a:t> </a:t>
            </a:r>
            <a:endParaRPr kumimoji="0" lang="en-US" sz="1100" b="0" i="0" u="none" strike="noStrike" kern="0" cap="none" spc="0" normalizeH="0" baseline="0" noProof="0" dirty="0">
              <a:ln>
                <a:noFill/>
              </a:ln>
              <a:solidFill>
                <a:srgbClr val="0083BE"/>
              </a:solidFill>
              <a:effectLst/>
              <a:uLnTx/>
              <a:uFillTx/>
              <a:latin typeface="Arial" panose="020B0604020202020204" pitchFamily="34" charset="0"/>
              <a:ea typeface="ＭＳ Ｐゴシック" pitchFamily="-72" charset="-128"/>
              <a:cs typeface="Arial" panose="020B0604020202020204" pitchFamily="34" charset="0"/>
            </a:endParaRPr>
          </a:p>
        </p:txBody>
      </p:sp>
      <p:sp>
        <p:nvSpPr>
          <p:cNvPr id="21" name="TextBox 20">
            <a:extLst>
              <a:ext uri="{FF2B5EF4-FFF2-40B4-BE49-F238E27FC236}">
                <a16:creationId xmlns:a16="http://schemas.microsoft.com/office/drawing/2014/main" id="{A63CEFDD-AAB8-4945-B8FB-1A9FA3EF3795}"/>
              </a:ext>
            </a:extLst>
          </p:cNvPr>
          <p:cNvSpPr txBox="1"/>
          <p:nvPr/>
        </p:nvSpPr>
        <p:spPr>
          <a:xfrm>
            <a:off x="1539763" y="5255337"/>
            <a:ext cx="3570789" cy="946413"/>
          </a:xfrm>
          <a:prstGeom prst="rect">
            <a:avLst/>
          </a:prstGeom>
          <a:solidFill>
            <a:srgbClr val="0083BE">
              <a:lumMod val="20000"/>
              <a:lumOff val="80000"/>
            </a:srgbClr>
          </a:solidFill>
          <a:ln>
            <a:solidFill>
              <a:srgbClr val="003F72"/>
            </a:solidFill>
          </a:ln>
        </p:spPr>
        <p:txBody>
          <a:bodyPr wrap="square">
            <a:spAutoFit/>
          </a:bodyPr>
          <a:lstStyle/>
          <a:p>
            <a:pPr marL="214313" marR="0" lvl="0" indent="-214313" defTabSz="68580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Veterans would rather see a VA clinician at a VA facility</a:t>
            </a:r>
          </a:p>
          <a:p>
            <a:pPr marL="214313" marR="0" lvl="0" indent="-214313" defTabSz="68580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Veterans are satisfied with service delivered within the community, VA, and via telehealth</a:t>
            </a:r>
          </a:p>
        </p:txBody>
      </p:sp>
      <p:sp>
        <p:nvSpPr>
          <p:cNvPr id="22" name="Isosceles Triangle 21">
            <a:extLst>
              <a:ext uri="{FF2B5EF4-FFF2-40B4-BE49-F238E27FC236}">
                <a16:creationId xmlns:a16="http://schemas.microsoft.com/office/drawing/2014/main" id="{F81283C1-5358-40BC-9E17-0340BEACF8C5}"/>
              </a:ext>
            </a:extLst>
          </p:cNvPr>
          <p:cNvSpPr/>
          <p:nvPr/>
        </p:nvSpPr>
        <p:spPr bwMode="auto">
          <a:xfrm rot="16200000" flipV="1">
            <a:off x="5386121" y="4250922"/>
            <a:ext cx="1145486" cy="188480"/>
          </a:xfrm>
          <a:prstGeom prst="triangle">
            <a:avLst/>
          </a:prstGeom>
          <a:solidFill>
            <a:srgbClr val="003F72"/>
          </a:solidFill>
          <a:ln w="9525" cap="flat" cmpd="sng" algn="ctr">
            <a:solidFill>
              <a:srgbClr val="003F7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endParaRPr>
          </a:p>
        </p:txBody>
      </p:sp>
      <p:sp>
        <p:nvSpPr>
          <p:cNvPr id="23" name="TextBox 22">
            <a:extLst>
              <a:ext uri="{FF2B5EF4-FFF2-40B4-BE49-F238E27FC236}">
                <a16:creationId xmlns:a16="http://schemas.microsoft.com/office/drawing/2014/main" id="{694C18D2-665D-4EA0-BC0B-C5C8106FE841}"/>
              </a:ext>
            </a:extLst>
          </p:cNvPr>
          <p:cNvSpPr txBox="1"/>
          <p:nvPr/>
        </p:nvSpPr>
        <p:spPr>
          <a:xfrm>
            <a:off x="6703962" y="4938967"/>
            <a:ext cx="4253224" cy="261610"/>
          </a:xfrm>
          <a:prstGeom prst="rect">
            <a:avLst/>
          </a:prstGeom>
          <a:noFill/>
        </p:spPr>
        <p:txBody>
          <a:bodyPr wrap="square">
            <a:spAutoFit/>
          </a:bodyPr>
          <a:lstStyle/>
          <a:p>
            <a:pPr algn="ctr" defTabSz="685800">
              <a:spcAft>
                <a:spcPts val="900"/>
              </a:spcAft>
              <a:defRPr/>
            </a:pPr>
            <a:r>
              <a:rPr lang="en-US" sz="1100" b="1" u="sng" kern="0" dirty="0" err="1">
                <a:solidFill>
                  <a:srgbClr val="000000"/>
                </a:solidFill>
                <a:latin typeface="Arial" panose="020B0604020202020204" pitchFamily="34" charset="0"/>
                <a:cs typeface="Arial" panose="020B0604020202020204" pitchFamily="34" charset="0"/>
              </a:rPr>
              <a:t>VSignals</a:t>
            </a:r>
            <a:r>
              <a:rPr lang="en-US" sz="1100" b="1" u="sng" kern="0" dirty="0">
                <a:solidFill>
                  <a:srgbClr val="000000"/>
                </a:solidFill>
                <a:latin typeface="Arial" panose="020B0604020202020204" pitchFamily="34" charset="0"/>
                <a:cs typeface="Arial" panose="020B0604020202020204" pitchFamily="34" charset="0"/>
              </a:rPr>
              <a:t> (10/1/2021 - 7/15/2022):</a:t>
            </a:r>
          </a:p>
        </p:txBody>
      </p:sp>
      <p:sp>
        <p:nvSpPr>
          <p:cNvPr id="24" name="Isosceles Triangle 23">
            <a:extLst>
              <a:ext uri="{FF2B5EF4-FFF2-40B4-BE49-F238E27FC236}">
                <a16:creationId xmlns:a16="http://schemas.microsoft.com/office/drawing/2014/main" id="{AF77723C-94A0-4BA7-A770-8A9B76352BAB}"/>
              </a:ext>
            </a:extLst>
          </p:cNvPr>
          <p:cNvSpPr/>
          <p:nvPr/>
        </p:nvSpPr>
        <p:spPr bwMode="auto">
          <a:xfrm rot="16200000" flipV="1">
            <a:off x="5383927" y="5634305"/>
            <a:ext cx="1145486" cy="188480"/>
          </a:xfrm>
          <a:prstGeom prst="triangle">
            <a:avLst/>
          </a:prstGeom>
          <a:solidFill>
            <a:srgbClr val="003F72"/>
          </a:solidFill>
          <a:ln w="9525" cap="flat" cmpd="sng" algn="ctr">
            <a:solidFill>
              <a:srgbClr val="003F7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ndParaRPr>
          </a:p>
        </p:txBody>
      </p:sp>
      <p:sp>
        <p:nvSpPr>
          <p:cNvPr id="25" name="Content Placeholder 1">
            <a:extLst>
              <a:ext uri="{FF2B5EF4-FFF2-40B4-BE49-F238E27FC236}">
                <a16:creationId xmlns:a16="http://schemas.microsoft.com/office/drawing/2014/main" id="{DADDB466-2D69-498B-9918-44046244F881}"/>
              </a:ext>
            </a:extLst>
          </p:cNvPr>
          <p:cNvSpPr txBox="1">
            <a:spLocks/>
          </p:cNvSpPr>
          <p:nvPr/>
        </p:nvSpPr>
        <p:spPr>
          <a:xfrm>
            <a:off x="1062128" y="3500286"/>
            <a:ext cx="7786685" cy="235765"/>
          </a:xfrm>
          <a:prstGeom prst="rect">
            <a:avLst/>
          </a:prstGeom>
        </p:spPr>
        <p:txBody>
          <a:bodyPr vert="horz" lIns="91440" tIns="45720" rIns="91440" bIns="45720" rtlCol="0" anchor="t">
            <a:noAutofit/>
          </a:bodyPr>
          <a:lstStyle>
            <a:lvl1pPr marL="411480" indent="-411480" algn="l" defTabSz="548640" rtl="0" eaLnBrk="1" latinLnBrk="0" hangingPunct="1">
              <a:spcBef>
                <a:spcPct val="20000"/>
              </a:spcBef>
              <a:spcAft>
                <a:spcPts val="720"/>
              </a:spcAft>
              <a:buFont typeface="Arial"/>
              <a:buChar char="•"/>
              <a:defRPr sz="384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36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88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0" algn="l" defTabSz="548640" rtl="0" eaLnBrk="1" fontAlgn="auto" latinLnBrk="0" hangingPunct="1">
              <a:lnSpc>
                <a:spcPct val="100000"/>
              </a:lnSpc>
              <a:spcBef>
                <a:spcPct val="20000"/>
              </a:spcBef>
              <a:spcAft>
                <a:spcPts val="720"/>
              </a:spcAft>
              <a:buClrTx/>
              <a:buSzTx/>
              <a:buFont typeface="Arial"/>
              <a:buNone/>
              <a:tabLst/>
              <a:defRPr/>
            </a:pPr>
            <a:r>
              <a:rPr kumimoji="0" lang="en-US" sz="1200" b="1" i="0" u="none" strike="noStrike" kern="1200" cap="none" spc="0" normalizeH="0" baseline="0" noProof="0" dirty="0">
                <a:ln>
                  <a:noFill/>
                </a:ln>
                <a:solidFill>
                  <a:srgbClr val="0083BE"/>
                </a:solidFill>
                <a:effectLst/>
                <a:uLnTx/>
                <a:uFillTx/>
                <a:latin typeface="Calibri"/>
                <a:ea typeface="+mn-ea"/>
                <a:cs typeface="+mn-cs"/>
              </a:rPr>
              <a:t>Telehealth Summary:</a:t>
            </a:r>
            <a:endParaRPr kumimoji="0" lang="en-US" sz="1200" b="0" i="0" u="none" strike="noStrike" kern="1200" cap="none" spc="0" normalizeH="0" baseline="0" noProof="0" dirty="0">
              <a:ln>
                <a:noFill/>
              </a:ln>
              <a:solidFill>
                <a:srgbClr val="0083BE"/>
              </a:solidFill>
              <a:effectLst/>
              <a:uLnTx/>
              <a:uFillTx/>
              <a:latin typeface="Calibri"/>
              <a:ea typeface="+mn-ea"/>
              <a:cs typeface="+mn-cs"/>
            </a:endParaRPr>
          </a:p>
        </p:txBody>
      </p:sp>
      <p:sp>
        <p:nvSpPr>
          <p:cNvPr id="26" name="Content Placeholder 1">
            <a:extLst>
              <a:ext uri="{FF2B5EF4-FFF2-40B4-BE49-F238E27FC236}">
                <a16:creationId xmlns:a16="http://schemas.microsoft.com/office/drawing/2014/main" id="{767A0817-E26C-4993-942D-5DB62D353F96}"/>
              </a:ext>
            </a:extLst>
          </p:cNvPr>
          <p:cNvSpPr txBox="1">
            <a:spLocks/>
          </p:cNvSpPr>
          <p:nvPr/>
        </p:nvSpPr>
        <p:spPr>
          <a:xfrm>
            <a:off x="1062128" y="4924147"/>
            <a:ext cx="7786685" cy="235765"/>
          </a:xfrm>
          <a:prstGeom prst="rect">
            <a:avLst/>
          </a:prstGeom>
        </p:spPr>
        <p:txBody>
          <a:bodyPr vert="horz" lIns="91440" tIns="45720" rIns="91440" bIns="45720" rtlCol="0" anchor="t">
            <a:noAutofit/>
          </a:bodyPr>
          <a:lstStyle>
            <a:lvl1pPr marL="411480" indent="-411480" algn="l" defTabSz="548640" rtl="0" eaLnBrk="1" latinLnBrk="0" hangingPunct="1">
              <a:spcBef>
                <a:spcPct val="20000"/>
              </a:spcBef>
              <a:spcAft>
                <a:spcPts val="720"/>
              </a:spcAft>
              <a:buFont typeface="Arial"/>
              <a:buChar char="•"/>
              <a:defRPr sz="384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36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88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0" algn="l" defTabSz="548640" rtl="0" eaLnBrk="1" fontAlgn="auto" latinLnBrk="0" hangingPunct="1">
              <a:lnSpc>
                <a:spcPct val="100000"/>
              </a:lnSpc>
              <a:spcBef>
                <a:spcPct val="20000"/>
              </a:spcBef>
              <a:spcAft>
                <a:spcPts val="720"/>
              </a:spcAft>
              <a:buClrTx/>
              <a:buSzTx/>
              <a:buFont typeface="Arial"/>
              <a:buNone/>
              <a:tabLst/>
              <a:defRPr/>
            </a:pPr>
            <a:r>
              <a:rPr kumimoji="0" lang="en-US" sz="1200" b="1" i="0" u="none" strike="noStrike" kern="1200" cap="none" spc="0" normalizeH="0" baseline="0" noProof="0" dirty="0" err="1">
                <a:ln>
                  <a:noFill/>
                </a:ln>
                <a:solidFill>
                  <a:srgbClr val="0083BE"/>
                </a:solidFill>
                <a:effectLst/>
                <a:uLnTx/>
                <a:uFillTx/>
                <a:latin typeface="Calibri"/>
                <a:ea typeface="+mn-ea"/>
                <a:cs typeface="+mn-cs"/>
              </a:rPr>
              <a:t>VSignals</a:t>
            </a:r>
            <a:r>
              <a:rPr kumimoji="0" lang="en-US" sz="1200" b="1" i="0" u="none" strike="noStrike" kern="1200" cap="none" spc="0" normalizeH="0" baseline="0" noProof="0" dirty="0">
                <a:ln>
                  <a:noFill/>
                </a:ln>
                <a:solidFill>
                  <a:srgbClr val="0083BE"/>
                </a:solidFill>
                <a:effectLst/>
                <a:uLnTx/>
                <a:uFillTx/>
                <a:latin typeface="Calibri"/>
                <a:ea typeface="+mn-ea"/>
                <a:cs typeface="+mn-cs"/>
              </a:rPr>
              <a:t> Access Experience:</a:t>
            </a:r>
            <a:endParaRPr kumimoji="0" lang="en-US" sz="1200" b="0" i="0" u="none" strike="noStrike" kern="1200" cap="none" spc="0" normalizeH="0" baseline="0" noProof="0" dirty="0">
              <a:ln>
                <a:noFill/>
              </a:ln>
              <a:solidFill>
                <a:srgbClr val="0083BE"/>
              </a:solidFill>
              <a:effectLst/>
              <a:uLnTx/>
              <a:uFillTx/>
              <a:latin typeface="Calibri"/>
              <a:ea typeface="+mn-ea"/>
              <a:cs typeface="+mn-cs"/>
            </a:endParaRPr>
          </a:p>
        </p:txBody>
      </p:sp>
      <p:graphicFrame>
        <p:nvGraphicFramePr>
          <p:cNvPr id="27" name="Table 26">
            <a:extLst>
              <a:ext uri="{FF2B5EF4-FFF2-40B4-BE49-F238E27FC236}">
                <a16:creationId xmlns:a16="http://schemas.microsoft.com/office/drawing/2014/main" id="{6DD3918D-130A-43A8-A989-717233283EB3}"/>
              </a:ext>
            </a:extLst>
          </p:cNvPr>
          <p:cNvGraphicFramePr>
            <a:graphicFrameLocks noGrp="1"/>
          </p:cNvGraphicFramePr>
          <p:nvPr>
            <p:extLst>
              <p:ext uri="{D42A27DB-BD31-4B8C-83A1-F6EECF244321}">
                <p14:modId xmlns:p14="http://schemas.microsoft.com/office/powerpoint/2010/main" val="1416682637"/>
              </p:ext>
            </p:extLst>
          </p:nvPr>
        </p:nvGraphicFramePr>
        <p:xfrm>
          <a:off x="6451270" y="1749182"/>
          <a:ext cx="4423784" cy="825072"/>
        </p:xfrm>
        <a:graphic>
          <a:graphicData uri="http://schemas.openxmlformats.org/drawingml/2006/table">
            <a:tbl>
              <a:tblPr firstRow="1" bandRow="1"/>
              <a:tblGrid>
                <a:gridCol w="1085812">
                  <a:extLst>
                    <a:ext uri="{9D8B030D-6E8A-4147-A177-3AD203B41FA5}">
                      <a16:colId xmlns:a16="http://schemas.microsoft.com/office/drawing/2014/main" val="1234659709"/>
                    </a:ext>
                  </a:extLst>
                </a:gridCol>
                <a:gridCol w="1085812">
                  <a:extLst>
                    <a:ext uri="{9D8B030D-6E8A-4147-A177-3AD203B41FA5}">
                      <a16:colId xmlns:a16="http://schemas.microsoft.com/office/drawing/2014/main" val="1275893467"/>
                    </a:ext>
                  </a:extLst>
                </a:gridCol>
                <a:gridCol w="1188375">
                  <a:extLst>
                    <a:ext uri="{9D8B030D-6E8A-4147-A177-3AD203B41FA5}">
                      <a16:colId xmlns:a16="http://schemas.microsoft.com/office/drawing/2014/main" val="3927860974"/>
                    </a:ext>
                  </a:extLst>
                </a:gridCol>
                <a:gridCol w="1063785">
                  <a:extLst>
                    <a:ext uri="{9D8B030D-6E8A-4147-A177-3AD203B41FA5}">
                      <a16:colId xmlns:a16="http://schemas.microsoft.com/office/drawing/2014/main" val="1473806423"/>
                    </a:ext>
                  </a:extLst>
                </a:gridCol>
              </a:tblGrid>
              <a:tr h="24172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a:solidFill>
                            <a:srgbClr val="000000"/>
                          </a:solidFill>
                          <a:effectLst/>
                          <a:latin typeface="Calibri" panose="020F0502020204030204" pitchFamily="34" charset="0"/>
                        </a:rPr>
                        <a:t># of Surveys Sent</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a:solidFill>
                            <a:srgbClr val="000000"/>
                          </a:solidFill>
                          <a:effectLst/>
                          <a:latin typeface="Calibri" panose="020F0502020204030204" pitchFamily="34" charset="0"/>
                        </a:rPr>
                        <a:t># of Surveys Received</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a:solidFill>
                            <a:srgbClr val="000000"/>
                          </a:solidFill>
                          <a:effectLst/>
                          <a:latin typeface="Calibri" panose="020F0502020204030204" pitchFamily="34" charset="0"/>
                        </a:rPr>
                        <a:t>% (4-5) Agreement</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77589470"/>
                  </a:ext>
                </a:extLst>
              </a:tr>
              <a:tr h="24172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VISN 23</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258,028</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50,545</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Calibri" panose="020F0502020204030204" pitchFamily="34" charset="0"/>
                        </a:rPr>
                        <a:t>92.7%</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41609320"/>
                  </a:ext>
                </a:extLst>
              </a:tr>
              <a:tr h="24172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VHA-Wide</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6,784,569</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1,129,372</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Calibri" panose="020F0502020204030204" pitchFamily="34" charset="0"/>
                        </a:rPr>
                        <a:t>90.0%</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868509461"/>
                  </a:ext>
                </a:extLst>
              </a:tr>
            </a:tbl>
          </a:graphicData>
        </a:graphic>
      </p:graphicFrame>
      <p:graphicFrame>
        <p:nvGraphicFramePr>
          <p:cNvPr id="28" name="Table 27">
            <a:extLst>
              <a:ext uri="{FF2B5EF4-FFF2-40B4-BE49-F238E27FC236}">
                <a16:creationId xmlns:a16="http://schemas.microsoft.com/office/drawing/2014/main" id="{36DB9FA2-3341-4BBE-8FBC-5FDD1CAC2184}"/>
              </a:ext>
            </a:extLst>
          </p:cNvPr>
          <p:cNvGraphicFramePr>
            <a:graphicFrameLocks noGrp="1"/>
          </p:cNvGraphicFramePr>
          <p:nvPr>
            <p:extLst>
              <p:ext uri="{D42A27DB-BD31-4B8C-83A1-F6EECF244321}">
                <p14:modId xmlns:p14="http://schemas.microsoft.com/office/powerpoint/2010/main" val="3704858567"/>
              </p:ext>
            </p:extLst>
          </p:nvPr>
        </p:nvGraphicFramePr>
        <p:xfrm>
          <a:off x="6451270" y="2862740"/>
          <a:ext cx="4423784" cy="825072"/>
        </p:xfrm>
        <a:graphic>
          <a:graphicData uri="http://schemas.openxmlformats.org/drawingml/2006/table">
            <a:tbl>
              <a:tblPr firstRow="1" bandRow="1"/>
              <a:tblGrid>
                <a:gridCol w="1085812">
                  <a:extLst>
                    <a:ext uri="{9D8B030D-6E8A-4147-A177-3AD203B41FA5}">
                      <a16:colId xmlns:a16="http://schemas.microsoft.com/office/drawing/2014/main" val="1234659709"/>
                    </a:ext>
                  </a:extLst>
                </a:gridCol>
                <a:gridCol w="1085812">
                  <a:extLst>
                    <a:ext uri="{9D8B030D-6E8A-4147-A177-3AD203B41FA5}">
                      <a16:colId xmlns:a16="http://schemas.microsoft.com/office/drawing/2014/main" val="1275893467"/>
                    </a:ext>
                  </a:extLst>
                </a:gridCol>
                <a:gridCol w="1188375">
                  <a:extLst>
                    <a:ext uri="{9D8B030D-6E8A-4147-A177-3AD203B41FA5}">
                      <a16:colId xmlns:a16="http://schemas.microsoft.com/office/drawing/2014/main" val="3927860974"/>
                    </a:ext>
                  </a:extLst>
                </a:gridCol>
                <a:gridCol w="1063785">
                  <a:extLst>
                    <a:ext uri="{9D8B030D-6E8A-4147-A177-3AD203B41FA5}">
                      <a16:colId xmlns:a16="http://schemas.microsoft.com/office/drawing/2014/main" val="1473806423"/>
                    </a:ext>
                  </a:extLst>
                </a:gridCol>
              </a:tblGrid>
              <a:tr h="24172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a:solidFill>
                            <a:srgbClr val="000000"/>
                          </a:solidFill>
                          <a:effectLst/>
                          <a:latin typeface="Calibri" panose="020F0502020204030204" pitchFamily="34" charset="0"/>
                        </a:rPr>
                        <a:t># of Surveys Sent</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a:solidFill>
                            <a:srgbClr val="000000"/>
                          </a:solidFill>
                          <a:effectLst/>
                          <a:latin typeface="Calibri" panose="020F0502020204030204" pitchFamily="34" charset="0"/>
                        </a:rPr>
                        <a:t># of Surveys Received</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a:solidFill>
                            <a:srgbClr val="000000"/>
                          </a:solidFill>
                          <a:effectLst/>
                          <a:latin typeface="Calibri" panose="020F0502020204030204" pitchFamily="34" charset="0"/>
                        </a:rPr>
                        <a:t>% (4-5) Agreement</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77589470"/>
                  </a:ext>
                </a:extLst>
              </a:tr>
              <a:tr h="24172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VISN 23</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17,539</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2,586</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Calibri" panose="020F0502020204030204" pitchFamily="34" charset="0"/>
                        </a:rPr>
                        <a:t>92.7%</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41609320"/>
                  </a:ext>
                </a:extLst>
              </a:tr>
              <a:tr h="24172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VHA-Wide</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360,436</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50,117</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Calibri" panose="020F0502020204030204" pitchFamily="34" charset="0"/>
                        </a:rPr>
                        <a:t>76.4%</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868509461"/>
                  </a:ext>
                </a:extLst>
              </a:tr>
            </a:tbl>
          </a:graphicData>
        </a:graphic>
      </p:graphicFrame>
      <p:graphicFrame>
        <p:nvGraphicFramePr>
          <p:cNvPr id="29" name="Table 28">
            <a:extLst>
              <a:ext uri="{FF2B5EF4-FFF2-40B4-BE49-F238E27FC236}">
                <a16:creationId xmlns:a16="http://schemas.microsoft.com/office/drawing/2014/main" id="{7899E99C-2C81-40F4-8627-19249A7C5EB4}"/>
              </a:ext>
            </a:extLst>
          </p:cNvPr>
          <p:cNvGraphicFramePr>
            <a:graphicFrameLocks noGrp="1"/>
          </p:cNvGraphicFramePr>
          <p:nvPr>
            <p:extLst>
              <p:ext uri="{D42A27DB-BD31-4B8C-83A1-F6EECF244321}">
                <p14:modId xmlns:p14="http://schemas.microsoft.com/office/powerpoint/2010/main" val="3266156960"/>
              </p:ext>
            </p:extLst>
          </p:nvPr>
        </p:nvGraphicFramePr>
        <p:xfrm>
          <a:off x="6451270" y="4037398"/>
          <a:ext cx="4423784" cy="825072"/>
        </p:xfrm>
        <a:graphic>
          <a:graphicData uri="http://schemas.openxmlformats.org/drawingml/2006/table">
            <a:tbl>
              <a:tblPr firstRow="1" bandRow="1"/>
              <a:tblGrid>
                <a:gridCol w="1085812">
                  <a:extLst>
                    <a:ext uri="{9D8B030D-6E8A-4147-A177-3AD203B41FA5}">
                      <a16:colId xmlns:a16="http://schemas.microsoft.com/office/drawing/2014/main" val="1234659709"/>
                    </a:ext>
                  </a:extLst>
                </a:gridCol>
                <a:gridCol w="1085812">
                  <a:extLst>
                    <a:ext uri="{9D8B030D-6E8A-4147-A177-3AD203B41FA5}">
                      <a16:colId xmlns:a16="http://schemas.microsoft.com/office/drawing/2014/main" val="1275893467"/>
                    </a:ext>
                  </a:extLst>
                </a:gridCol>
                <a:gridCol w="1188375">
                  <a:extLst>
                    <a:ext uri="{9D8B030D-6E8A-4147-A177-3AD203B41FA5}">
                      <a16:colId xmlns:a16="http://schemas.microsoft.com/office/drawing/2014/main" val="3927860974"/>
                    </a:ext>
                  </a:extLst>
                </a:gridCol>
                <a:gridCol w="1063785">
                  <a:extLst>
                    <a:ext uri="{9D8B030D-6E8A-4147-A177-3AD203B41FA5}">
                      <a16:colId xmlns:a16="http://schemas.microsoft.com/office/drawing/2014/main" val="1473806423"/>
                    </a:ext>
                  </a:extLst>
                </a:gridCol>
              </a:tblGrid>
              <a:tr h="24172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a:solidFill>
                            <a:srgbClr val="000000"/>
                          </a:solidFill>
                          <a:effectLst/>
                          <a:latin typeface="Calibri" panose="020F0502020204030204" pitchFamily="34" charset="0"/>
                        </a:rPr>
                        <a:t># of Surveys Sent</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a:solidFill>
                            <a:srgbClr val="000000"/>
                          </a:solidFill>
                          <a:effectLst/>
                          <a:latin typeface="Calibri" panose="020F0502020204030204" pitchFamily="34" charset="0"/>
                        </a:rPr>
                        <a:t># of Surveys Received</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a:solidFill>
                            <a:srgbClr val="000000"/>
                          </a:solidFill>
                          <a:effectLst/>
                          <a:latin typeface="Calibri" panose="020F0502020204030204" pitchFamily="34" charset="0"/>
                        </a:rPr>
                        <a:t>% (4-5) Agreement</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77589470"/>
                  </a:ext>
                </a:extLst>
              </a:tr>
              <a:tr h="24172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VISN 23</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34,880</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5,155</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Calibri" panose="020F0502020204030204" pitchFamily="34" charset="0"/>
                        </a:rPr>
                        <a:t>88.6%</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41609320"/>
                  </a:ext>
                </a:extLst>
              </a:tr>
              <a:tr h="24172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VHA-Wide</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1,126,222</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139,290	</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effectLst/>
                          <a:latin typeface="Calibri" panose="020F0502020204030204" pitchFamily="34" charset="0"/>
                        </a:rPr>
                        <a:t>84.8%</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868509461"/>
                  </a:ext>
                </a:extLst>
              </a:tr>
            </a:tbl>
          </a:graphicData>
        </a:graphic>
      </p:graphicFrame>
      <p:graphicFrame>
        <p:nvGraphicFramePr>
          <p:cNvPr id="30" name="Table 29">
            <a:extLst>
              <a:ext uri="{FF2B5EF4-FFF2-40B4-BE49-F238E27FC236}">
                <a16:creationId xmlns:a16="http://schemas.microsoft.com/office/drawing/2014/main" id="{7BF1873D-9DC7-4DA7-9C42-159A1995DE3C}"/>
              </a:ext>
            </a:extLst>
          </p:cNvPr>
          <p:cNvGraphicFramePr>
            <a:graphicFrameLocks noGrp="1"/>
          </p:cNvGraphicFramePr>
          <p:nvPr>
            <p:extLst>
              <p:ext uri="{D42A27DB-BD31-4B8C-83A1-F6EECF244321}">
                <p14:modId xmlns:p14="http://schemas.microsoft.com/office/powerpoint/2010/main" val="159865751"/>
              </p:ext>
            </p:extLst>
          </p:nvPr>
        </p:nvGraphicFramePr>
        <p:xfrm>
          <a:off x="6451270" y="5215397"/>
          <a:ext cx="4946670" cy="1266611"/>
        </p:xfrm>
        <a:graphic>
          <a:graphicData uri="http://schemas.openxmlformats.org/drawingml/2006/table">
            <a:tbl>
              <a:tblPr firstRow="1" bandRow="1"/>
              <a:tblGrid>
                <a:gridCol w="2473335">
                  <a:extLst>
                    <a:ext uri="{9D8B030D-6E8A-4147-A177-3AD203B41FA5}">
                      <a16:colId xmlns:a16="http://schemas.microsoft.com/office/drawing/2014/main" val="1234659709"/>
                    </a:ext>
                  </a:extLst>
                </a:gridCol>
                <a:gridCol w="2473335">
                  <a:extLst>
                    <a:ext uri="{9D8B030D-6E8A-4147-A177-3AD203B41FA5}">
                      <a16:colId xmlns:a16="http://schemas.microsoft.com/office/drawing/2014/main" val="1275893467"/>
                    </a:ext>
                  </a:extLst>
                </a:gridCol>
              </a:tblGrid>
              <a:tr h="24172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err="1">
                          <a:solidFill>
                            <a:srgbClr val="000000"/>
                          </a:solidFill>
                          <a:effectLst/>
                          <a:latin typeface="Calibri" panose="020F0502020204030204" pitchFamily="34" charset="0"/>
                        </a:rPr>
                        <a:t>VSignals</a:t>
                      </a:r>
                      <a:r>
                        <a:rPr lang="en-US" sz="1100" b="1" i="0" u="none" strike="noStrike" dirty="0">
                          <a:solidFill>
                            <a:srgbClr val="000000"/>
                          </a:solidFill>
                          <a:effectLst/>
                          <a:latin typeface="Calibri" panose="020F0502020204030204" pitchFamily="34" charset="0"/>
                        </a:rPr>
                        <a:t> Survey Question:</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a:solidFill>
                            <a:srgbClr val="000000"/>
                          </a:solidFill>
                          <a:effectLst/>
                          <a:latin typeface="Calibri" panose="020F0502020204030204" pitchFamily="34" charset="0"/>
                        </a:rPr>
                        <a:t>% Agreed to Question</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77589470"/>
                  </a:ext>
                </a:extLst>
              </a:tr>
              <a:tr h="33157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I am satisfied with the care I received from the community care provider</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92.1%</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41609320"/>
                  </a:ext>
                </a:extLst>
              </a:tr>
              <a:tr h="24172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I am satisfied with the service I received from VA Outpatient facility appointment</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88.2%</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868509461"/>
                  </a:ext>
                </a:extLst>
              </a:tr>
              <a:tr h="24172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I am satisfied with the VA telehealth video visit</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100" b="0" i="0" u="none" strike="noStrike" dirty="0">
                          <a:solidFill>
                            <a:srgbClr val="000000"/>
                          </a:solidFill>
                          <a:effectLst/>
                          <a:latin typeface="Calibri" panose="020F0502020204030204" pitchFamily="34" charset="0"/>
                        </a:rPr>
                        <a:t>87.7%</a:t>
                      </a:r>
                    </a:p>
                  </a:txBody>
                  <a:tcPr marL="6350" marR="6350" marT="635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90759030"/>
                  </a:ext>
                </a:extLst>
              </a:tr>
            </a:tbl>
          </a:graphicData>
        </a:graphic>
      </p:graphicFrame>
    </p:spTree>
    <p:extLst>
      <p:ext uri="{BB962C8B-B14F-4D97-AF65-F5344CB8AC3E}">
        <p14:creationId xmlns:p14="http://schemas.microsoft.com/office/powerpoint/2010/main" val="275763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8C8A-26FC-4B0B-A4E5-A5FC273C5803}"/>
              </a:ext>
            </a:extLst>
          </p:cNvPr>
          <p:cNvSpPr>
            <a:spLocks noGrp="1"/>
          </p:cNvSpPr>
          <p:nvPr>
            <p:ph type="title"/>
          </p:nvPr>
        </p:nvSpPr>
        <p:spPr/>
        <p:txBody>
          <a:bodyPr/>
          <a:lstStyle/>
          <a:p>
            <a:r>
              <a:rPr lang="en-US" dirty="0"/>
              <a:t>VSignals Access Experience Defined By 2 Questions (10/01/2021 – 07/15/2022)</a:t>
            </a:r>
          </a:p>
        </p:txBody>
      </p:sp>
      <p:sp>
        <p:nvSpPr>
          <p:cNvPr id="9" name="Slide Number Placeholder 8">
            <a:extLst>
              <a:ext uri="{FF2B5EF4-FFF2-40B4-BE49-F238E27FC236}">
                <a16:creationId xmlns:a16="http://schemas.microsoft.com/office/drawing/2014/main" id="{F557227B-7B7F-4A29-9D09-ED5EB6FF3240}"/>
              </a:ext>
            </a:extLst>
          </p:cNvPr>
          <p:cNvSpPr>
            <a:spLocks noGrp="1"/>
          </p:cNvSpPr>
          <p:nvPr>
            <p:ph type="sldNum" sz="quarter" idx="10"/>
          </p:nvPr>
        </p:nvSpPr>
        <p:spPr/>
        <p:txBody>
          <a:bodyPr/>
          <a:lstStyle/>
          <a:p>
            <a:fld id="{9B27D237-6C0D-5549-BE11-2040A22CBC71}" type="slidenum">
              <a:rPr lang="en-US" smtClean="0"/>
              <a:pPr/>
              <a:t>7</a:t>
            </a:fld>
            <a:endParaRPr lang="en-US" dirty="0"/>
          </a:p>
        </p:txBody>
      </p:sp>
      <p:graphicFrame>
        <p:nvGraphicFramePr>
          <p:cNvPr id="12" name="Content Placeholder 4">
            <a:extLst>
              <a:ext uri="{FF2B5EF4-FFF2-40B4-BE49-F238E27FC236}">
                <a16:creationId xmlns:a16="http://schemas.microsoft.com/office/drawing/2014/main" id="{458928C0-0593-45CD-9AEB-2AD72742B8A3}"/>
              </a:ext>
            </a:extLst>
          </p:cNvPr>
          <p:cNvGraphicFramePr>
            <a:graphicFrameLocks/>
          </p:cNvGraphicFramePr>
          <p:nvPr>
            <p:extLst>
              <p:ext uri="{D42A27DB-BD31-4B8C-83A1-F6EECF244321}">
                <p14:modId xmlns:p14="http://schemas.microsoft.com/office/powerpoint/2010/main" val="3438512313"/>
              </p:ext>
            </p:extLst>
          </p:nvPr>
        </p:nvGraphicFramePr>
        <p:xfrm>
          <a:off x="693780" y="1392222"/>
          <a:ext cx="10542107" cy="2470632"/>
        </p:xfrm>
        <a:graphic>
          <a:graphicData uri="http://schemas.openxmlformats.org/drawingml/2006/table">
            <a:tbl>
              <a:tblPr firstRow="1" bandRow="1"/>
              <a:tblGrid>
                <a:gridCol w="2632660">
                  <a:extLst>
                    <a:ext uri="{9D8B030D-6E8A-4147-A177-3AD203B41FA5}">
                      <a16:colId xmlns:a16="http://schemas.microsoft.com/office/drawing/2014/main" val="1834586881"/>
                    </a:ext>
                  </a:extLst>
                </a:gridCol>
                <a:gridCol w="2632660">
                  <a:extLst>
                    <a:ext uri="{9D8B030D-6E8A-4147-A177-3AD203B41FA5}">
                      <a16:colId xmlns:a16="http://schemas.microsoft.com/office/drawing/2014/main" val="3541529436"/>
                    </a:ext>
                  </a:extLst>
                </a:gridCol>
                <a:gridCol w="2640304">
                  <a:extLst>
                    <a:ext uri="{9D8B030D-6E8A-4147-A177-3AD203B41FA5}">
                      <a16:colId xmlns:a16="http://schemas.microsoft.com/office/drawing/2014/main" val="1611756351"/>
                    </a:ext>
                  </a:extLst>
                </a:gridCol>
                <a:gridCol w="2636483">
                  <a:extLst>
                    <a:ext uri="{9D8B030D-6E8A-4147-A177-3AD203B41FA5}">
                      <a16:colId xmlns:a16="http://schemas.microsoft.com/office/drawing/2014/main" val="2346326824"/>
                    </a:ext>
                  </a:extLst>
                </a:gridCol>
              </a:tblGrid>
              <a:tr h="762876">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400" dirty="0" err="1">
                          <a:latin typeface="Arial" panose="020B0604020202020204" pitchFamily="34" charset="0"/>
                          <a:cs typeface="Arial" panose="020B0604020202020204" pitchFamily="34" charset="0"/>
                        </a:rPr>
                        <a:t>Vsignals</a:t>
                      </a:r>
                      <a:r>
                        <a:rPr lang="en-US" sz="1400" dirty="0">
                          <a:latin typeface="Arial" panose="020B0604020202020204" pitchFamily="34" charset="0"/>
                          <a:cs typeface="Arial" panose="020B0604020202020204" pitchFamily="34" charset="0"/>
                        </a:rPr>
                        <a:t> Question</a:t>
                      </a:r>
                    </a:p>
                    <a:p>
                      <a:r>
                        <a:rPr lang="en-US" sz="1400" dirty="0">
                          <a:latin typeface="Arial" panose="020B0604020202020204" pitchFamily="34" charset="0"/>
                          <a:cs typeface="Arial" panose="020B0604020202020204" pitchFamily="34" charset="0"/>
                        </a:rPr>
                        <a:t>Date Range- 10/1/21 -7/15/22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3BE"/>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400" dirty="0">
                          <a:latin typeface="Arial" panose="020B0604020202020204" pitchFamily="34" charset="0"/>
                          <a:cs typeface="Arial" panose="020B0604020202020204" pitchFamily="34" charset="0"/>
                        </a:rPr>
                        <a:t>Outpatient Survey </a:t>
                      </a:r>
                    </a:p>
                    <a:p>
                      <a:r>
                        <a:rPr lang="en-US" sz="1400" dirty="0">
                          <a:latin typeface="Arial" panose="020B0604020202020204" pitchFamily="34" charset="0"/>
                          <a:cs typeface="Arial" panose="020B0604020202020204" pitchFamily="34" charset="0"/>
                        </a:rPr>
                        <a:t>N-163,741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3BE"/>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400">
                          <a:latin typeface="Arial" panose="020B0604020202020204" pitchFamily="34" charset="0"/>
                          <a:cs typeface="Arial" panose="020B0604020202020204" pitchFamily="34" charset="0"/>
                        </a:rPr>
                        <a:t>Telehealth</a:t>
                      </a:r>
                    </a:p>
                    <a:p>
                      <a:r>
                        <a:rPr lang="en-US" sz="1400">
                          <a:latin typeface="Arial" panose="020B0604020202020204" pitchFamily="34" charset="0"/>
                          <a:cs typeface="Arial" panose="020B0604020202020204" pitchFamily="34" charset="0"/>
                        </a:rPr>
                        <a:t>N-69,008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3BE"/>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400">
                          <a:latin typeface="Arial" panose="020B0604020202020204" pitchFamily="34" charset="0"/>
                          <a:cs typeface="Arial" panose="020B0604020202020204" pitchFamily="34" charset="0"/>
                        </a:rPr>
                        <a:t>Community Care </a:t>
                      </a:r>
                    </a:p>
                    <a:p>
                      <a:r>
                        <a:rPr lang="en-US" sz="1400">
                          <a:latin typeface="Arial" panose="020B0604020202020204" pitchFamily="34" charset="0"/>
                          <a:cs typeface="Arial" panose="020B0604020202020204" pitchFamily="34" charset="0"/>
                        </a:rPr>
                        <a:t>N-9,731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3BE"/>
                    </a:solidFill>
                  </a:tcPr>
                </a:tc>
                <a:extLst>
                  <a:ext uri="{0D108BD9-81ED-4DB2-BD59-A6C34878D82A}">
                    <a16:rowId xmlns:a16="http://schemas.microsoft.com/office/drawing/2014/main" val="1160924645"/>
                  </a:ext>
                </a:extLst>
              </a:tr>
              <a:tr h="76287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400">
                          <a:latin typeface="Arial" panose="020B0604020202020204" pitchFamily="34" charset="0"/>
                          <a:cs typeface="Arial" panose="020B0604020202020204" pitchFamily="34" charset="0"/>
                        </a:rPr>
                        <a:t>“I got my appt on a date and time that worked for me?”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3BE">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400">
                          <a:latin typeface="Arial" panose="020B0604020202020204" pitchFamily="34" charset="0"/>
                          <a:cs typeface="Arial" panose="020B0604020202020204" pitchFamily="34" charset="0"/>
                        </a:rPr>
                        <a:t>VHA Average 87% </a:t>
                      </a:r>
                    </a:p>
                    <a:p>
                      <a:r>
                        <a:rPr lang="en-US" sz="1400">
                          <a:latin typeface="Arial" panose="020B0604020202020204" pitchFamily="34" charset="0"/>
                          <a:cs typeface="Arial" panose="020B0604020202020204" pitchFamily="34" charset="0"/>
                        </a:rPr>
                        <a:t>VISN 23 90%</a:t>
                      </a:r>
                    </a:p>
                    <a:p>
                      <a:r>
                        <a:rPr lang="en-US" sz="1400">
                          <a:latin typeface="Arial" panose="020B0604020202020204" pitchFamily="34" charset="0"/>
                          <a:cs typeface="Arial" panose="020B0604020202020204" pitchFamily="34" charset="0"/>
                        </a:rPr>
                        <a:t>(R: 83%-91%)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3BE">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400">
                          <a:latin typeface="Arial" panose="020B0604020202020204" pitchFamily="34" charset="0"/>
                          <a:cs typeface="Arial" panose="020B0604020202020204" pitchFamily="34" charset="0"/>
                        </a:rPr>
                        <a:t>VHA Average 87% </a:t>
                      </a:r>
                    </a:p>
                    <a:p>
                      <a:r>
                        <a:rPr lang="en-US" sz="1400">
                          <a:latin typeface="Arial" panose="020B0604020202020204" pitchFamily="34" charset="0"/>
                          <a:cs typeface="Arial" panose="020B0604020202020204" pitchFamily="34" charset="0"/>
                        </a:rPr>
                        <a:t>VISN 23 92%</a:t>
                      </a:r>
                    </a:p>
                    <a:p>
                      <a:r>
                        <a:rPr lang="en-US" sz="1400">
                          <a:latin typeface="Arial" panose="020B0604020202020204" pitchFamily="34" charset="0"/>
                          <a:cs typeface="Arial" panose="020B0604020202020204" pitchFamily="34" charset="0"/>
                        </a:rPr>
                        <a:t>(R:84%-92%)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3BE">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400">
                          <a:latin typeface="Arial" panose="020B0604020202020204" pitchFamily="34" charset="0"/>
                          <a:cs typeface="Arial" panose="020B0604020202020204" pitchFamily="34" charset="0"/>
                        </a:rPr>
                        <a:t>N/A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3BE">
                        <a:tint val="40000"/>
                      </a:srgbClr>
                    </a:solidFill>
                  </a:tcPr>
                </a:tc>
                <a:extLst>
                  <a:ext uri="{0D108BD9-81ED-4DB2-BD59-A6C34878D82A}">
                    <a16:rowId xmlns:a16="http://schemas.microsoft.com/office/drawing/2014/main" val="2051078810"/>
                  </a:ext>
                </a:extLst>
              </a:tr>
              <a:tr h="76287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400">
                          <a:latin typeface="Arial" panose="020B0604020202020204" pitchFamily="34" charset="0"/>
                          <a:cs typeface="Arial" panose="020B0604020202020204" pitchFamily="34" charset="0"/>
                        </a:rPr>
                        <a:t>“It was easy to get my appointment?”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3BE">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VHA Average 85%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VISN 23 88%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(R: 79%-90%)</a:t>
                      </a:r>
                    </a:p>
                    <a:p>
                      <a:endParaRPr lang="en-US" sz="14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3BE">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400">
                          <a:latin typeface="Arial" panose="020B0604020202020204" pitchFamily="34" charset="0"/>
                          <a:cs typeface="Arial" panose="020B0604020202020204" pitchFamily="34" charset="0"/>
                        </a:rPr>
                        <a:t>N/A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3BE">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400" dirty="0">
                          <a:latin typeface="Arial" panose="020B0604020202020204" pitchFamily="34" charset="0"/>
                          <a:cs typeface="Arial" panose="020B0604020202020204" pitchFamily="34" charset="0"/>
                        </a:rPr>
                        <a:t>VHA Average 76%</a:t>
                      </a:r>
                    </a:p>
                    <a:p>
                      <a:r>
                        <a:rPr lang="en-US" sz="1400" dirty="0">
                          <a:latin typeface="Arial" panose="020B0604020202020204" pitchFamily="34" charset="0"/>
                          <a:cs typeface="Arial" panose="020B0604020202020204" pitchFamily="34" charset="0"/>
                        </a:rPr>
                        <a:t>VISN 23 77%</a:t>
                      </a:r>
                    </a:p>
                    <a:p>
                      <a:r>
                        <a:rPr lang="en-US" sz="1400" dirty="0">
                          <a:latin typeface="Arial" panose="020B0604020202020204" pitchFamily="34" charset="0"/>
                          <a:cs typeface="Arial" panose="020B0604020202020204" pitchFamily="34" charset="0"/>
                        </a:rPr>
                        <a:t>(R: 70%-83%)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3BE">
                        <a:tint val="20000"/>
                      </a:srgbClr>
                    </a:solidFill>
                  </a:tcPr>
                </a:tc>
                <a:extLst>
                  <a:ext uri="{0D108BD9-81ED-4DB2-BD59-A6C34878D82A}">
                    <a16:rowId xmlns:a16="http://schemas.microsoft.com/office/drawing/2014/main" val="816649450"/>
                  </a:ext>
                </a:extLst>
              </a:tr>
            </a:tbl>
          </a:graphicData>
        </a:graphic>
      </p:graphicFrame>
      <p:sp>
        <p:nvSpPr>
          <p:cNvPr id="13" name="TextBox 12">
            <a:extLst>
              <a:ext uri="{FF2B5EF4-FFF2-40B4-BE49-F238E27FC236}">
                <a16:creationId xmlns:a16="http://schemas.microsoft.com/office/drawing/2014/main" id="{B6D6F7D8-9333-4D16-B623-AB3F60B2071C}"/>
              </a:ext>
            </a:extLst>
          </p:cNvPr>
          <p:cNvSpPr txBox="1"/>
          <p:nvPr/>
        </p:nvSpPr>
        <p:spPr>
          <a:xfrm>
            <a:off x="478433" y="3950977"/>
            <a:ext cx="10972800" cy="2585323"/>
          </a:xfrm>
          <a:prstGeom prst="rect">
            <a:avLst/>
          </a:prstGeom>
          <a:noFill/>
        </p:spPr>
        <p:txBody>
          <a:bodyPr wrap="square" rtlCol="0">
            <a:spAutoFit/>
          </a:bodyPr>
          <a:lstStyle/>
          <a:p>
            <a:pPr defTabSz="457200"/>
            <a:r>
              <a:rPr lang="en-US" sz="1600" b="1" dirty="0">
                <a:solidFill>
                  <a:srgbClr val="000000"/>
                </a:solidFill>
                <a:latin typeface="Arial" panose="020B0604020202020204" pitchFamily="34" charset="0"/>
                <a:cs typeface="Arial" panose="020B0604020202020204" pitchFamily="34" charset="0"/>
              </a:rPr>
              <a:t>What we know from Veterans through VSignals:</a:t>
            </a:r>
          </a:p>
          <a:p>
            <a:pPr marL="742950" lvl="1" indent="-285750" defTabSz="457200">
              <a:buFont typeface="Arial" panose="020B0604020202020204" pitchFamily="34" charset="0"/>
              <a:buChar char="•"/>
            </a:pPr>
            <a:r>
              <a:rPr lang="en-US" sz="1600" dirty="0">
                <a:solidFill>
                  <a:srgbClr val="000000"/>
                </a:solidFill>
                <a:latin typeface="Arial" panose="020B0604020202020204" pitchFamily="34" charset="0"/>
                <a:ea typeface="MS PGothic" panose="020B0600070205080204" pitchFamily="34" charset="-128"/>
                <a:cs typeface="Arial" panose="020B0604020202020204" pitchFamily="34" charset="0"/>
              </a:rPr>
              <a:t>The </a:t>
            </a:r>
            <a:r>
              <a:rPr lang="en-US" sz="1600" u="sng" dirty="0">
                <a:solidFill>
                  <a:srgbClr val="000000"/>
                </a:solidFill>
                <a:latin typeface="Arial" panose="020B0604020202020204" pitchFamily="34" charset="0"/>
                <a:ea typeface="MS PGothic" panose="020B0600070205080204" pitchFamily="34" charset="-128"/>
                <a:cs typeface="Arial" panose="020B0604020202020204" pitchFamily="34" charset="0"/>
              </a:rPr>
              <a:t>first</a:t>
            </a:r>
            <a:r>
              <a:rPr lang="en-US" sz="1600" dirty="0">
                <a:solidFill>
                  <a:srgbClr val="000000"/>
                </a:solidFill>
                <a:latin typeface="Arial" panose="020B0604020202020204" pitchFamily="34" charset="0"/>
                <a:ea typeface="MS PGothic" panose="020B0600070205080204" pitchFamily="34" charset="-128"/>
                <a:cs typeface="Arial" panose="020B0604020202020204" pitchFamily="34" charset="0"/>
              </a:rPr>
              <a:t> introduction to telehealth is the critical moment that matters to Veterans.</a:t>
            </a:r>
          </a:p>
          <a:p>
            <a:pPr marL="1200150" lvl="2" indent="-285750" defTabSz="457200">
              <a:buFont typeface="Arial" panose="020B0604020202020204" pitchFamily="34" charset="0"/>
              <a:buChar char="•"/>
            </a:pPr>
            <a:r>
              <a:rPr lang="en-US" sz="1600" dirty="0">
                <a:solidFill>
                  <a:srgbClr val="000000"/>
                </a:solidFill>
                <a:latin typeface="Arial" panose="020B0604020202020204" pitchFamily="34" charset="0"/>
                <a:ea typeface="MS PGothic" panose="020B0600070205080204" pitchFamily="34" charset="-128"/>
                <a:cs typeface="Arial" panose="020B0604020202020204" pitchFamily="34" charset="0"/>
              </a:rPr>
              <a:t>Connected Care has developed extensive training for providers and staff to introduce telehealth to Veterans.</a:t>
            </a:r>
          </a:p>
          <a:p>
            <a:pPr marL="742950" lvl="1" indent="-285750" defTabSz="4572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When given a choice between a provider in person or telehealth, Veterans choose in person.</a:t>
            </a:r>
          </a:p>
          <a:p>
            <a:pPr marL="1200150" lvl="2" indent="-285750" defTabSz="4572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For community care survey respondents when asked the question: “Given the option, I would have chosen to get my care from a VA clinician using telehealth” only 15% answered “agree or strongly agree.”</a:t>
            </a:r>
          </a:p>
          <a:p>
            <a:pPr marL="742950" lvl="1" indent="-285750" defTabSz="457200">
              <a:buFont typeface="Arial" panose="020B0604020202020204" pitchFamily="34" charset="0"/>
              <a:buChar char="•"/>
            </a:pPr>
            <a:r>
              <a:rPr lang="en-US" sz="1600" dirty="0">
                <a:solidFill>
                  <a:srgbClr val="000000"/>
                </a:solidFill>
                <a:latin typeface="Arial" panose="020B0604020202020204" pitchFamily="34" charset="0"/>
                <a:ea typeface="MS PGothic" panose="020B0600070205080204" pitchFamily="34" charset="-128"/>
                <a:cs typeface="Arial" panose="020B0604020202020204" pitchFamily="34" charset="0"/>
              </a:rPr>
              <a:t>Veterans are worried about receiving a bill and would prefer to go to a VA Emergency Department if given a choice.  </a:t>
            </a:r>
          </a:p>
          <a:p>
            <a:pPr defTabSz="457200"/>
            <a:endParaRPr lang="en-US" dirty="0">
              <a:solidFill>
                <a:srgbClr val="000000"/>
              </a:solidFill>
              <a:latin typeface="Tahoma"/>
            </a:endParaRPr>
          </a:p>
        </p:txBody>
      </p:sp>
    </p:spTree>
    <p:extLst>
      <p:ext uri="{BB962C8B-B14F-4D97-AF65-F5344CB8AC3E}">
        <p14:creationId xmlns:p14="http://schemas.microsoft.com/office/powerpoint/2010/main" val="2693896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19F2-7102-4837-ACB4-BCD639A7FC69}"/>
              </a:ext>
            </a:extLst>
          </p:cNvPr>
          <p:cNvSpPr>
            <a:spLocks noGrp="1"/>
          </p:cNvSpPr>
          <p:nvPr>
            <p:ph type="title"/>
          </p:nvPr>
        </p:nvSpPr>
        <p:spPr/>
        <p:txBody>
          <a:bodyPr/>
          <a:lstStyle/>
          <a:p>
            <a:r>
              <a:rPr lang="en-US" dirty="0"/>
              <a:t>VSignals Summary (10/01/2021 – 07/15/2022)</a:t>
            </a:r>
          </a:p>
        </p:txBody>
      </p:sp>
      <p:sp>
        <p:nvSpPr>
          <p:cNvPr id="9" name="Slide Number Placeholder 8">
            <a:extLst>
              <a:ext uri="{FF2B5EF4-FFF2-40B4-BE49-F238E27FC236}">
                <a16:creationId xmlns:a16="http://schemas.microsoft.com/office/drawing/2014/main" id="{930CF5C4-B9B1-46C9-8EC5-9D572BC1820D}"/>
              </a:ext>
            </a:extLst>
          </p:cNvPr>
          <p:cNvSpPr>
            <a:spLocks noGrp="1"/>
          </p:cNvSpPr>
          <p:nvPr>
            <p:ph type="sldNum" sz="quarter" idx="10"/>
          </p:nvPr>
        </p:nvSpPr>
        <p:spPr/>
        <p:txBody>
          <a:bodyPr/>
          <a:lstStyle/>
          <a:p>
            <a:fld id="{9B27D237-6C0D-5549-BE11-2040A22CBC71}" type="slidenum">
              <a:rPr lang="en-US" smtClean="0"/>
              <a:pPr/>
              <a:t>8</a:t>
            </a:fld>
            <a:endParaRPr lang="en-US" dirty="0"/>
          </a:p>
        </p:txBody>
      </p:sp>
      <p:sp>
        <p:nvSpPr>
          <p:cNvPr id="10" name="Rectangle 9">
            <a:extLst>
              <a:ext uri="{FF2B5EF4-FFF2-40B4-BE49-F238E27FC236}">
                <a16:creationId xmlns:a16="http://schemas.microsoft.com/office/drawing/2014/main" id="{DF9CB453-D2F7-4E08-AAA7-86F31F297630}"/>
              </a:ext>
            </a:extLst>
          </p:cNvPr>
          <p:cNvSpPr/>
          <p:nvPr/>
        </p:nvSpPr>
        <p:spPr>
          <a:xfrm>
            <a:off x="385590" y="1377108"/>
            <a:ext cx="10344840" cy="4755148"/>
          </a:xfrm>
          <a:prstGeom prst="rect">
            <a:avLst/>
          </a:prstGeom>
        </p:spPr>
        <p:txBody>
          <a:bodyPr wrap="square">
            <a:spAutoFit/>
          </a:bodyPr>
          <a:lstStyle/>
          <a:p>
            <a:pPr marL="342900" indent="-342900">
              <a:spcAft>
                <a:spcPts val="450"/>
              </a:spcAft>
              <a:buFont typeface="Arial" panose="020B0604020202020204" pitchFamily="34" charset="0"/>
              <a:buChar char="•"/>
            </a:pPr>
            <a:r>
              <a:rPr lang="en-US" sz="2000" dirty="0">
                <a:solidFill>
                  <a:srgbClr val="000000"/>
                </a:solidFill>
                <a:cs typeface="Arial" panose="020B0604020202020204" pitchFamily="34" charset="0"/>
              </a:rPr>
              <a:t>Veterans provide </a:t>
            </a:r>
            <a:r>
              <a:rPr lang="en-US" sz="2000" b="1" dirty="0">
                <a:solidFill>
                  <a:srgbClr val="000000"/>
                </a:solidFill>
                <a:cs typeface="Arial" panose="020B0604020202020204" pitchFamily="34" charset="0"/>
              </a:rPr>
              <a:t>high scores</a:t>
            </a:r>
            <a:r>
              <a:rPr lang="en-US" sz="2000" dirty="0">
                <a:solidFill>
                  <a:srgbClr val="000000"/>
                </a:solidFill>
                <a:cs typeface="Arial" panose="020B0604020202020204" pitchFamily="34" charset="0"/>
              </a:rPr>
              <a:t> ( &gt;80% Agreement) for </a:t>
            </a:r>
            <a:r>
              <a:rPr lang="en-US" sz="2000" b="1" dirty="0">
                <a:solidFill>
                  <a:srgbClr val="000000"/>
                </a:solidFill>
                <a:cs typeface="Arial" panose="020B0604020202020204" pitchFamily="34" charset="0"/>
              </a:rPr>
              <a:t>all direct care surveys </a:t>
            </a:r>
            <a:r>
              <a:rPr lang="en-US" sz="2000" dirty="0">
                <a:solidFill>
                  <a:srgbClr val="000000"/>
                </a:solidFill>
                <a:cs typeface="Arial" panose="020B0604020202020204" pitchFamily="34" charset="0"/>
              </a:rPr>
              <a:t>and for </a:t>
            </a:r>
            <a:r>
              <a:rPr lang="en-US" sz="2000" b="1" dirty="0">
                <a:solidFill>
                  <a:srgbClr val="000000"/>
                </a:solidFill>
                <a:cs typeface="Arial" panose="020B0604020202020204" pitchFamily="34" charset="0"/>
              </a:rPr>
              <a:t>attending VA community care </a:t>
            </a:r>
            <a:r>
              <a:rPr lang="en-US" sz="2000" dirty="0">
                <a:solidFill>
                  <a:srgbClr val="000000"/>
                </a:solidFill>
                <a:cs typeface="Arial" panose="020B0604020202020204" pitchFamily="34" charset="0"/>
              </a:rPr>
              <a:t>surveys across A-11 Drivers,* indicating positive experience with VA direct care and with the actual visit to community care.</a:t>
            </a:r>
          </a:p>
          <a:p>
            <a:pPr marL="342900" indent="-342900">
              <a:spcAft>
                <a:spcPts val="450"/>
              </a:spcAft>
              <a:buFont typeface="Arial" panose="020B0604020202020204" pitchFamily="34" charset="0"/>
              <a:buChar char="•"/>
            </a:pPr>
            <a:r>
              <a:rPr lang="en-US" sz="2000" b="1" dirty="0">
                <a:solidFill>
                  <a:srgbClr val="000000"/>
                </a:solidFill>
                <a:cs typeface="Arial" panose="020B0604020202020204" pitchFamily="34" charset="0"/>
              </a:rPr>
              <a:t>Community care surveys show lower trust scores than similar Outpatient surveys.</a:t>
            </a:r>
          </a:p>
          <a:p>
            <a:pPr marL="800100" lvl="1" indent="-342900">
              <a:spcAft>
                <a:spcPts val="450"/>
              </a:spcAft>
              <a:buFont typeface="Arial" panose="020B0604020202020204" pitchFamily="34" charset="0"/>
              <a:buChar char="•"/>
            </a:pPr>
            <a:r>
              <a:rPr lang="en-US" sz="2000" dirty="0">
                <a:solidFill>
                  <a:srgbClr val="000000"/>
                </a:solidFill>
                <a:cs typeface="Arial" panose="020B0604020202020204" pitchFamily="34" charset="0"/>
              </a:rPr>
              <a:t>Veterans provide lower scores for surveys related to choosing, scheduling, and paying for community care.  </a:t>
            </a:r>
          </a:p>
          <a:p>
            <a:pPr marL="800100" lvl="1" indent="-342900">
              <a:spcAft>
                <a:spcPts val="450"/>
              </a:spcAft>
              <a:buFont typeface="Arial" panose="020B0604020202020204" pitchFamily="34" charset="0"/>
              <a:buChar char="•"/>
            </a:pPr>
            <a:r>
              <a:rPr lang="en-US" sz="2000" dirty="0">
                <a:solidFill>
                  <a:srgbClr val="000000"/>
                </a:solidFill>
                <a:cs typeface="Arial" panose="020B0604020202020204" pitchFamily="34" charset="0"/>
              </a:rPr>
              <a:t>Coordinating and getting answers to billing questions related to community care seems to be an area of frustration. </a:t>
            </a:r>
          </a:p>
          <a:p>
            <a:pPr marL="342900" indent="-342900">
              <a:spcAft>
                <a:spcPts val="450"/>
              </a:spcAft>
              <a:buFont typeface="Arial" panose="020B0604020202020204" pitchFamily="34" charset="0"/>
              <a:buChar char="•"/>
            </a:pPr>
            <a:r>
              <a:rPr lang="en-US" sz="2000" dirty="0">
                <a:solidFill>
                  <a:srgbClr val="000000"/>
                </a:solidFill>
                <a:cs typeface="Arial" panose="020B0604020202020204" pitchFamily="34" charset="0"/>
              </a:rPr>
              <a:t>When asked about </a:t>
            </a:r>
            <a:r>
              <a:rPr lang="en-US" sz="2000" b="1" dirty="0">
                <a:solidFill>
                  <a:srgbClr val="000000"/>
                </a:solidFill>
                <a:cs typeface="Arial" panose="020B0604020202020204" pitchFamily="34" charset="0"/>
              </a:rPr>
              <a:t>preference for telehealth </a:t>
            </a:r>
            <a:r>
              <a:rPr lang="en-US" sz="2000" dirty="0">
                <a:solidFill>
                  <a:srgbClr val="000000"/>
                </a:solidFill>
                <a:cs typeface="Arial" panose="020B0604020202020204" pitchFamily="34" charset="0"/>
              </a:rPr>
              <a:t>instead of community care, </a:t>
            </a:r>
            <a:r>
              <a:rPr lang="en-US" sz="2000" b="1" dirty="0">
                <a:solidFill>
                  <a:srgbClr val="000000"/>
                </a:solidFill>
                <a:cs typeface="Arial" panose="020B0604020202020204" pitchFamily="34" charset="0"/>
              </a:rPr>
              <a:t>only 15%</a:t>
            </a:r>
            <a:r>
              <a:rPr lang="en-US" sz="2000" dirty="0">
                <a:solidFill>
                  <a:srgbClr val="000000"/>
                </a:solidFill>
                <a:cs typeface="Arial" panose="020B0604020202020204" pitchFamily="34" charset="0"/>
              </a:rPr>
              <a:t> of Veterans using community care indicated they would have preferred a telehealth appointment. </a:t>
            </a:r>
          </a:p>
          <a:p>
            <a:pPr marL="342900" indent="-342900">
              <a:spcAft>
                <a:spcPts val="450"/>
              </a:spcAft>
              <a:buFont typeface="Arial" panose="020B0604020202020204" pitchFamily="34" charset="0"/>
              <a:buChar char="•"/>
            </a:pPr>
            <a:r>
              <a:rPr lang="en-US" sz="2000" dirty="0">
                <a:solidFill>
                  <a:srgbClr val="000000"/>
                </a:solidFill>
                <a:cs typeface="Arial" panose="020B0604020202020204" pitchFamily="34" charset="0"/>
              </a:rPr>
              <a:t>When asked about </a:t>
            </a:r>
            <a:r>
              <a:rPr lang="en-US" sz="2000" b="1" dirty="0">
                <a:solidFill>
                  <a:srgbClr val="000000"/>
                </a:solidFill>
                <a:cs typeface="Arial" panose="020B0604020202020204" pitchFamily="34" charset="0"/>
              </a:rPr>
              <a:t>preference for telehealth </a:t>
            </a:r>
            <a:r>
              <a:rPr lang="en-US" sz="2000" dirty="0">
                <a:solidFill>
                  <a:srgbClr val="000000"/>
                </a:solidFill>
                <a:cs typeface="Arial" panose="020B0604020202020204" pitchFamily="34" charset="0"/>
              </a:rPr>
              <a:t>instead of outpatient services, </a:t>
            </a:r>
            <a:r>
              <a:rPr lang="en-US" sz="2000" b="1" dirty="0">
                <a:solidFill>
                  <a:srgbClr val="000000"/>
                </a:solidFill>
                <a:cs typeface="Arial" panose="020B0604020202020204" pitchFamily="34" charset="0"/>
              </a:rPr>
              <a:t>only 9%</a:t>
            </a:r>
            <a:r>
              <a:rPr lang="en-US" sz="2000" dirty="0">
                <a:solidFill>
                  <a:srgbClr val="000000"/>
                </a:solidFill>
                <a:cs typeface="Arial" panose="020B0604020202020204" pitchFamily="34" charset="0"/>
              </a:rPr>
              <a:t> of Veterans using outpatient services indicated they would have preferred a telehealth appointment.</a:t>
            </a:r>
          </a:p>
          <a:p>
            <a:pPr>
              <a:spcAft>
                <a:spcPts val="450"/>
              </a:spcAft>
            </a:pPr>
            <a:endParaRPr lang="en-US" dirty="0">
              <a:solidFill>
                <a:srgbClr val="000000"/>
              </a:solidFill>
              <a:latin typeface="Arial" panose="020B0604020202020204" pitchFamily="34" charset="0"/>
              <a:cs typeface="Arial" panose="020B0604020202020204" pitchFamily="34" charset="0"/>
            </a:endParaRPr>
          </a:p>
        </p:txBody>
      </p:sp>
      <p:pic>
        <p:nvPicPr>
          <p:cNvPr id="11" name="Graphic 155">
            <a:extLst>
              <a:ext uri="{FF2B5EF4-FFF2-40B4-BE49-F238E27FC236}">
                <a16:creationId xmlns:a16="http://schemas.microsoft.com/office/drawing/2014/main" id="{4FD130E3-0E27-4E21-8956-8BFA30926C7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089462" y="4606578"/>
            <a:ext cx="1472952" cy="1472952"/>
          </a:xfrm>
          <a:prstGeom prst="rect">
            <a:avLst/>
          </a:prstGeom>
        </p:spPr>
      </p:pic>
    </p:spTree>
    <p:extLst>
      <p:ext uri="{BB962C8B-B14F-4D97-AF65-F5344CB8AC3E}">
        <p14:creationId xmlns:p14="http://schemas.microsoft.com/office/powerpoint/2010/main" val="1726752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wo-line Header">
  <a:themeElements>
    <a:clrScheme name="VA Print Colors">
      <a:dk1>
        <a:srgbClr val="000000"/>
      </a:dk1>
      <a:lt1>
        <a:srgbClr val="FFFFFF"/>
      </a:lt1>
      <a:dk2>
        <a:srgbClr val="003F72"/>
      </a:dk2>
      <a:lt2>
        <a:srgbClr val="EEECE1"/>
      </a:lt2>
      <a:accent1>
        <a:srgbClr val="0082BD"/>
      </a:accent1>
      <a:accent2>
        <a:srgbClr val="C6262D"/>
      </a:accent2>
      <a:accent3>
        <a:srgbClr val="762431"/>
      </a:accent3>
      <a:accent4>
        <a:srgbClr val="F2CF45"/>
      </a:accent4>
      <a:accent5>
        <a:srgbClr val="828F97"/>
      </a:accent5>
      <a:accent6>
        <a:srgbClr val="DBDCDE"/>
      </a:accent6>
      <a:hlink>
        <a:srgbClr val="0082BD"/>
      </a:hlink>
      <a:folHlink>
        <a:srgbClr val="003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80460B3A-F7DC-5148-9D04-AC1B30E0660E}" vid="{94CF697A-7176-554A-8FB6-73D3DA4B40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2b4bb46-5d81-43f4-8587-34a3e0e6d42d">
      <Terms xmlns="http://schemas.microsoft.com/office/infopath/2007/PartnerControls"/>
    </lcf76f155ced4ddcb4097134ff3c332f>
    <TaxCatchAll xmlns="6a064b98-9978-4112-8952-3c59b93e1f7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E30B21F1623449AA79AC99749305CA" ma:contentTypeVersion="13" ma:contentTypeDescription="Create a new document." ma:contentTypeScope="" ma:versionID="ebb9be971266029cc5831ef4c14e1cc3">
  <xsd:schema xmlns:xsd="http://www.w3.org/2001/XMLSchema" xmlns:xs="http://www.w3.org/2001/XMLSchema" xmlns:p="http://schemas.microsoft.com/office/2006/metadata/properties" xmlns:ns2="42b4bb46-5d81-43f4-8587-34a3e0e6d42d" xmlns:ns3="6a064b98-9978-4112-8952-3c59b93e1f73" targetNamespace="http://schemas.microsoft.com/office/2006/metadata/properties" ma:root="true" ma:fieldsID="c8eb516f599903b770de21aa3b6e68f1" ns2:_="" ns3:_="">
    <xsd:import namespace="42b4bb46-5d81-43f4-8587-34a3e0e6d42d"/>
    <xsd:import namespace="6a064b98-9978-4112-8952-3c59b93e1f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b4bb46-5d81-43f4-8587-34a3e0e6d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064b98-9978-4112-8952-3c59b93e1f7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183f18b-6311-4e5a-88db-0cdddec861d8}" ma:internalName="TaxCatchAll" ma:showField="CatchAllData" ma:web="6a064b98-9978-4112-8952-3c59b93e1f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5B031B-F9EB-4FB2-9A7B-3A9925563BDF}">
  <ds:schemaRefs>
    <ds:schemaRef ds:uri="http://schemas.microsoft.com/sharepoint/v3/contenttype/forms"/>
  </ds:schemaRefs>
</ds:datastoreItem>
</file>

<file path=customXml/itemProps2.xml><?xml version="1.0" encoding="utf-8"?>
<ds:datastoreItem xmlns:ds="http://schemas.openxmlformats.org/officeDocument/2006/customXml" ds:itemID="{7249DE55-B207-4F15-816A-5EC2EC2C15AB}">
  <ds:schemaRefs>
    <ds:schemaRef ds:uri="http://schemas.microsoft.com/sharepoint/v3"/>
    <ds:schemaRef ds:uri="56245d2f-0389-484d-8b25-63ef91afc411"/>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77dce447-0566-47ff-8c07-c9b85fda5322"/>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1D24B3E-7573-4140-A38A-F21ABA53973F}"/>
</file>

<file path=docProps/app.xml><?xml version="1.0" encoding="utf-8"?>
<Properties xmlns="http://schemas.openxmlformats.org/officeDocument/2006/extended-properties" xmlns:vt="http://schemas.openxmlformats.org/officeDocument/2006/docPropsVTypes">
  <Template>Two-line Header</Template>
  <TotalTime>634</TotalTime>
  <Words>2400</Words>
  <Application>Microsoft Office PowerPoint</Application>
  <PresentationFormat>Widescreen</PresentationFormat>
  <Paragraphs>489</Paragraphs>
  <Slides>13</Slides>
  <Notes>9</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Georgia</vt:lpstr>
      <vt:lpstr>Tahoma</vt:lpstr>
      <vt:lpstr>Times New Roman</vt:lpstr>
      <vt:lpstr>Wingdings</vt:lpstr>
      <vt:lpstr>Two-line Header</vt:lpstr>
      <vt:lpstr>My PX Data Says What? CX Symposium 2022</vt:lpstr>
      <vt:lpstr>My PX Data Says What?</vt:lpstr>
      <vt:lpstr>Patient Satisfaction &amp; Patient Experience</vt:lpstr>
      <vt:lpstr>Access to Care: Moments that Matter</vt:lpstr>
      <vt:lpstr>Available VHA Surveys</vt:lpstr>
      <vt:lpstr>Available VHA Surveys</vt:lpstr>
      <vt:lpstr>Access to Care Veteran Experience Comparison (10/01/2021 – 07/15/2022)</vt:lpstr>
      <vt:lpstr>VSignals Access Experience Defined By 2 Questions (10/01/2021 – 07/15/2022)</vt:lpstr>
      <vt:lpstr>VSignals Summary (10/01/2021 – 07/15/2022)</vt:lpstr>
      <vt:lpstr>Facility Case Study – Next Steps</vt:lpstr>
      <vt:lpstr>For More Information on VSignals</vt:lpstr>
      <vt:lpstr> Thin Line Two-Color Icons</vt:lpstr>
      <vt:lpstr> Full Color Icons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Enter Document Subject</dc:subject>
  <dc:creator>Megan Weibye</dc:creator>
  <cp:keywords>Enter document keywords</cp:keywords>
  <dc:description/>
  <cp:lastModifiedBy>Chapin, Jennifer E. (she/her/hers)</cp:lastModifiedBy>
  <cp:revision>12</cp:revision>
  <cp:lastPrinted>2011-05-13T15:25:22Z</cp:lastPrinted>
  <dcterms:created xsi:type="dcterms:W3CDTF">2022-06-03T13:43:05Z</dcterms:created>
  <dcterms:modified xsi:type="dcterms:W3CDTF">2022-07-26T12:39:40Z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reviewed">
    <vt:lpwstr>yyyymmdd</vt:lpwstr>
  </property>
  <property fmtid="{D5CDD505-2E9C-101B-9397-08002B2CF9AE}" pid="3" name="Datecreated">
    <vt:lpwstr>yyyymmdd</vt:lpwstr>
  </property>
  <property fmtid="{D5CDD505-2E9C-101B-9397-08002B2CF9AE}" pid="4" name="Type">
    <vt:lpwstr>General Information</vt:lpwstr>
  </property>
  <property fmtid="{D5CDD505-2E9C-101B-9397-08002B2CF9AE}" pid="5" name="Language">
    <vt:lpwstr>En</vt:lpwstr>
  </property>
  <property fmtid="{D5CDD505-2E9C-101B-9397-08002B2CF9AE}" pid="6" name="Description">
    <vt:lpwstr>This document contains information on how to use the OIT PowerPoint Template.</vt:lpwstr>
  </property>
  <property fmtid="{D5CDD505-2E9C-101B-9397-08002B2CF9AE}" pid="7" name="Creator">
    <vt:lpwstr>U.S. Department of Veterans Affairs</vt:lpwstr>
  </property>
  <property fmtid="{D5CDD505-2E9C-101B-9397-08002B2CF9AE}" pid="8" name="ContentTypeId">
    <vt:lpwstr>0x010100A9E30B21F1623449AA79AC99749305CA</vt:lpwstr>
  </property>
</Properties>
</file>