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1" r:id="rId4"/>
  </p:sldMasterIdLst>
  <p:notesMasterIdLst>
    <p:notesMasterId r:id="rId16"/>
  </p:notesMasterIdLst>
  <p:handoutMasterIdLst>
    <p:handoutMasterId r:id="rId17"/>
  </p:handoutMasterIdLst>
  <p:sldIdLst>
    <p:sldId id="280" r:id="rId5"/>
    <p:sldId id="282" r:id="rId6"/>
    <p:sldId id="256" r:id="rId7"/>
    <p:sldId id="317" r:id="rId8"/>
    <p:sldId id="1267" r:id="rId9"/>
    <p:sldId id="324" r:id="rId10"/>
    <p:sldId id="1268" r:id="rId11"/>
    <p:sldId id="1270" r:id="rId12"/>
    <p:sldId id="1271" r:id="rId13"/>
    <p:sldId id="1269" r:id="rId14"/>
    <p:sldId id="1272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orient="horz" pos="3510" userDrawn="1">
          <p15:clr>
            <a:srgbClr val="A4A3A4"/>
          </p15:clr>
        </p15:guide>
        <p15:guide id="3" orient="horz" pos="2897" userDrawn="1">
          <p15:clr>
            <a:srgbClr val="A4A3A4"/>
          </p15:clr>
        </p15:guide>
        <p15:guide id="4" orient="horz" pos="4101" userDrawn="1">
          <p15:clr>
            <a:srgbClr val="A4A3A4"/>
          </p15:clr>
        </p15:guide>
        <p15:guide id="5" orient="horz" pos="1921" userDrawn="1">
          <p15:clr>
            <a:srgbClr val="A4A3A4"/>
          </p15:clr>
        </p15:guide>
        <p15:guide id="6" orient="horz" pos="2004" userDrawn="1">
          <p15:clr>
            <a:srgbClr val="A4A3A4"/>
          </p15:clr>
        </p15:guide>
        <p15:guide id="7" orient="horz" pos="1104" userDrawn="1">
          <p15:clr>
            <a:srgbClr val="A4A3A4"/>
          </p15:clr>
        </p15:guide>
        <p15:guide id="8" orient="horz" pos="1021" userDrawn="1">
          <p15:clr>
            <a:srgbClr val="A4A3A4"/>
          </p15:clr>
        </p15:guide>
        <p15:guide id="9" orient="horz" pos="3908" userDrawn="1">
          <p15:clr>
            <a:srgbClr val="A4A3A4"/>
          </p15:clr>
        </p15:guide>
        <p15:guide id="10" orient="horz" pos="2820" userDrawn="1">
          <p15:clr>
            <a:srgbClr val="A4A3A4"/>
          </p15:clr>
        </p15:guide>
        <p15:guide id="11" pos="7393" userDrawn="1">
          <p15:clr>
            <a:srgbClr val="A4A3A4"/>
          </p15:clr>
        </p15:guide>
        <p15:guide id="12" pos="2584" userDrawn="1">
          <p15:clr>
            <a:srgbClr val="A4A3A4"/>
          </p15:clr>
        </p15:guide>
        <p15:guide id="13" pos="4981" userDrawn="1">
          <p15:clr>
            <a:srgbClr val="A4A3A4"/>
          </p15:clr>
        </p15:guide>
        <p15:guide id="14" pos="5091" userDrawn="1">
          <p15:clr>
            <a:srgbClr val="A4A3A4"/>
          </p15:clr>
        </p15:guide>
        <p15:guide id="15" pos="281" userDrawn="1">
          <p15:clr>
            <a:srgbClr val="A4A3A4"/>
          </p15:clr>
        </p15:guide>
        <p15:guide id="16" pos="6297" userDrawn="1">
          <p15:clr>
            <a:srgbClr val="A4A3A4"/>
          </p15:clr>
        </p15:guide>
        <p15:guide id="17" pos="6188" userDrawn="1">
          <p15:clr>
            <a:srgbClr val="A4A3A4"/>
          </p15:clr>
        </p15:guide>
        <p15:guide id="18" pos="1487" userDrawn="1">
          <p15:clr>
            <a:srgbClr val="A4A3A4"/>
          </p15:clr>
        </p15:guide>
        <p15:guide id="19" pos="1376" userDrawn="1">
          <p15:clr>
            <a:srgbClr val="A4A3A4"/>
          </p15:clr>
        </p15:guide>
        <p15:guide id="20" pos="3885" userDrawn="1">
          <p15:clr>
            <a:srgbClr val="A4A3A4"/>
          </p15:clr>
        </p15:guide>
        <p15:guide id="21" pos="3781" userDrawn="1">
          <p15:clr>
            <a:srgbClr val="A4A3A4"/>
          </p15:clr>
        </p15:guide>
        <p15:guide id="22" pos="26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xwell, Katherine [USA]" initials="MK[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52C"/>
    <a:srgbClr val="DCDDDE"/>
    <a:srgbClr val="E4F3F9"/>
    <a:srgbClr val="0083BE"/>
    <a:srgbClr val="013F72"/>
    <a:srgbClr val="E7F3F8"/>
    <a:srgbClr val="D9D9D9"/>
    <a:srgbClr val="ECECEC"/>
    <a:srgbClr val="003F71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3" autoAdjust="0"/>
    <p:restoredTop sz="91095" autoAdjust="0"/>
  </p:normalViewPr>
  <p:slideViewPr>
    <p:cSldViewPr snapToGrid="0" snapToObjects="1">
      <p:cViewPr>
        <p:scale>
          <a:sx n="95" d="100"/>
          <a:sy n="95" d="100"/>
        </p:scale>
        <p:origin x="904" y="624"/>
      </p:cViewPr>
      <p:guideLst>
        <p:guide orient="horz" pos="210"/>
        <p:guide orient="horz" pos="3510"/>
        <p:guide orient="horz" pos="2897"/>
        <p:guide orient="horz" pos="4101"/>
        <p:guide orient="horz" pos="1921"/>
        <p:guide orient="horz" pos="2004"/>
        <p:guide orient="horz" pos="1104"/>
        <p:guide orient="horz" pos="1021"/>
        <p:guide orient="horz" pos="3908"/>
        <p:guide orient="horz" pos="2820"/>
        <p:guide pos="7393"/>
        <p:guide pos="2584"/>
        <p:guide pos="4981"/>
        <p:guide pos="5091"/>
        <p:guide pos="281"/>
        <p:guide pos="6297"/>
        <p:guide pos="6188"/>
        <p:guide pos="1487"/>
        <p:guide pos="1376"/>
        <p:guide pos="3885"/>
        <p:guide pos="3781"/>
        <p:guide pos="26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A682B-60B7-244F-AF8C-16AA5F067F6C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85591-F2ED-7B4B-AAEB-54F8DF99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29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0177D-0B34-354A-A985-A7708375935C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E557-29CA-2942-B5B0-BBAE067F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61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Welcome to the Course:</a:t>
            </a:r>
            <a:r>
              <a:rPr lang="en-US" b="0" dirty="0"/>
              <a:t> 1 minutes 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I’m going to give you a little primer on our Customer Experience Institute courses where we focus on teaching a Human Centered Design way of thinking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00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3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6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9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3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29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06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1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Preselecte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510454-734A-9144-8FE7-F44AFE841B28}"/>
              </a:ext>
            </a:extLst>
          </p:cNvPr>
          <p:cNvSpPr/>
          <p:nvPr userDrawn="1"/>
        </p:nvSpPr>
        <p:spPr>
          <a:xfrm>
            <a:off x="304800" y="265176"/>
            <a:ext cx="11582400" cy="6364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4400C-694E-6A48-A7A0-4E8A9B883BD6}"/>
              </a:ext>
            </a:extLst>
          </p:cNvPr>
          <p:cNvSpPr/>
          <p:nvPr userDrawn="1"/>
        </p:nvSpPr>
        <p:spPr>
          <a:xfrm>
            <a:off x="0" y="1232941"/>
            <a:ext cx="4726899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7D94AB-6BF0-4D49-8303-7D66DE57A197}"/>
              </a:ext>
            </a:extLst>
          </p:cNvPr>
          <p:cNvSpPr txBox="1"/>
          <p:nvPr userDrawn="1"/>
        </p:nvSpPr>
        <p:spPr>
          <a:xfrm>
            <a:off x="5717070" y="852505"/>
            <a:ext cx="553589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fld id="{51118A9C-9ABD-A84C-846F-CC0713849565}" type="datetime4">
              <a:rPr lang="en-US" sz="1000" b="0" smtClean="0">
                <a:solidFill>
                  <a:schemeClr val="bg1"/>
                </a:solidFill>
              </a:rPr>
              <a:pPr algn="r"/>
              <a:t>August 24, 2022</a:t>
            </a:fld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8D06877-E96A-C446-9E3A-3A13B024A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5465" y="3826720"/>
            <a:ext cx="5653989" cy="508605"/>
          </a:xfrm>
        </p:spPr>
        <p:txBody>
          <a:bodyPr lIns="0">
            <a:noAutofit/>
          </a:bodyPr>
          <a:lstStyle>
            <a:lvl1pPr marL="0" indent="0">
              <a:buNone/>
              <a:defRPr sz="2000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2CBED1-ECA4-7E4F-8E48-47A526A42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65" y="5604273"/>
            <a:ext cx="2857500" cy="63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8D2926-A8FD-F2BD-BACD-5E35EAD276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000" y="5545860"/>
            <a:ext cx="2611967" cy="761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1D38B-4DFB-AA17-A138-06691CDF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66" y="1828964"/>
            <a:ext cx="5653989" cy="1832988"/>
          </a:xfrm>
          <a:prstGeom prst="rect">
            <a:avLst/>
          </a:prstGeom>
        </p:spPr>
        <p:txBody>
          <a:bodyPr lIns="0"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gavel and a flag&#10;&#10;Description automatically generated with medium confidence">
            <a:extLst>
              <a:ext uri="{FF2B5EF4-FFF2-40B4-BE49-F238E27FC236}">
                <a16:creationId xmlns:a16="http://schemas.microsoft.com/office/drawing/2014/main" id="{01682A27-8768-BABE-805B-9564D5774148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l="1008" t="500" r="27531" b="1225"/>
          <a:stretch/>
        </p:blipFill>
        <p:spPr>
          <a:xfrm>
            <a:off x="7015841" y="3338209"/>
            <a:ext cx="2006756" cy="1832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2C796B-4957-B5FB-2B8B-EEE63089A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9524" t="3034" r="24826" b="3034"/>
          <a:stretch/>
        </p:blipFill>
        <p:spPr>
          <a:xfrm>
            <a:off x="7024256" y="1317256"/>
            <a:ext cx="2006756" cy="18329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27BEF8-FE1D-4C0C-C3A2-B0F6AFFF8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7314" t="3034" r="25261" b="3034"/>
          <a:stretch/>
        </p:blipFill>
        <p:spPr>
          <a:xfrm>
            <a:off x="9246211" y="3338209"/>
            <a:ext cx="2006756" cy="18329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38F4F1-D827-BE55-A67D-9DE6CD0C0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4900" r="24900"/>
          <a:stretch/>
        </p:blipFill>
        <p:spPr>
          <a:xfrm>
            <a:off x="9243212" y="1317256"/>
            <a:ext cx="2006756" cy="18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7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87CB9F-1FBC-5B4B-8C1E-BC250F792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5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57846"/>
            <a:ext cx="6815667" cy="510071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157847"/>
            <a:ext cx="4011084" cy="5100713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33423"/>
            <a:ext cx="10972800" cy="8106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3FD921-9763-6546-9789-CEC6A46C63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50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6650"/>
            <a:ext cx="7315200" cy="38192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102498"/>
            <a:ext cx="7315200" cy="61356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891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1EF3CB-3B26-1747-A0CC-69379BE87D00}"/>
              </a:ext>
            </a:extLst>
          </p:cNvPr>
          <p:cNvSpPr txBox="1">
            <a:spLocks/>
          </p:cNvSpPr>
          <p:nvPr userDrawn="1"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7674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07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6954C1-40E7-ED47-80B6-7DF5E34F1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7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874" y="1199287"/>
            <a:ext cx="6726539" cy="486423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795" y="1199289"/>
            <a:ext cx="4011084" cy="4864233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8795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A2AE48-3F98-7541-9391-83F1B4FDA5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5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199214"/>
            <a:ext cx="7315200" cy="4002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266844"/>
            <a:ext cx="7315200" cy="61356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23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CEE060-238D-CC42-AA97-6D32E3E72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74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48765"/>
            <a:ext cx="5384800" cy="50097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48765"/>
            <a:ext cx="5384800" cy="500979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15BC2CF-BBEE-BB4E-BE75-E250C6DC9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pPr defTabSz="342900"/>
            <a:fld id="{D983F1FA-211D-3044-9E35-958DFBC26156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12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o are th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AC36A2-7AC5-1FC2-6169-8668DF119A3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9586" y="1249363"/>
            <a:ext cx="4246562" cy="638175"/>
          </a:xfrm>
          <a:solidFill>
            <a:srgbClr val="0083BE"/>
          </a:solidFill>
        </p:spPr>
        <p:txBody>
          <a:bodyPr anchor="ctr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C6206A-D0AF-4779-B6E2-69226CE78AFE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5337" y="1987549"/>
            <a:ext cx="4486413" cy="4267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EBC785-FA4A-5229-A6B8-967702357A2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470525" y="1249363"/>
            <a:ext cx="5818188" cy="638175"/>
          </a:xfrm>
          <a:solidFill>
            <a:srgbClr val="0083BE"/>
          </a:solidFill>
        </p:spPr>
        <p:txBody>
          <a:bodyPr anchor="ctr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0AF35CF-3615-1A7E-5C1E-90BA1653852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470525" y="1987550"/>
            <a:ext cx="2984362" cy="2058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3B6B7C1B-3E22-148D-D0CB-020FD94267A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585446" y="1987550"/>
            <a:ext cx="2984362" cy="2058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D0790E90-719E-D39F-5C1C-5FDDCE8E2BE4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470525" y="4195762"/>
            <a:ext cx="2984362" cy="2058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B2E80937-E811-6131-A329-47B26B872AB1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585446" y="4195762"/>
            <a:ext cx="2984362" cy="2058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15BC2CF-BBEE-BB4E-BE75-E250C6DC9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pPr defTabSz="342900"/>
            <a:fld id="{D983F1FA-211D-3044-9E35-958DFBC26156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1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09D613-D76A-7D40-8460-4CAE6263F144}"/>
              </a:ext>
            </a:extLst>
          </p:cNvPr>
          <p:cNvSpPr txBox="1"/>
          <p:nvPr userDrawn="1"/>
        </p:nvSpPr>
        <p:spPr>
          <a:xfrm>
            <a:off x="755669" y="4620951"/>
            <a:ext cx="5535897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51118A9C-9ABD-A84C-846F-CC0713849565}" type="datetime4">
              <a:rPr lang="en-US" sz="1400" b="1" smtClean="0">
                <a:solidFill>
                  <a:schemeClr val="accent5"/>
                </a:solidFill>
              </a:rPr>
              <a:t>August 24, 2022</a:t>
            </a:fld>
            <a:endParaRPr lang="en-US" sz="1400" b="1" dirty="0">
              <a:solidFill>
                <a:schemeClr val="accent5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6D496D-3EAE-0643-966A-D24A621E94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69" y="2583064"/>
            <a:ext cx="8391583" cy="1016040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44DFDF4-465A-A143-9D9B-04AB8BF3F0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69" y="3918575"/>
            <a:ext cx="8391583" cy="508605"/>
          </a:xfrm>
        </p:spPr>
        <p:txBody>
          <a:bodyPr lIns="0">
            <a:noAutofit/>
          </a:bodyPr>
          <a:lstStyle>
            <a:lvl1pPr marL="0" indent="0">
              <a:buNone/>
              <a:defRPr sz="2000" i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BD8274-25F7-2B4C-9DA1-BF4FAF6ABBF6}"/>
              </a:ext>
            </a:extLst>
          </p:cNvPr>
          <p:cNvCxnSpPr/>
          <p:nvPr userDrawn="1"/>
        </p:nvCxnSpPr>
        <p:spPr>
          <a:xfrm>
            <a:off x="728576" y="3726687"/>
            <a:ext cx="10026145" cy="0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5F522-782B-414F-9804-2336838F24F8}"/>
              </a:ext>
            </a:extLst>
          </p:cNvPr>
          <p:cNvSpPr/>
          <p:nvPr userDrawn="1"/>
        </p:nvSpPr>
        <p:spPr>
          <a:xfrm>
            <a:off x="3334" y="5890826"/>
            <a:ext cx="4080005" cy="640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A9D200-C85C-2046-A980-119BFA98D77F}"/>
              </a:ext>
            </a:extLst>
          </p:cNvPr>
          <p:cNvSpPr/>
          <p:nvPr userDrawn="1"/>
        </p:nvSpPr>
        <p:spPr>
          <a:xfrm>
            <a:off x="4083341" y="5890826"/>
            <a:ext cx="4063935" cy="6400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0C2771-8878-724A-A692-39B9696628BF}"/>
              </a:ext>
            </a:extLst>
          </p:cNvPr>
          <p:cNvSpPr/>
          <p:nvPr userDrawn="1"/>
        </p:nvSpPr>
        <p:spPr>
          <a:xfrm>
            <a:off x="8147277" y="5890826"/>
            <a:ext cx="404806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1B66FC1-B565-E844-B6D7-7DEA8824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60" y="6137198"/>
            <a:ext cx="2590800" cy="571500"/>
          </a:xfrm>
          <a:prstGeom prst="rect">
            <a:avLst/>
          </a:prstGeom>
        </p:spPr>
      </p:pic>
      <p:pic>
        <p:nvPicPr>
          <p:cNvPr id="13" name="Picture 1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C72E77C-A0B3-6FC5-43C2-20C247B6CE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986" y="6073190"/>
            <a:ext cx="2276354" cy="6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8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6790" y="4406901"/>
            <a:ext cx="10946889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6790" y="2906713"/>
            <a:ext cx="1094688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54DB7-DDD7-7A48-A2B7-234B7AAE7DE2}"/>
              </a:ext>
            </a:extLst>
          </p:cNvPr>
          <p:cNvSpPr/>
          <p:nvPr userDrawn="1"/>
        </p:nvSpPr>
        <p:spPr>
          <a:xfrm>
            <a:off x="8683413" y="6268720"/>
            <a:ext cx="2777067" cy="38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622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6708"/>
            <a:ext cx="10972800" cy="508233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D6EE6C-D70D-3F49-ADF9-28B57FAF3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7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B129CD-9FC2-A14D-82B1-607BD3F6790C}"/>
              </a:ext>
            </a:extLst>
          </p:cNvPr>
          <p:cNvSpPr/>
          <p:nvPr userDrawn="1"/>
        </p:nvSpPr>
        <p:spPr>
          <a:xfrm>
            <a:off x="-12192" y="0"/>
            <a:ext cx="12204192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B69D9-6485-E143-9C53-16A5AC2EDCC4}"/>
              </a:ext>
            </a:extLst>
          </p:cNvPr>
          <p:cNvSpPr/>
          <p:nvPr userDrawn="1"/>
        </p:nvSpPr>
        <p:spPr>
          <a:xfrm>
            <a:off x="-12192" y="0"/>
            <a:ext cx="12204192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59826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6708"/>
            <a:ext cx="5486400" cy="475518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4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D6EE6C-D70D-3F49-ADF9-28B57FAF3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868FDF-E83A-824D-8ABE-9455927344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3501" y="1189039"/>
            <a:ext cx="4986020" cy="2274451"/>
          </a:xfrm>
          <a:solidFill>
            <a:schemeClr val="accent1"/>
          </a:solidFill>
        </p:spPr>
        <p:txBody>
          <a:bodyPr lIns="182880" tIns="182880" rIns="182880" bIns="182880">
            <a:norm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81CEC5D-B8B5-6640-80A3-D8A25DEAA5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31534" y="3630806"/>
            <a:ext cx="4986020" cy="2331082"/>
          </a:xfrm>
          <a:solidFill>
            <a:schemeClr val="accent1"/>
          </a:solidFill>
        </p:spPr>
        <p:txBody>
          <a:bodyPr lIns="182880" tIns="182880" rIns="182880" bIns="182880">
            <a:norm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60A61-4E74-2E4A-B0E1-A068CFD7C2B7}"/>
              </a:ext>
            </a:extLst>
          </p:cNvPr>
          <p:cNvSpPr/>
          <p:nvPr userDrawn="1"/>
        </p:nvSpPr>
        <p:spPr>
          <a:xfrm>
            <a:off x="9443545" y="6471745"/>
            <a:ext cx="1792342" cy="13400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EA1626-59F4-8748-A574-C2C18E72A9E4}"/>
              </a:ext>
            </a:extLst>
          </p:cNvPr>
          <p:cNvSpPr txBox="1"/>
          <p:nvPr userDrawn="1"/>
        </p:nvSpPr>
        <p:spPr>
          <a:xfrm>
            <a:off x="5042045" y="6421472"/>
            <a:ext cx="6255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CX SYMPOSIUM</a:t>
            </a:r>
          </a:p>
        </p:txBody>
      </p:sp>
    </p:spTree>
    <p:extLst>
      <p:ext uri="{BB962C8B-B14F-4D97-AF65-F5344CB8AC3E}">
        <p14:creationId xmlns:p14="http://schemas.microsoft.com/office/powerpoint/2010/main" val="87722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48765"/>
            <a:ext cx="1682187" cy="15291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1706" y="1248765"/>
            <a:ext cx="9070694" cy="152915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003F72"/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0DF51-7249-A778-CF6F-061CDCEB704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" y="2989082"/>
            <a:ext cx="1682187" cy="15291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A50746F-7C79-40F0-87BD-C52485687F0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11706" y="2989082"/>
            <a:ext cx="9070694" cy="152915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003F72"/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52D51A-291E-0A5A-B59A-F944C78578F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4729399"/>
            <a:ext cx="1682187" cy="15291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AF174F-287E-8B97-9DB2-E754928F92A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491720" y="4729398"/>
            <a:ext cx="9070694" cy="152915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003F72"/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15BC2CF-BBEE-BB4E-BE75-E250C6DC9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9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614" y="1189204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614" y="1828966"/>
            <a:ext cx="5386917" cy="44397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381" y="1189204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381" y="1828966"/>
            <a:ext cx="5389033" cy="44397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478252-F837-8F40-94A1-A1FBD943B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3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614" y="1361209"/>
            <a:ext cx="5386917" cy="490751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381" y="1361209"/>
            <a:ext cx="5389033" cy="490751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478252-F837-8F40-94A1-A1FBD943B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3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16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E5E727-B59D-944E-8079-5EA4A63F5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7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777AD75-3CC9-5E4C-AAE7-C8B056F501F9}"/>
              </a:ext>
            </a:extLst>
          </p:cNvPr>
          <p:cNvSpPr/>
          <p:nvPr userDrawn="1"/>
        </p:nvSpPr>
        <p:spPr>
          <a:xfrm>
            <a:off x="-8631" y="0"/>
            <a:ext cx="12192000" cy="10418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609600" y="180149"/>
            <a:ext cx="10972800" cy="810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75000"/>
                  </a:schemeClr>
                </a:solidFill>
                <a:latin typeface="Georgia"/>
                <a:ea typeface="+mj-ea"/>
                <a:cs typeface="Georgia"/>
              </a:defRPr>
            </a:lvl1pPr>
          </a:lstStyle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068" y="1213514"/>
            <a:ext cx="10961347" cy="5068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9A0533-1C09-5C44-A98B-5B58112BCEF1}"/>
              </a:ext>
            </a:extLst>
          </p:cNvPr>
          <p:cNvGrpSpPr/>
          <p:nvPr userDrawn="1"/>
        </p:nvGrpSpPr>
        <p:grpSpPr>
          <a:xfrm>
            <a:off x="-8531" y="1011795"/>
            <a:ext cx="12198660" cy="64008"/>
            <a:chOff x="-4995" y="5896713"/>
            <a:chExt cx="9148995" cy="64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00CA6F-A2B6-C24E-8A8F-79A1EC72DEC0}"/>
                </a:ext>
              </a:extLst>
            </p:cNvPr>
            <p:cNvSpPr/>
            <p:nvPr userDrawn="1"/>
          </p:nvSpPr>
          <p:spPr>
            <a:xfrm>
              <a:off x="-4995" y="5896713"/>
              <a:ext cx="3047951" cy="640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79272F-E79E-4443-8893-0783BEA20AE8}"/>
                </a:ext>
              </a:extLst>
            </p:cNvPr>
            <p:cNvSpPr/>
            <p:nvPr userDrawn="1"/>
          </p:nvSpPr>
          <p:spPr>
            <a:xfrm>
              <a:off x="3042956" y="5896713"/>
              <a:ext cx="3047951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B5FA60-D767-464D-A01D-B36B21AC7050}"/>
                </a:ext>
              </a:extLst>
            </p:cNvPr>
            <p:cNvSpPr/>
            <p:nvPr userDrawn="1"/>
          </p:nvSpPr>
          <p:spPr>
            <a:xfrm>
              <a:off x="6090907" y="5896713"/>
              <a:ext cx="3053093" cy="64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5E763C-F584-9144-9829-6EA58B399C03}"/>
              </a:ext>
            </a:extLst>
          </p:cNvPr>
          <p:cNvSpPr txBox="1"/>
          <p:nvPr userDrawn="1"/>
        </p:nvSpPr>
        <p:spPr>
          <a:xfrm>
            <a:off x="5042045" y="6421472"/>
            <a:ext cx="6255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CX SYMPOSIUM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F6EDFB-8BEC-764E-92A0-C1F68E809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4" r:id="rId3"/>
    <p:sldLayoutId id="2147483673" r:id="rId4"/>
    <p:sldLayoutId id="2147483685" r:id="rId5"/>
    <p:sldLayoutId id="2147483675" r:id="rId6"/>
    <p:sldLayoutId id="2147483676" r:id="rId7"/>
    <p:sldLayoutId id="214748368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56" r:id="rId14"/>
    <p:sldLayoutId id="2147483657" r:id="rId15"/>
    <p:sldLayoutId id="2147483687" r:id="rId16"/>
    <p:sldLayoutId id="214748368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>
              <a:lumMod val="75000"/>
            </a:schemeClr>
          </a:solidFill>
          <a:latin typeface="Georgia"/>
          <a:ea typeface="+mj-ea"/>
          <a:cs typeface="Georgia"/>
        </a:defRPr>
      </a:lvl1pPr>
    </p:titleStyle>
    <p:bodyStyle>
      <a:lvl1pPr marL="225425" indent="-22542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1pPr>
      <a:lvl2pPr marL="458788" indent="-233363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2pPr>
      <a:lvl3pPr marL="684213" indent="-225425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3pPr>
      <a:lvl4pPr marL="919163" indent="-2349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dvagov.sharepoint.com/sites/VBACXChampionsCoP" TargetMode="External"/><Relationship Id="rId18" Type="http://schemas.openxmlformats.org/officeDocument/2006/relationships/hyperlink" Target="https://dvagov.sharepoint.com/sites/vha-patient-experience/PX_Resources/px_guidebook/Shared%20Documents/Forms/AllItems.aspx?id=%2Fsites%2Fvha%2Dpatient%2Dexperience%2FPX%5FResources%2Fpx%5Fguidebook%2FShared%20Documents%2FA%20%2D%20PX%20Resources%20%2D%20Guidebook%20%2D%20Building%20the%20Foundation%20for%20Patient%20Experience%20at%20a%20VA%20Facility%20v2%2E0%20%20Oct%202020%2Epdf&amp;parent=%2Fsites%2Fvha%2Dpatient%2Dexperience%2FPX%5FResources%2Fpx%5Fguidebook%2FShared%20Documents" TargetMode="External"/><Relationship Id="rId3" Type="http://schemas.openxmlformats.org/officeDocument/2006/relationships/hyperlink" Target="http://bit.ly/deptvaregistration" TargetMode="External"/><Relationship Id="rId21" Type="http://schemas.openxmlformats.org/officeDocument/2006/relationships/image" Target="../media/image10.svg"/><Relationship Id="rId7" Type="http://schemas.openxmlformats.org/officeDocument/2006/relationships/hyperlink" Target="https://www.ecfr.gov/current/title-38/chapter-I/part-0/subpart-A" TargetMode="External"/><Relationship Id="rId12" Type="http://schemas.openxmlformats.org/officeDocument/2006/relationships/hyperlink" Target="https://www.va.gov/ve/docs/cx/customer-experience-cookbook.pdf" TargetMode="External"/><Relationship Id="rId17" Type="http://schemas.openxmlformats.org/officeDocument/2006/relationships/hyperlink" Target="https://dvagov.sharepoint.com/sites/vha-patient-experience/PX_Resources/px_guidebook/Shared%20Documents/Forms/AllItems.aspx?id=%2Fsites%2Fvha%2Dpatient%2Dexperience%2FPX%5FResources%2Fpx%5Fguidebook%2FShared%20Documents%2FC%20%2D%20PX%20Resources%20%2D%20PX%20Getting%20Started%20Resource%20Guide%20Mar%202022%2Epdf&amp;parent=%2Fsites%2Fvha%2Dpatient%2Dexperience%2FPX%5FResources%2Fpx%5Fguidebook%2FShared%20Documents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mailto:CXVC.VBACO@va.gov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dvagov.sharepoint.com/sites/vha-patient-experience/PX_Resources/px_directives_memos/Shared%20Documents/B%20-%20PX%20Resources%20-%20Directives%20-%20VHA%20Directive%201003%20%20April%202020.pdf" TargetMode="External"/><Relationship Id="rId11" Type="http://schemas.openxmlformats.org/officeDocument/2006/relationships/hyperlink" Target="https://dvagov.sharepoint.com/sites/VACOVEO" TargetMode="External"/><Relationship Id="rId5" Type="http://schemas.openxmlformats.org/officeDocument/2006/relationships/hyperlink" Target="https://vaww.va.gov/vapubs/viewPublication.asp?Pub_ID=1217&amp;FType=2" TargetMode="External"/><Relationship Id="rId15" Type="http://schemas.openxmlformats.org/officeDocument/2006/relationships/hyperlink" Target="https://gcc02.safelinks.protection.outlook.com/?url=https%3A%2F%2Fdvagov.sharepoint.com%2Fsites%2FVBASPMOPublicHome%2FCXGalleryWalk%2FSitePages%2FHome.aspx%3FOR%3DTeams-HL%26CT%3D1635269537332&amp;data=04%7C01%7C%7C0973fc3e57cd4bf29acd08d99ee238a3%7Ce95f1b23abaf45ee821db7ab251ab3bf%7C0%7C0%7C637715516716937781%7CUnknown%7CTWFpbGZsb3d8eyJWIjoiMC4wLjAwMDAiLCJQIjoiV2luMzIiLCJBTiI6Ik1haWwiLCJXVCI6Mn0%3D%7C1000&amp;sdata=pjQLp70xJGF6q7OkZx%2Ba4Cqqxg8kxT9YYQyfNySTN%2BQ%3D&amp;reserved=0" TargetMode="External"/><Relationship Id="rId10" Type="http://schemas.openxmlformats.org/officeDocument/2006/relationships/image" Target="../media/image17.png"/><Relationship Id="rId19" Type="http://schemas.openxmlformats.org/officeDocument/2006/relationships/hyperlink" Target="https://dvagov.sharepoint.com/sites/vha-patient-experience" TargetMode="External"/><Relationship Id="rId4" Type="http://schemas.openxmlformats.org/officeDocument/2006/relationships/hyperlink" Target="https://www.whitehouse.gov/omb/management/pma/" TargetMode="External"/><Relationship Id="rId9" Type="http://schemas.openxmlformats.org/officeDocument/2006/relationships/image" Target="../media/image16.png"/><Relationship Id="rId14" Type="http://schemas.openxmlformats.org/officeDocument/2006/relationships/hyperlink" Target="https://dvagov.sharepoint.com/sites/VBACXChampionsCoP/CX%20Materials/Forms/AllItems.aspx?csf=1&amp;web=1&amp;e=W47kOk&amp;cid=0372774b%2Dd048%2D4c42%2Db5d1%2Dbd1abfe85141&amp;RootFolder=%2Fsites%2FVBACXChampionsCoP%2FCX%20Materials%2FCX%20Playbook&amp;FolderCTID=0x01200058D9C32AD645AA45A336077182A9149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jpeg"/><Relationship Id="rId3" Type="http://schemas.openxmlformats.org/officeDocument/2006/relationships/hyperlink" Target="https://www.va.gov/ve/vacxi/" TargetMode="External"/><Relationship Id="rId7" Type="http://schemas.openxmlformats.org/officeDocument/2006/relationships/hyperlink" Target="https://dvagov.sharepoint.com/sites/VACOVEO/Human-Centered-Design/SitePages/Journey%20Maps.aspx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dvagov.sharepoint.com/sites/VACOPatientAdvocacy/Beryl%20Institute/Forms/AllItems.aspx?id=%2Fsites%2FVACOPatientAdvocacy%2FBeryl%20Institute%2FVHA%20OPA%5FDepartment%20of%20Veterans%20Affairs%20Membership%20Registration%2Epdf&amp;parent=%2Fsites%2FVACOPatientAdvocacy%2FBeryl%20Institute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dvagov.sharepoint.com/sites/vha-patient-experience/PX_Services/Education/Education_What_we_do#patient-experience-%E2%80%8Buniversity-%28pxu%29%E2%80%8B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dvagov.sharepoint.com/sites/vha-patient-experience/PX_Resources/experience_data_set_training/default.aspx" TargetMode="External"/><Relationship Id="rId9" Type="http://schemas.openxmlformats.org/officeDocument/2006/relationships/image" Target="../media/image10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vagov.sharepoint.com/sites/vha-patient-experience/PX_Resources/px_guidebook/Shared%20Documents/Forms/AllItems.aspx?id=%2Fsites%2Fvha%2Dpatient%2Dexperience%2FPX%5FResources%2Fpx%5Fguidebook%2FShared%20Documents%2FD%20%2D%20PX%20Resources%20%2D%20SMART%20Goal%20Setting%20Worksheet%2Epdf&amp;parent=%2Fsites%2Fvha%2Dpatient%2Dexperience%2FPX%5FResources%2Fpx%5Fguidebook%2FShared%20Documents" TargetMode="External"/><Relationship Id="rId13" Type="http://schemas.openxmlformats.org/officeDocument/2006/relationships/image" Target="../media/image23.svg"/><Relationship Id="rId3" Type="http://schemas.openxmlformats.org/officeDocument/2006/relationships/hyperlink" Target="http://bit.ly/deptvaregistration" TargetMode="External"/><Relationship Id="rId7" Type="http://schemas.openxmlformats.org/officeDocument/2006/relationships/hyperlink" Target="https://dvagov.sharepoint.com/sites/vha-patient-experience/PX_Resources/px_guidebook/Shared%20Documents/Forms/AllItems.aspx?id=%2Fsites%2Fvha%2Dpatient%2Dexperience%2FPX%5FResources%2Fpx%5Fguidebook%2FShared%20Documents%2FB%20%2D%20PX%20Resources%20%2D%20PX%20Toolkit%20ADKAR%20Worksheet%20508c%20Oct%202021%2Epdf&amp;parent=%2Fsites%2Fvha%2Dpatient%2Dexperience%2FPX%5FResources%2Fpx%5Fguidebook%2FShared%20Documents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dvagov.sharepoint.com/sites/vha-patient-experience/PX_Resources/px_self-assessment/default.aspx?PageView=Shared&amp;InitialTabId=Ribbon.WebPartPage&amp;VisibilityContext=WSSWebPartPage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dvagov.sharepoint.com/sites/vha-patient-experience/PX_Resources/px_directives_memos/Shared%20Documents/Forms/AllItems.aspx?id=%2Fsites%2Fvha%2Dpatient%2Dexperience%2FPX%5FResources%2Fpx%5Fdirectives%5Fmemos%2FShared%20Documents%2FA%20%2D%20PX%20Resources%20%2D%20Memorandum%20%2D%20VIEWS%2D5117968%2DPX%20Program%20Environmental%20Scan%20May%202021%2Epdf&amp;parent=%2Fsites%2Fvha%2Dpatient%2Dexperience%2FPX%5FResources%2Fpx%5Fdirectives%5Fmemos%2FShared%20Documents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dvagov.sharepoint.com/sites/vha-patient-experience/PX_Resources/experience_data_set_training/default.aspx" TargetMode="Externa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bit.ly/deptvaregistration" TargetMode="External"/><Relationship Id="rId7" Type="http://schemas.openxmlformats.org/officeDocument/2006/relationships/hyperlink" Target="https://dvagov.sharepoint.com/sites/vha-patient-experience/PX_Resources/px_guidebook/Shared%20Documents/Forms/AllItems.aspx?id=%2Fsites%2Fvha%2Dpatient%2Dexperience%2FPX%5FResources%2Fpx%5Fguidebook%2FShared%20Documents%2FD%20%2D%20PX%20Resources%20%2D%20SMART%20Goal%20Setting%20Worksheet%2Epdf&amp;parent=%2Fsites%2Fvha%2Dpatient%2Dexperience%2FPX%5FResources%2Fpx%5Fguidebook%2FShared%20Documen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dvagov.sharepoint.com/sites/vha-patient-experience/PX_Resources/px_guidebook/Shared%20Documents/Forms/AllItems.aspx?id=%2Fsites%2Fvha%2Dpatient%2Dexperience%2FPX%5FResources%2Fpx%5Fguidebook%2FShared%20Documents%2FB%20%2D%20PX%20Resources%20%2D%20PX%20Toolkit%20ADKAR%20Worksheet%20508c%20Oct%202021%2Epdf&amp;parent=%2Fsites%2Fvha%2Dpatient%2Dexperience%2FPX%5FResources%2Fpx%5Fguidebook%2FShared%20Documents" TargetMode="External"/><Relationship Id="rId11" Type="http://schemas.openxmlformats.org/officeDocument/2006/relationships/image" Target="../media/image23.svg"/><Relationship Id="rId5" Type="http://schemas.openxmlformats.org/officeDocument/2006/relationships/hyperlink" Target="https://dvagov.sharepoint.com/sites/vha-patient-experience/PX_Resources/px_self-assessment/default.aspx?PageView=Shared&amp;InitialTabId=Ribbon.WebPartPage&amp;VisibilityContext=WSSWebPartPage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dvagov.sharepoint.com/sites/vha-patient-experience/symposium/SitePages/Home.aspx" TargetMode="Externa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4C9BE-0B22-2F99-FBD2-228B9E05A3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5465" y="3826720"/>
            <a:ext cx="5653989" cy="985912"/>
          </a:xfrm>
        </p:spPr>
        <p:txBody>
          <a:bodyPr/>
          <a:lstStyle/>
          <a:p>
            <a:r>
              <a:rPr lang="en-US" dirty="0"/>
              <a:t>Getting Started: Learning the Basics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E3029D-32C1-3786-206E-DEC8F01E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 Customer </a:t>
            </a:r>
            <a:br>
              <a:rPr lang="en-US" dirty="0"/>
            </a:br>
            <a:r>
              <a:rPr lang="en-US" dirty="0"/>
              <a:t>Experience (CX) </a:t>
            </a:r>
          </a:p>
        </p:txBody>
      </p:sp>
    </p:spTree>
    <p:extLst>
      <p:ext uri="{BB962C8B-B14F-4D97-AF65-F5344CB8AC3E}">
        <p14:creationId xmlns:p14="http://schemas.microsoft.com/office/powerpoint/2010/main" val="410154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8F2955A-C12E-26BA-341F-C250B40E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6DA649CB-B266-25AA-45E6-FFD1D3632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614" y="1361209"/>
            <a:ext cx="6804244" cy="49075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Reflect, Review and Analyze Feedback Systems and CX Data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Identify opportunities for Continuous Process Improvement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Provide support, guidance and assistance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Capture and Provide Feedback / Recognition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4736F-C4BB-19E6-B863-E1DCF3DEC3F7}"/>
              </a:ext>
            </a:extLst>
          </p:cNvPr>
          <p:cNvSpPr/>
          <p:nvPr/>
        </p:nvSpPr>
        <p:spPr>
          <a:xfrm>
            <a:off x="8236595" y="1738408"/>
            <a:ext cx="3132154" cy="4425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>
              <a:spcAft>
                <a:spcPts val="9600"/>
              </a:spcAft>
            </a:pPr>
            <a:r>
              <a:rPr lang="en-US" sz="2400" dirty="0">
                <a:solidFill>
                  <a:schemeClr val="accent1"/>
                </a:solidFill>
              </a:rPr>
              <a:t>Recognize, Sustain, and Evolve CX</a:t>
            </a:r>
            <a:endParaRPr lang="en-US" sz="1600" dirty="0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en-US" sz="1600" b="1" i="1" dirty="0">
                <a:solidFill>
                  <a:srgbClr val="292C39"/>
                </a:solidFill>
              </a:rPr>
              <a:t>“The Road to Success is Always Under Construction.”</a:t>
            </a:r>
            <a:endParaRPr lang="en-US" sz="1600" b="1" i="1" dirty="0">
              <a:solidFill>
                <a:srgbClr val="292C39"/>
              </a:solidFill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0686E-EA80-EE10-AE45-D04C22BDD01D}"/>
              </a:ext>
            </a:extLst>
          </p:cNvPr>
          <p:cNvSpPr/>
          <p:nvPr/>
        </p:nvSpPr>
        <p:spPr>
          <a:xfrm>
            <a:off x="8081282" y="2245468"/>
            <a:ext cx="3442779" cy="61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Reinforcement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657F51D9-2809-CA64-8E88-08C88781ED64}"/>
              </a:ext>
            </a:extLst>
          </p:cNvPr>
          <p:cNvSpPr/>
          <p:nvPr/>
        </p:nvSpPr>
        <p:spPr>
          <a:xfrm flipV="1">
            <a:off x="11368748" y="2858255"/>
            <a:ext cx="155313" cy="50706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6B52574C-A806-E870-F325-7EA4EDD48817}"/>
              </a:ext>
            </a:extLst>
          </p:cNvPr>
          <p:cNvSpPr/>
          <p:nvPr/>
        </p:nvSpPr>
        <p:spPr>
          <a:xfrm flipH="1" flipV="1">
            <a:off x="8077682" y="2858255"/>
            <a:ext cx="167245" cy="50706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Flowchart: Connector 17">
            <a:extLst>
              <a:ext uri="{FF2B5EF4-FFF2-40B4-BE49-F238E27FC236}">
                <a16:creationId xmlns:a16="http://schemas.microsoft.com/office/drawing/2014/main" id="{0BF18E50-CF4C-F7C9-65C3-D66312027B9A}"/>
              </a:ext>
            </a:extLst>
          </p:cNvPr>
          <p:cNvSpPr/>
          <p:nvPr/>
        </p:nvSpPr>
        <p:spPr>
          <a:xfrm>
            <a:off x="9417445" y="1331259"/>
            <a:ext cx="770453" cy="72076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EEC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2" name="Graphic 11" descr="Business Growth with solid fill">
            <a:extLst>
              <a:ext uri="{FF2B5EF4-FFF2-40B4-BE49-F238E27FC236}">
                <a16:creationId xmlns:a16="http://schemas.microsoft.com/office/drawing/2014/main" id="{D4741265-7A41-CF02-C4D3-6C1A992C5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0892" y="1409786"/>
            <a:ext cx="563556" cy="56370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EA2180-9117-D20F-C010-2599D75B2BD5}"/>
              </a:ext>
            </a:extLst>
          </p:cNvPr>
          <p:cNvCxnSpPr/>
          <p:nvPr/>
        </p:nvCxnSpPr>
        <p:spPr>
          <a:xfrm>
            <a:off x="8807456" y="5881235"/>
            <a:ext cx="208964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E23CD2-F26A-6CAC-B79B-63EC397D6D20}"/>
              </a:ext>
            </a:extLst>
          </p:cNvPr>
          <p:cNvGrpSpPr/>
          <p:nvPr/>
        </p:nvGrpSpPr>
        <p:grpSpPr>
          <a:xfrm>
            <a:off x="11186917" y="125419"/>
            <a:ext cx="841733" cy="787232"/>
            <a:chOff x="11186917" y="125419"/>
            <a:chExt cx="841733" cy="787232"/>
          </a:xfrm>
        </p:grpSpPr>
        <p:sp>
          <p:nvSpPr>
            <p:cNvPr id="19" name="Flowchart: Connector 10">
              <a:extLst>
                <a:ext uri="{FF2B5EF4-FFF2-40B4-BE49-F238E27FC236}">
                  <a16:creationId xmlns:a16="http://schemas.microsoft.com/office/drawing/2014/main" id="{94650EA7-A712-795A-E713-571BE840CE99}"/>
                </a:ext>
              </a:extLst>
            </p:cNvPr>
            <p:cNvSpPr/>
            <p:nvPr/>
          </p:nvSpPr>
          <p:spPr>
            <a:xfrm>
              <a:off x="11186917" y="125419"/>
              <a:ext cx="841733" cy="7872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EEEC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pic>
          <p:nvPicPr>
            <p:cNvPr id="20" name="Graphic 19" descr="Business Growth with solid fill">
              <a:extLst>
                <a:ext uri="{FF2B5EF4-FFF2-40B4-BE49-F238E27FC236}">
                  <a16:creationId xmlns:a16="http://schemas.microsoft.com/office/drawing/2014/main" id="{F1A11C8D-DFDF-4F3E-E31A-FE80FD3DB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36220" y="211188"/>
              <a:ext cx="615694" cy="615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899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C340B7-B052-4E92-B60C-97D9D1E5F15B}"/>
              </a:ext>
            </a:extLst>
          </p:cNvPr>
          <p:cNvSpPr/>
          <p:nvPr/>
        </p:nvSpPr>
        <p:spPr>
          <a:xfrm>
            <a:off x="831883" y="1738408"/>
            <a:ext cx="3132154" cy="4425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Understand Customer Experience</a:t>
            </a:r>
            <a:endParaRPr lang="en-US" sz="2400" dirty="0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&amp;</a:t>
            </a:r>
            <a:endParaRPr lang="en-US" sz="2400" dirty="0">
              <a:solidFill>
                <a:schemeClr val="accent1"/>
              </a:solidFill>
              <a:cs typeface="Calibri"/>
            </a:endParaRPr>
          </a:p>
          <a:p>
            <a:pPr algn="ctr">
              <a:spcAft>
                <a:spcPts val="4200"/>
              </a:spcAft>
            </a:pPr>
            <a:r>
              <a:rPr lang="en-US" sz="2400" dirty="0">
                <a:solidFill>
                  <a:schemeClr val="accent1"/>
                </a:solidFill>
              </a:rPr>
              <a:t>Build CX Structure</a:t>
            </a:r>
            <a:endParaRPr lang="en-US" sz="1600" dirty="0">
              <a:solidFill>
                <a:srgbClr val="292C39"/>
              </a:solidFill>
              <a:cs typeface="Calibri"/>
            </a:endParaRPr>
          </a:p>
          <a:p>
            <a:pPr algn="ctr"/>
            <a:r>
              <a:rPr lang="en-US" sz="1600" b="1" i="1" dirty="0">
                <a:solidFill>
                  <a:srgbClr val="292C39"/>
                </a:solidFill>
              </a:rPr>
              <a:t>“Be a student before you become a teacher.”</a:t>
            </a:r>
            <a:endParaRPr lang="en-US" sz="1600" b="1" i="1" dirty="0">
              <a:solidFill>
                <a:srgbClr val="292C39"/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FEB95-3C26-4FA3-BC73-9CCC049E2975}"/>
              </a:ext>
            </a:extLst>
          </p:cNvPr>
          <p:cNvSpPr/>
          <p:nvPr/>
        </p:nvSpPr>
        <p:spPr>
          <a:xfrm>
            <a:off x="4538553" y="1738408"/>
            <a:ext cx="3132154" cy="4425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Align and Execute CX Strategy</a:t>
            </a:r>
            <a:endParaRPr lang="en-US" sz="2400" dirty="0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cs typeface="Calibri"/>
              </a:rPr>
              <a:t>&amp;</a:t>
            </a:r>
          </a:p>
          <a:p>
            <a:pPr algn="ctr">
              <a:spcAft>
                <a:spcPts val="4200"/>
              </a:spcAft>
            </a:pPr>
            <a:r>
              <a:rPr lang="en-US" sz="2400" dirty="0">
                <a:solidFill>
                  <a:schemeClr val="accent1"/>
                </a:solidFill>
                <a:cs typeface="Calibri"/>
              </a:rPr>
              <a:t>Measure and Analyze</a:t>
            </a:r>
            <a:endParaRPr lang="en-US" sz="2400" dirty="0">
              <a:solidFill>
                <a:srgbClr val="292C39"/>
              </a:solidFill>
              <a:cs typeface="Calibri"/>
            </a:endParaRPr>
          </a:p>
          <a:p>
            <a:pPr algn="ctr"/>
            <a:r>
              <a:rPr lang="en-US" sz="1600" b="1" i="1" dirty="0">
                <a:solidFill>
                  <a:srgbClr val="292C39"/>
                </a:solidFill>
              </a:rPr>
              <a:t>"Be the change you wish to see in the world.”</a:t>
            </a:r>
            <a:endParaRPr lang="en-US" sz="1600" b="1" i="1" dirty="0">
              <a:solidFill>
                <a:srgbClr val="292C39"/>
              </a:solidFill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F26D5-118B-49EF-B275-1357498A4291}"/>
              </a:ext>
            </a:extLst>
          </p:cNvPr>
          <p:cNvSpPr/>
          <p:nvPr/>
        </p:nvSpPr>
        <p:spPr>
          <a:xfrm>
            <a:off x="8236595" y="1738408"/>
            <a:ext cx="3132154" cy="4425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>
              <a:spcAft>
                <a:spcPts val="9600"/>
              </a:spcAft>
            </a:pPr>
            <a:r>
              <a:rPr lang="en-US" sz="2400" dirty="0">
                <a:solidFill>
                  <a:schemeClr val="accent1"/>
                </a:solidFill>
              </a:rPr>
              <a:t>Recognize, Sustain, and Evolve CX</a:t>
            </a:r>
            <a:endParaRPr lang="en-US" sz="1600" dirty="0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en-US" sz="1600" b="1" i="1" dirty="0">
                <a:solidFill>
                  <a:srgbClr val="292C39"/>
                </a:solidFill>
              </a:rPr>
              <a:t>“The Road to Success is Always Under Construction.”</a:t>
            </a:r>
            <a:endParaRPr lang="en-US" sz="1600" b="1" i="1" dirty="0">
              <a:solidFill>
                <a:srgbClr val="292C39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82503-6A0D-4529-B99F-37A7CEEB1261}"/>
              </a:ext>
            </a:extLst>
          </p:cNvPr>
          <p:cNvSpPr/>
          <p:nvPr/>
        </p:nvSpPr>
        <p:spPr>
          <a:xfrm>
            <a:off x="667944" y="2245468"/>
            <a:ext cx="3442779" cy="61279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Awareness &amp; Desire</a:t>
            </a:r>
            <a:endParaRPr lang="en-US"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4CD250-A8E4-46B1-948F-2F7BE1571FAD}"/>
              </a:ext>
            </a:extLst>
          </p:cNvPr>
          <p:cNvSpPr/>
          <p:nvPr/>
        </p:nvSpPr>
        <p:spPr>
          <a:xfrm>
            <a:off x="4385039" y="2245463"/>
            <a:ext cx="3442779" cy="61279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Knowledge &amp; Ability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A97BC2-6017-41E5-8DE5-B065061DC6C7}"/>
              </a:ext>
            </a:extLst>
          </p:cNvPr>
          <p:cNvSpPr/>
          <p:nvPr/>
        </p:nvSpPr>
        <p:spPr>
          <a:xfrm>
            <a:off x="8081282" y="2245468"/>
            <a:ext cx="3442779" cy="61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Reinforcement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7634325-3B89-437F-BB0C-574ABD8792BA}"/>
              </a:ext>
            </a:extLst>
          </p:cNvPr>
          <p:cNvSpPr/>
          <p:nvPr/>
        </p:nvSpPr>
        <p:spPr>
          <a:xfrm flipV="1">
            <a:off x="3958638" y="2858257"/>
            <a:ext cx="148485" cy="507061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D30C264-2885-405C-8E46-181684D17D42}"/>
              </a:ext>
            </a:extLst>
          </p:cNvPr>
          <p:cNvSpPr/>
          <p:nvPr/>
        </p:nvSpPr>
        <p:spPr>
          <a:xfrm flipV="1">
            <a:off x="7670706" y="2858257"/>
            <a:ext cx="144887" cy="50706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E09D9F1-601B-40FD-AD71-1A14A668E5FC}"/>
              </a:ext>
            </a:extLst>
          </p:cNvPr>
          <p:cNvSpPr/>
          <p:nvPr/>
        </p:nvSpPr>
        <p:spPr>
          <a:xfrm flipV="1">
            <a:off x="11368748" y="2858255"/>
            <a:ext cx="155313" cy="50706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1A24F9E-3363-4B29-B336-656D41CE8C9E}"/>
              </a:ext>
            </a:extLst>
          </p:cNvPr>
          <p:cNvSpPr/>
          <p:nvPr/>
        </p:nvSpPr>
        <p:spPr>
          <a:xfrm flipH="1" flipV="1">
            <a:off x="667940" y="2858254"/>
            <a:ext cx="171770" cy="507061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01AE90B0-0B84-481B-A733-DA12C7F16540}"/>
              </a:ext>
            </a:extLst>
          </p:cNvPr>
          <p:cNvSpPr/>
          <p:nvPr/>
        </p:nvSpPr>
        <p:spPr>
          <a:xfrm flipH="1" flipV="1">
            <a:off x="8077682" y="2858255"/>
            <a:ext cx="167245" cy="50706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53D64245-FDE4-47EB-92FA-DC3B47DE76D4}"/>
              </a:ext>
            </a:extLst>
          </p:cNvPr>
          <p:cNvSpPr/>
          <p:nvPr/>
        </p:nvSpPr>
        <p:spPr>
          <a:xfrm flipH="1" flipV="1">
            <a:off x="4369214" y="2858255"/>
            <a:ext cx="169337" cy="50706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CAE94978-F587-438E-8BD1-C81978D8ECCB}"/>
              </a:ext>
            </a:extLst>
          </p:cNvPr>
          <p:cNvSpPr/>
          <p:nvPr/>
        </p:nvSpPr>
        <p:spPr>
          <a:xfrm>
            <a:off x="5708976" y="1331259"/>
            <a:ext cx="770453" cy="72076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EEC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06460948-28E1-4D4F-BC39-DA21F00AF088}"/>
              </a:ext>
            </a:extLst>
          </p:cNvPr>
          <p:cNvSpPr/>
          <p:nvPr/>
        </p:nvSpPr>
        <p:spPr>
          <a:xfrm>
            <a:off x="9417445" y="1331259"/>
            <a:ext cx="770453" cy="72076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EEC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FF158FB-25C5-471A-B853-A188330C692D}"/>
              </a:ext>
            </a:extLst>
          </p:cNvPr>
          <p:cNvSpPr/>
          <p:nvPr/>
        </p:nvSpPr>
        <p:spPr>
          <a:xfrm>
            <a:off x="2012734" y="1331259"/>
            <a:ext cx="770453" cy="72076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EEC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20" name="Graphic 19" descr="Idea outline">
            <a:extLst>
              <a:ext uri="{FF2B5EF4-FFF2-40B4-BE49-F238E27FC236}">
                <a16:creationId xmlns:a16="http://schemas.microsoft.com/office/drawing/2014/main" id="{922D91D0-D83C-41E7-86C1-D1B141210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4548" y="1418155"/>
            <a:ext cx="546822" cy="546970"/>
          </a:xfrm>
          <a:prstGeom prst="rect">
            <a:avLst/>
          </a:prstGeom>
        </p:spPr>
      </p:pic>
      <p:pic>
        <p:nvPicPr>
          <p:cNvPr id="22" name="Graphic 21" descr="Connections with solid fill">
            <a:extLst>
              <a:ext uri="{FF2B5EF4-FFF2-40B4-BE49-F238E27FC236}">
                <a16:creationId xmlns:a16="http://schemas.microsoft.com/office/drawing/2014/main" id="{338D65DF-1C3B-4D56-A66E-22C879C85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1288" y="1379144"/>
            <a:ext cx="585823" cy="585982"/>
          </a:xfrm>
          <a:prstGeom prst="rect">
            <a:avLst/>
          </a:prstGeom>
        </p:spPr>
      </p:pic>
      <p:pic>
        <p:nvPicPr>
          <p:cNvPr id="24" name="Graphic 23" descr="Business Growth with solid fill">
            <a:extLst>
              <a:ext uri="{FF2B5EF4-FFF2-40B4-BE49-F238E27FC236}">
                <a16:creationId xmlns:a16="http://schemas.microsoft.com/office/drawing/2014/main" id="{45C59AE7-DA3C-4A22-A771-A7E65253F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0892" y="1409786"/>
            <a:ext cx="563556" cy="56370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9B434D-02FD-4D4E-8052-101B261712A6}"/>
              </a:ext>
            </a:extLst>
          </p:cNvPr>
          <p:cNvCxnSpPr/>
          <p:nvPr/>
        </p:nvCxnSpPr>
        <p:spPr>
          <a:xfrm>
            <a:off x="1316395" y="5881235"/>
            <a:ext cx="208964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D655F2E-1D0E-434C-A4EF-3D823F510433}"/>
              </a:ext>
            </a:extLst>
          </p:cNvPr>
          <p:cNvCxnSpPr/>
          <p:nvPr/>
        </p:nvCxnSpPr>
        <p:spPr>
          <a:xfrm>
            <a:off x="5053598" y="5881235"/>
            <a:ext cx="208964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B825E1-6698-4F66-83C4-97BD977EC899}"/>
              </a:ext>
            </a:extLst>
          </p:cNvPr>
          <p:cNvCxnSpPr/>
          <p:nvPr/>
        </p:nvCxnSpPr>
        <p:spPr>
          <a:xfrm>
            <a:off x="8807456" y="5881235"/>
            <a:ext cx="208964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FA6E35DC-6388-9571-5099-D2B6ECD4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2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0D62B2-931B-FB4B-9105-B3691CB9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>
            <a:no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14A4DD-CB60-EE40-93F2-820B4DAFE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1277472"/>
            <a:ext cx="10945586" cy="342407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2800" b="0" i="0" dirty="0">
                <a:effectLst/>
                <a:latin typeface="Calibri"/>
              </a:rPr>
              <a:t>The purpose of this presentation is</a:t>
            </a:r>
            <a:r>
              <a:rPr lang="en-US" sz="2800" dirty="0">
                <a:latin typeface="Calibri"/>
              </a:rPr>
              <a:t> </a:t>
            </a:r>
            <a:r>
              <a:rPr lang="en-US" sz="2800" b="0" i="0" dirty="0">
                <a:effectLst/>
                <a:latin typeface="Calibri"/>
              </a:rPr>
              <a:t>to support staff new to the Customer Experience role by providing concise information </a:t>
            </a:r>
            <a:r>
              <a:rPr lang="en-US" sz="2800" dirty="0">
                <a:latin typeface="Calibri"/>
              </a:rPr>
              <a:t>for</a:t>
            </a:r>
            <a:r>
              <a:rPr lang="en-US" sz="2800" b="0" i="0" dirty="0">
                <a:effectLst/>
                <a:latin typeface="Calibri"/>
              </a:rPr>
              <a:t> all agencies.</a:t>
            </a:r>
            <a:endParaRPr lang="en-US" sz="2800" dirty="0">
              <a:latin typeface="Calibri"/>
            </a:endParaRP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2800" b="0" i="0" dirty="0">
                <a:effectLst/>
                <a:latin typeface="Calibri"/>
              </a:rPr>
              <a:t>Our goal is to build confidence in understanding your CX role by </a:t>
            </a:r>
            <a:r>
              <a:rPr lang="en-US" sz="2800" dirty="0">
                <a:latin typeface="Calibri"/>
              </a:rPr>
              <a:t>raising </a:t>
            </a:r>
            <a:r>
              <a:rPr lang="en-US" sz="2800" b="0" i="0" dirty="0">
                <a:effectLst/>
                <a:latin typeface="Calibri"/>
              </a:rPr>
              <a:t>awareness and navigation to key components of a strong CX foundation</a:t>
            </a:r>
            <a:r>
              <a:rPr lang="en-US" sz="2800" dirty="0">
                <a:latin typeface="Calibri"/>
              </a:rPr>
              <a:t>. </a:t>
            </a:r>
            <a:r>
              <a:rPr lang="en-US" sz="2800" dirty="0">
                <a:latin typeface="Calibri"/>
                <a:cs typeface="Calibri"/>
              </a:rPr>
              <a:t>We will walk through </a:t>
            </a:r>
            <a:r>
              <a:rPr lang="en-US" sz="2800" dirty="0">
                <a:solidFill>
                  <a:schemeClr val="tx1"/>
                </a:solidFill>
                <a:cs typeface="Calibri"/>
              </a:rPr>
              <a:t>the first year in a CX role.</a:t>
            </a:r>
            <a:endParaRPr lang="en-US" sz="2800" dirty="0">
              <a:solidFill>
                <a:schemeClr val="tx1"/>
              </a:solidFill>
              <a:ea typeface="+mn-lt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D56F5-1028-5C4E-9CF7-DA0B24E94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C340B7-B052-4E92-B60C-97D9D1E5F15B}"/>
              </a:ext>
            </a:extLst>
          </p:cNvPr>
          <p:cNvSpPr/>
          <p:nvPr/>
        </p:nvSpPr>
        <p:spPr>
          <a:xfrm>
            <a:off x="831883" y="1738408"/>
            <a:ext cx="3132154" cy="4425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Understand Customer Experience</a:t>
            </a:r>
            <a:endParaRPr lang="en-US" sz="2400" dirty="0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&amp;</a:t>
            </a:r>
            <a:endParaRPr lang="en-US" sz="2400" dirty="0">
              <a:solidFill>
                <a:schemeClr val="accent1"/>
              </a:solidFill>
              <a:cs typeface="Calibri"/>
            </a:endParaRPr>
          </a:p>
          <a:p>
            <a:pPr algn="ctr">
              <a:spcAft>
                <a:spcPts val="4200"/>
              </a:spcAft>
            </a:pPr>
            <a:r>
              <a:rPr lang="en-US" sz="2400" dirty="0">
                <a:solidFill>
                  <a:schemeClr val="accent1"/>
                </a:solidFill>
              </a:rPr>
              <a:t>Build CX Structure</a:t>
            </a:r>
            <a:endParaRPr lang="en-US" sz="1600" dirty="0">
              <a:solidFill>
                <a:srgbClr val="292C39"/>
              </a:solidFill>
              <a:cs typeface="Calibri"/>
            </a:endParaRPr>
          </a:p>
          <a:p>
            <a:pPr algn="ctr"/>
            <a:r>
              <a:rPr lang="en-US" sz="1600" b="1" i="1" dirty="0">
                <a:solidFill>
                  <a:srgbClr val="292C39"/>
                </a:solidFill>
              </a:rPr>
              <a:t>“Be a student before you become a teacher.”</a:t>
            </a:r>
            <a:endParaRPr lang="en-US" sz="1600" b="1" i="1" dirty="0">
              <a:solidFill>
                <a:srgbClr val="292C39"/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FEB95-3C26-4FA3-BC73-9CCC049E2975}"/>
              </a:ext>
            </a:extLst>
          </p:cNvPr>
          <p:cNvSpPr/>
          <p:nvPr/>
        </p:nvSpPr>
        <p:spPr>
          <a:xfrm>
            <a:off x="4538553" y="1738408"/>
            <a:ext cx="3132154" cy="4425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Align and Execute CX Strategy</a:t>
            </a:r>
            <a:endParaRPr lang="en-US" sz="2400" dirty="0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cs typeface="Calibri"/>
              </a:rPr>
              <a:t>&amp;</a:t>
            </a:r>
          </a:p>
          <a:p>
            <a:pPr algn="ctr">
              <a:spcAft>
                <a:spcPts val="4200"/>
              </a:spcAft>
            </a:pPr>
            <a:r>
              <a:rPr lang="en-US" sz="2400" dirty="0">
                <a:solidFill>
                  <a:schemeClr val="accent1"/>
                </a:solidFill>
                <a:cs typeface="Calibri"/>
              </a:rPr>
              <a:t>Measure and Analyze</a:t>
            </a:r>
            <a:endParaRPr lang="en-US" sz="2400" dirty="0">
              <a:solidFill>
                <a:srgbClr val="292C39"/>
              </a:solidFill>
              <a:cs typeface="Calibri"/>
            </a:endParaRPr>
          </a:p>
          <a:p>
            <a:pPr algn="ctr"/>
            <a:r>
              <a:rPr lang="en-US" sz="1600" b="1" i="1" dirty="0">
                <a:solidFill>
                  <a:srgbClr val="292C39"/>
                </a:solidFill>
              </a:rPr>
              <a:t>"Be the change you wish to see in the world.”</a:t>
            </a:r>
            <a:endParaRPr lang="en-US" sz="1600" b="1" i="1" dirty="0">
              <a:solidFill>
                <a:srgbClr val="292C39"/>
              </a:solidFill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F26D5-118B-49EF-B275-1357498A4291}"/>
              </a:ext>
            </a:extLst>
          </p:cNvPr>
          <p:cNvSpPr/>
          <p:nvPr/>
        </p:nvSpPr>
        <p:spPr>
          <a:xfrm>
            <a:off x="8236595" y="1738408"/>
            <a:ext cx="3132154" cy="4425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>
              <a:spcAft>
                <a:spcPts val="9600"/>
              </a:spcAft>
            </a:pPr>
            <a:r>
              <a:rPr lang="en-US" sz="2400" dirty="0">
                <a:solidFill>
                  <a:schemeClr val="accent1"/>
                </a:solidFill>
              </a:rPr>
              <a:t>Recognize, Sustain, and Evolve CX</a:t>
            </a:r>
            <a:endParaRPr lang="en-US" sz="1600" dirty="0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en-US" sz="1600" b="1" i="1" dirty="0">
                <a:solidFill>
                  <a:srgbClr val="292C39"/>
                </a:solidFill>
              </a:rPr>
              <a:t>“The Road to Success is Always Under Construction.”</a:t>
            </a:r>
            <a:endParaRPr lang="en-US" sz="1600" b="1" i="1" dirty="0">
              <a:solidFill>
                <a:srgbClr val="292C39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82503-6A0D-4529-B99F-37A7CEEB1261}"/>
              </a:ext>
            </a:extLst>
          </p:cNvPr>
          <p:cNvSpPr/>
          <p:nvPr/>
        </p:nvSpPr>
        <p:spPr>
          <a:xfrm>
            <a:off x="667944" y="2245468"/>
            <a:ext cx="3442779" cy="61279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Awareness &amp; Desire</a:t>
            </a:r>
            <a:endParaRPr lang="en-US"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4CD250-A8E4-46B1-948F-2F7BE1571FAD}"/>
              </a:ext>
            </a:extLst>
          </p:cNvPr>
          <p:cNvSpPr/>
          <p:nvPr/>
        </p:nvSpPr>
        <p:spPr>
          <a:xfrm>
            <a:off x="4385039" y="2245463"/>
            <a:ext cx="3442779" cy="61279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Knowledge &amp; Ability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A97BC2-6017-41E5-8DE5-B065061DC6C7}"/>
              </a:ext>
            </a:extLst>
          </p:cNvPr>
          <p:cNvSpPr/>
          <p:nvPr/>
        </p:nvSpPr>
        <p:spPr>
          <a:xfrm>
            <a:off x="8081282" y="2245468"/>
            <a:ext cx="3442779" cy="61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Reinforcement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7634325-3B89-437F-BB0C-574ABD8792BA}"/>
              </a:ext>
            </a:extLst>
          </p:cNvPr>
          <p:cNvSpPr/>
          <p:nvPr/>
        </p:nvSpPr>
        <p:spPr>
          <a:xfrm flipV="1">
            <a:off x="3958638" y="2858257"/>
            <a:ext cx="148485" cy="507061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D30C264-2885-405C-8E46-181684D17D42}"/>
              </a:ext>
            </a:extLst>
          </p:cNvPr>
          <p:cNvSpPr/>
          <p:nvPr/>
        </p:nvSpPr>
        <p:spPr>
          <a:xfrm flipV="1">
            <a:off x="7670706" y="2858257"/>
            <a:ext cx="144887" cy="50706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E09D9F1-601B-40FD-AD71-1A14A668E5FC}"/>
              </a:ext>
            </a:extLst>
          </p:cNvPr>
          <p:cNvSpPr/>
          <p:nvPr/>
        </p:nvSpPr>
        <p:spPr>
          <a:xfrm flipV="1">
            <a:off x="11368748" y="2858255"/>
            <a:ext cx="155313" cy="50706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1A24F9E-3363-4B29-B336-656D41CE8C9E}"/>
              </a:ext>
            </a:extLst>
          </p:cNvPr>
          <p:cNvSpPr/>
          <p:nvPr/>
        </p:nvSpPr>
        <p:spPr>
          <a:xfrm flipH="1" flipV="1">
            <a:off x="667940" y="2858254"/>
            <a:ext cx="171770" cy="507061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01AE90B0-0B84-481B-A733-DA12C7F16540}"/>
              </a:ext>
            </a:extLst>
          </p:cNvPr>
          <p:cNvSpPr/>
          <p:nvPr/>
        </p:nvSpPr>
        <p:spPr>
          <a:xfrm flipH="1" flipV="1">
            <a:off x="8077682" y="2858255"/>
            <a:ext cx="167245" cy="50706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53D64245-FDE4-47EB-92FA-DC3B47DE76D4}"/>
              </a:ext>
            </a:extLst>
          </p:cNvPr>
          <p:cNvSpPr/>
          <p:nvPr/>
        </p:nvSpPr>
        <p:spPr>
          <a:xfrm flipH="1" flipV="1">
            <a:off x="4369214" y="2858255"/>
            <a:ext cx="169337" cy="50706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CAE94978-F587-438E-8BD1-C81978D8ECCB}"/>
              </a:ext>
            </a:extLst>
          </p:cNvPr>
          <p:cNvSpPr/>
          <p:nvPr/>
        </p:nvSpPr>
        <p:spPr>
          <a:xfrm>
            <a:off x="5708976" y="1331259"/>
            <a:ext cx="770453" cy="72076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EEC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06460948-28E1-4D4F-BC39-DA21F00AF088}"/>
              </a:ext>
            </a:extLst>
          </p:cNvPr>
          <p:cNvSpPr/>
          <p:nvPr/>
        </p:nvSpPr>
        <p:spPr>
          <a:xfrm>
            <a:off x="9417445" y="1331259"/>
            <a:ext cx="770453" cy="72076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EEC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FF158FB-25C5-471A-B853-A188330C692D}"/>
              </a:ext>
            </a:extLst>
          </p:cNvPr>
          <p:cNvSpPr/>
          <p:nvPr/>
        </p:nvSpPr>
        <p:spPr>
          <a:xfrm>
            <a:off x="2012734" y="1331259"/>
            <a:ext cx="770453" cy="72076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EEC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20" name="Graphic 19" descr="Idea outline">
            <a:extLst>
              <a:ext uri="{FF2B5EF4-FFF2-40B4-BE49-F238E27FC236}">
                <a16:creationId xmlns:a16="http://schemas.microsoft.com/office/drawing/2014/main" id="{922D91D0-D83C-41E7-86C1-D1B141210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4548" y="1418155"/>
            <a:ext cx="546822" cy="546970"/>
          </a:xfrm>
          <a:prstGeom prst="rect">
            <a:avLst/>
          </a:prstGeom>
        </p:spPr>
      </p:pic>
      <p:pic>
        <p:nvPicPr>
          <p:cNvPr id="22" name="Graphic 21" descr="Connections with solid fill">
            <a:extLst>
              <a:ext uri="{FF2B5EF4-FFF2-40B4-BE49-F238E27FC236}">
                <a16:creationId xmlns:a16="http://schemas.microsoft.com/office/drawing/2014/main" id="{338D65DF-1C3B-4D56-A66E-22C879C85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1288" y="1379144"/>
            <a:ext cx="585823" cy="585982"/>
          </a:xfrm>
          <a:prstGeom prst="rect">
            <a:avLst/>
          </a:prstGeom>
        </p:spPr>
      </p:pic>
      <p:pic>
        <p:nvPicPr>
          <p:cNvPr id="24" name="Graphic 23" descr="Business Growth with solid fill">
            <a:extLst>
              <a:ext uri="{FF2B5EF4-FFF2-40B4-BE49-F238E27FC236}">
                <a16:creationId xmlns:a16="http://schemas.microsoft.com/office/drawing/2014/main" id="{45C59AE7-DA3C-4A22-A771-A7E65253F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0892" y="1409786"/>
            <a:ext cx="563556" cy="56370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9B434D-02FD-4D4E-8052-101B261712A6}"/>
              </a:ext>
            </a:extLst>
          </p:cNvPr>
          <p:cNvCxnSpPr/>
          <p:nvPr/>
        </p:nvCxnSpPr>
        <p:spPr>
          <a:xfrm>
            <a:off x="1316395" y="5881235"/>
            <a:ext cx="208964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D655F2E-1D0E-434C-A4EF-3D823F510433}"/>
              </a:ext>
            </a:extLst>
          </p:cNvPr>
          <p:cNvCxnSpPr/>
          <p:nvPr/>
        </p:nvCxnSpPr>
        <p:spPr>
          <a:xfrm>
            <a:off x="5053598" y="5881235"/>
            <a:ext cx="208964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B825E1-6698-4F66-83C4-97BD977EC899}"/>
              </a:ext>
            </a:extLst>
          </p:cNvPr>
          <p:cNvCxnSpPr/>
          <p:nvPr/>
        </p:nvCxnSpPr>
        <p:spPr>
          <a:xfrm>
            <a:off x="8807456" y="5881235"/>
            <a:ext cx="208964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FA6E35DC-6388-9571-5099-D2B6ECD4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8F2955A-C12E-26BA-341F-C250B40E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Awareness &amp; Desire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6DA649CB-B266-25AA-45E6-FFD1D3632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614" y="1361209"/>
            <a:ext cx="6587934" cy="49075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Understand my role as it relates to the mission</a:t>
            </a:r>
            <a:endParaRPr lang="en-US" sz="2800" dirty="0">
              <a:solidFill>
                <a:schemeClr val="tx1"/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cs typeface="Calibri"/>
              </a:rPr>
              <a:t>Review directives and policies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Gain access to data sources 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Education and training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Listen, observe, and learn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Familiarize yourself with VEO resources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BC6E5F-7CBE-ECA1-0117-AD29DF6C30A8}"/>
              </a:ext>
            </a:extLst>
          </p:cNvPr>
          <p:cNvGrpSpPr/>
          <p:nvPr/>
        </p:nvGrpSpPr>
        <p:grpSpPr>
          <a:xfrm>
            <a:off x="8139617" y="1361209"/>
            <a:ext cx="3442783" cy="4832626"/>
            <a:chOff x="667940" y="1331259"/>
            <a:chExt cx="3442783" cy="48326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C798C3-8C81-29A6-F14F-BA3B232F88E2}"/>
                </a:ext>
              </a:extLst>
            </p:cNvPr>
            <p:cNvSpPr/>
            <p:nvPr/>
          </p:nvSpPr>
          <p:spPr>
            <a:xfrm>
              <a:off x="831883" y="1738408"/>
              <a:ext cx="3132154" cy="44254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</a:endParaRPr>
            </a:p>
            <a:p>
              <a:pPr algn="ctr"/>
              <a:endParaRPr lang="en-US" sz="2400" dirty="0">
                <a:solidFill>
                  <a:schemeClr val="accent1"/>
                </a:solidFill>
              </a:endParaRPr>
            </a:p>
            <a:p>
              <a:pPr algn="ctr"/>
              <a:endParaRPr lang="en-US" sz="2400" dirty="0">
                <a:solidFill>
                  <a:schemeClr val="accent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Understand Customer Experience</a:t>
              </a:r>
              <a:endParaRPr lang="en-US" sz="2400" dirty="0">
                <a:solidFill>
                  <a:schemeClr val="accent1"/>
                </a:solidFill>
                <a:cs typeface="Calibri"/>
              </a:endParaRPr>
            </a:p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&amp;</a:t>
              </a:r>
              <a:endParaRPr lang="en-US" sz="2400" dirty="0">
                <a:solidFill>
                  <a:schemeClr val="accent1"/>
                </a:solidFill>
                <a:cs typeface="Calibri"/>
              </a:endParaRPr>
            </a:p>
            <a:p>
              <a:pPr algn="ctr">
                <a:spcAft>
                  <a:spcPts val="4200"/>
                </a:spcAft>
              </a:pPr>
              <a:r>
                <a:rPr lang="en-US" sz="2400" dirty="0">
                  <a:solidFill>
                    <a:schemeClr val="accent1"/>
                  </a:solidFill>
                </a:rPr>
                <a:t>Build CX Structure</a:t>
              </a:r>
              <a:endParaRPr lang="en-US" sz="1600" dirty="0">
                <a:solidFill>
                  <a:srgbClr val="292C39"/>
                </a:solidFill>
                <a:cs typeface="Calibri"/>
              </a:endParaRPr>
            </a:p>
            <a:p>
              <a:pPr algn="ctr"/>
              <a:r>
                <a:rPr lang="en-US" sz="1600" b="1" i="1" dirty="0">
                  <a:solidFill>
                    <a:srgbClr val="292C39"/>
                  </a:solidFill>
                </a:rPr>
                <a:t>“Be a student before you become a teacher.”</a:t>
              </a:r>
              <a:endParaRPr lang="en-US" sz="1600" b="1" i="1" dirty="0">
                <a:solidFill>
                  <a:srgbClr val="292C39"/>
                </a:solidFill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CD8F55-6843-43FC-ECEE-D9E4E6802AB4}"/>
                </a:ext>
              </a:extLst>
            </p:cNvPr>
            <p:cNvSpPr/>
            <p:nvPr/>
          </p:nvSpPr>
          <p:spPr>
            <a:xfrm>
              <a:off x="667944" y="2245468"/>
              <a:ext cx="3442779" cy="61279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/>
                <a:t>Awareness &amp; Desire</a:t>
              </a:r>
              <a:endParaRPr lang="en-US">
                <a:cs typeface="Calibri"/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0A7E7628-7C4E-8A3D-5AF7-C8DD99B03458}"/>
                </a:ext>
              </a:extLst>
            </p:cNvPr>
            <p:cNvSpPr/>
            <p:nvPr/>
          </p:nvSpPr>
          <p:spPr>
            <a:xfrm flipV="1">
              <a:off x="3958638" y="2858257"/>
              <a:ext cx="148485" cy="507061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2886DF1B-B939-98DA-946C-6EC7CAE48BAB}"/>
                </a:ext>
              </a:extLst>
            </p:cNvPr>
            <p:cNvSpPr/>
            <p:nvPr/>
          </p:nvSpPr>
          <p:spPr>
            <a:xfrm flipH="1" flipV="1">
              <a:off x="667940" y="2858254"/>
              <a:ext cx="171770" cy="507061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1" name="Flowchart: Connector 15">
              <a:extLst>
                <a:ext uri="{FF2B5EF4-FFF2-40B4-BE49-F238E27FC236}">
                  <a16:creationId xmlns:a16="http://schemas.microsoft.com/office/drawing/2014/main" id="{C6D7E4E1-020E-1E4A-CCE9-2C08BFCEEE93}"/>
                </a:ext>
              </a:extLst>
            </p:cNvPr>
            <p:cNvSpPr/>
            <p:nvPr/>
          </p:nvSpPr>
          <p:spPr>
            <a:xfrm>
              <a:off x="2012734" y="1331259"/>
              <a:ext cx="770453" cy="72076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EEEC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pic>
          <p:nvPicPr>
            <p:cNvPr id="12" name="Graphic 11" descr="Idea outline">
              <a:extLst>
                <a:ext uri="{FF2B5EF4-FFF2-40B4-BE49-F238E27FC236}">
                  <a16:creationId xmlns:a16="http://schemas.microsoft.com/office/drawing/2014/main" id="{FCA55FB4-8FCB-618A-53EF-D7796F3C2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24548" y="1418155"/>
              <a:ext cx="546822" cy="54697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2BCC821-8976-69E7-25EE-2FED81FFC061}"/>
                </a:ext>
              </a:extLst>
            </p:cNvPr>
            <p:cNvCxnSpPr/>
            <p:nvPr/>
          </p:nvCxnSpPr>
          <p:spPr>
            <a:xfrm>
              <a:off x="1316395" y="5881235"/>
              <a:ext cx="2089645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54A19C-7E4F-1C44-7856-43E42D9B9ACE}"/>
              </a:ext>
            </a:extLst>
          </p:cNvPr>
          <p:cNvGrpSpPr/>
          <p:nvPr/>
        </p:nvGrpSpPr>
        <p:grpSpPr>
          <a:xfrm>
            <a:off x="11050975" y="102597"/>
            <a:ext cx="841733" cy="787232"/>
            <a:chOff x="11050975" y="102597"/>
            <a:chExt cx="841733" cy="787232"/>
          </a:xfrm>
        </p:grpSpPr>
        <p:sp>
          <p:nvSpPr>
            <p:cNvPr id="22" name="Flowchart: Connector 1">
              <a:extLst>
                <a:ext uri="{FF2B5EF4-FFF2-40B4-BE49-F238E27FC236}">
                  <a16:creationId xmlns:a16="http://schemas.microsoft.com/office/drawing/2014/main" id="{ED69A7B6-5548-6D8A-428D-A24B105C42C6}"/>
                </a:ext>
              </a:extLst>
            </p:cNvPr>
            <p:cNvSpPr/>
            <p:nvPr/>
          </p:nvSpPr>
          <p:spPr>
            <a:xfrm>
              <a:off x="11050975" y="102597"/>
              <a:ext cx="841733" cy="7872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EEEC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pic>
          <p:nvPicPr>
            <p:cNvPr id="23" name="Graphic 22" descr="Idea outline">
              <a:extLst>
                <a:ext uri="{FF2B5EF4-FFF2-40B4-BE49-F238E27FC236}">
                  <a16:creationId xmlns:a16="http://schemas.microsoft.com/office/drawing/2014/main" id="{E27FF76E-2D25-835D-D17A-AC0826697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73134" y="197507"/>
              <a:ext cx="597412" cy="597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196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4D101D-4146-BC96-58A4-8299D9725762}"/>
              </a:ext>
            </a:extLst>
          </p:cNvPr>
          <p:cNvSpPr/>
          <p:nvPr/>
        </p:nvSpPr>
        <p:spPr>
          <a:xfrm>
            <a:off x="629587" y="1452435"/>
            <a:ext cx="5125522" cy="4894589"/>
          </a:xfrm>
          <a:prstGeom prst="rect">
            <a:avLst/>
          </a:prstGeom>
          <a:solidFill>
            <a:srgbClr val="E4F3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19E257-C030-B075-69DA-EAF07753F44B}"/>
              </a:ext>
            </a:extLst>
          </p:cNvPr>
          <p:cNvSpPr/>
          <p:nvPr/>
        </p:nvSpPr>
        <p:spPr>
          <a:xfrm>
            <a:off x="5907964" y="1332526"/>
            <a:ext cx="5674437" cy="1801225"/>
          </a:xfrm>
          <a:prstGeom prst="rect">
            <a:avLst/>
          </a:prstGeom>
          <a:solidFill>
            <a:srgbClr val="E4F3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C18FD-3917-E86A-E5EB-C301A3C6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Awareness &amp; Desire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E36962-0A41-8AA8-1ECE-B665D5308A9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629587" y="1164547"/>
            <a:ext cx="4855746" cy="638175"/>
          </a:xfrm>
        </p:spPr>
        <p:txBody>
          <a:bodyPr>
            <a:normAutofit/>
          </a:bodyPr>
          <a:lstStyle/>
          <a:p>
            <a:r>
              <a:rPr lang="en-US" dirty="0"/>
              <a:t>Directives/Policies</a:t>
            </a: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0B2412-330C-C704-5C6B-03D3E0EF29A0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625338" y="1902733"/>
            <a:ext cx="5130004" cy="4267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Agency Understanding and Government Understanding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Familiarize yourself with Directives, Facility Memorandums (MCM), Facility SOPs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hlinkClick r:id="rId4"/>
              </a:rPr>
              <a:t>The President's Management Agenda | The White House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hlinkClick r:id="rId5"/>
              </a:rPr>
              <a:t>VA Directive 0010: VA Customer Experience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hlinkClick r:id="rId6"/>
              </a:rPr>
              <a:t>VHA Patient Experience Directive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hlinkClick r:id="rId7"/>
              </a:rPr>
              <a:t>Title 38 Code of Federal Regulations-Ch1, Part0, </a:t>
            </a:r>
            <a:r>
              <a:rPr lang="en-US" sz="1600" dirty="0" err="1">
                <a:solidFill>
                  <a:schemeClr val="tx1"/>
                </a:solidFill>
                <a:hlinkClick r:id="rId7"/>
              </a:rPr>
              <a:t>SubpartAz</a:t>
            </a:r>
            <a:r>
              <a:rPr lang="en-US" sz="1600" dirty="0">
                <a:solidFill>
                  <a:schemeClr val="tx1"/>
                </a:solidFill>
              </a:rPr>
              <a:t>.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5BAC9-E86F-F63E-12C1-CD6AC0C82A4D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5916981" y="1164547"/>
            <a:ext cx="5402325" cy="638175"/>
          </a:xfrm>
        </p:spPr>
        <p:txBody>
          <a:bodyPr/>
          <a:lstStyle/>
          <a:p>
            <a:r>
              <a:rPr lang="en-US" dirty="0"/>
              <a:t>Membership Provides Access To: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1FEA-73DA-EACD-074F-19127C504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A2B1F-BA3E-61D2-9CF7-FFF134AAA6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6508" y="5206509"/>
            <a:ext cx="1585728" cy="9634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1EFFEA-A77F-69F2-2049-383FADF6E0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2793" y="4514635"/>
            <a:ext cx="1428578" cy="1655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C5859CDB-8856-4882-1207-A589D5A65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08" y="4541409"/>
            <a:ext cx="1510922" cy="6035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21E401EE-BE64-9CD2-1B88-5C80FDC4CC27}"/>
              </a:ext>
            </a:extLst>
          </p:cNvPr>
          <p:cNvSpPr txBox="1">
            <a:spLocks/>
          </p:cNvSpPr>
          <p:nvPr/>
        </p:nvSpPr>
        <p:spPr>
          <a:xfrm>
            <a:off x="5909189" y="1902734"/>
            <a:ext cx="5673212" cy="1231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1pPr>
            <a:lvl2pPr marL="458788" indent="-2333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2pPr>
            <a:lvl3pPr marL="684213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3pPr>
            <a:lvl4pPr marL="919163" indent="-2349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cs typeface="Calibri"/>
              </a:rPr>
              <a:t>Visit the </a:t>
            </a:r>
            <a:r>
              <a:rPr lang="en-US" sz="1600" dirty="0">
                <a:solidFill>
                  <a:srgbClr val="0082BD"/>
                </a:solidFill>
                <a:cs typeface="Calibri"/>
                <a:hlinkClick r:id="rId11"/>
              </a:rPr>
              <a:t>Veteran Experience Office (VEO) SharePoint Site</a:t>
            </a:r>
            <a:endParaRPr lang="en-US" sz="1600" dirty="0"/>
          </a:p>
          <a:p>
            <a:r>
              <a:rPr lang="en-US" sz="1600" dirty="0"/>
              <a:t>Review </a:t>
            </a:r>
            <a:r>
              <a:rPr lang="en-US" sz="1600" dirty="0">
                <a:hlinkClick r:id="rId12"/>
              </a:rPr>
              <a:t>CX cookbook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Gain Access to data sources and SharePoint that you need to do your work (example: PATS-R, </a:t>
            </a:r>
            <a:r>
              <a:rPr lang="en-US" sz="1600" dirty="0" err="1">
                <a:ea typeface="+mn-lt"/>
                <a:cs typeface="+mn-lt"/>
              </a:rPr>
              <a:t>VSignals</a:t>
            </a:r>
            <a:r>
              <a:rPr lang="en-US" sz="1600" dirty="0">
                <a:ea typeface="+mn-lt"/>
                <a:cs typeface="+mn-lt"/>
              </a:rPr>
              <a:t>, SHEP, SharePoint etc.)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F9B5C2-8E2D-A176-2517-DA9AFBEA88D4}"/>
              </a:ext>
            </a:extLst>
          </p:cNvPr>
          <p:cNvSpPr/>
          <p:nvPr/>
        </p:nvSpPr>
        <p:spPr>
          <a:xfrm>
            <a:off x="5907964" y="3233763"/>
            <a:ext cx="5674437" cy="1708197"/>
          </a:xfrm>
          <a:prstGeom prst="rect">
            <a:avLst/>
          </a:prstGeom>
          <a:solidFill>
            <a:srgbClr val="E4F3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FAAF991F-5EB9-D09B-A6ED-6967F6A9672D}"/>
              </a:ext>
            </a:extLst>
          </p:cNvPr>
          <p:cNvSpPr txBox="1">
            <a:spLocks/>
          </p:cNvSpPr>
          <p:nvPr/>
        </p:nvSpPr>
        <p:spPr>
          <a:xfrm>
            <a:off x="5916981" y="3233763"/>
            <a:ext cx="5645433" cy="1708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5425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1pPr>
            <a:lvl2pPr marL="458788" indent="-2333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2pPr>
            <a:lvl3pPr marL="684213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3pPr>
            <a:lvl4pPr marL="919163" indent="-2349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82BD"/>
                </a:solidFill>
                <a:ea typeface="Arial"/>
                <a:cs typeface="Arial"/>
                <a:hlinkClick r:id="rId13"/>
              </a:rPr>
              <a:t>VBA</a:t>
            </a:r>
            <a:r>
              <a:rPr lang="en-US" sz="1600" dirty="0">
                <a:solidFill>
                  <a:srgbClr val="0082BD"/>
                </a:solidFill>
                <a:ea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CX SharePoint site </a:t>
            </a:r>
            <a:r>
              <a:rPr lang="en-US" sz="1600" dirty="0">
                <a:solidFill>
                  <a:srgbClr val="0082BD"/>
                </a:solidFill>
                <a:ea typeface="Arial"/>
                <a:cs typeface="Arial"/>
              </a:rPr>
              <a:t> </a:t>
            </a:r>
            <a:r>
              <a:rPr lang="en-US" sz="1600" dirty="0">
                <a:ea typeface="Arial"/>
                <a:cs typeface="Arial"/>
              </a:rPr>
              <a:t>​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82BD"/>
                </a:solidFill>
                <a:ea typeface="Arial"/>
                <a:cs typeface="Arial"/>
                <a:hlinkClick r:id="rId14"/>
              </a:rPr>
              <a:t>VBA</a:t>
            </a:r>
            <a:r>
              <a:rPr lang="en-US" sz="1600" dirty="0">
                <a:solidFill>
                  <a:srgbClr val="0082BD"/>
                </a:solidFill>
                <a:ea typeface="Arial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CX Playbook</a:t>
            </a:r>
            <a:r>
              <a:rPr lang="en-US" sz="1600" dirty="0">
                <a:ea typeface="Arial"/>
                <a:cs typeface="Arial"/>
              </a:rPr>
              <a:t> (includes templates and worksheets)​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Arial"/>
                <a:cs typeface="Arial"/>
              </a:rPr>
              <a:t>2021 VBA</a:t>
            </a:r>
            <a:r>
              <a:rPr lang="en-US" sz="1600" dirty="0">
                <a:solidFill>
                  <a:srgbClr val="000000"/>
                </a:solidFill>
                <a:ea typeface="Arial"/>
                <a:cs typeface="Arial"/>
              </a:rPr>
              <a:t> </a:t>
            </a:r>
            <a:r>
              <a:rPr lang="en-US" sz="1600" dirty="0">
                <a:solidFill>
                  <a:srgbClr val="0082BD"/>
                </a:solidFill>
                <a:ea typeface="Arial"/>
                <a:cs typeface="Arial"/>
                <a:hlinkClick r:id="rId15"/>
              </a:rPr>
              <a:t>CX Gallery Walk</a:t>
            </a:r>
            <a:r>
              <a:rPr lang="en-US" sz="1600" dirty="0">
                <a:ea typeface="Arial"/>
                <a:cs typeface="Arial"/>
              </a:rPr>
              <a:t>​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Arial"/>
                <a:cs typeface="Arial"/>
              </a:rPr>
              <a:t>Message </a:t>
            </a:r>
            <a:r>
              <a:rPr lang="en-US" sz="1600" dirty="0">
                <a:solidFill>
                  <a:srgbClr val="0082BD"/>
                </a:solidFill>
                <a:ea typeface="Arial"/>
                <a:cs typeface="Arial"/>
                <a:hlinkClick r:id="rId16"/>
              </a:rPr>
              <a:t>CXVC.VBACO@va.gov</a:t>
            </a:r>
            <a:r>
              <a:rPr lang="en-US" sz="1600" dirty="0">
                <a:solidFill>
                  <a:srgbClr val="0070C0"/>
                </a:solidFill>
                <a:ea typeface="Arial"/>
                <a:cs typeface="Arial"/>
              </a:rPr>
              <a:t> </a:t>
            </a:r>
            <a:r>
              <a:rPr lang="en-US" sz="1600" dirty="0">
                <a:ea typeface="Arial"/>
                <a:cs typeface="Arial"/>
              </a:rPr>
              <a:t>for information on CXC Monthly Meetings, CX Roundtables, and CXC Brown Bags​</a:t>
            </a:r>
            <a:endParaRPr lang="en-US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C66BA2-9C09-C78F-EE6A-C37839184A2F}"/>
              </a:ext>
            </a:extLst>
          </p:cNvPr>
          <p:cNvSpPr/>
          <p:nvPr/>
        </p:nvSpPr>
        <p:spPr>
          <a:xfrm>
            <a:off x="5916981" y="5039881"/>
            <a:ext cx="5674437" cy="1307143"/>
          </a:xfrm>
          <a:prstGeom prst="rect">
            <a:avLst/>
          </a:prstGeom>
          <a:solidFill>
            <a:srgbClr val="E4F3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629DCD3D-5A40-ECF4-24A4-97C0C9068476}"/>
              </a:ext>
            </a:extLst>
          </p:cNvPr>
          <p:cNvSpPr txBox="1">
            <a:spLocks/>
          </p:cNvSpPr>
          <p:nvPr/>
        </p:nvSpPr>
        <p:spPr>
          <a:xfrm>
            <a:off x="5916981" y="5050662"/>
            <a:ext cx="5645433" cy="1307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5425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1pPr>
            <a:lvl2pPr marL="458788" indent="-2333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2pPr>
            <a:lvl3pPr marL="684213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3pPr>
            <a:lvl4pPr marL="919163" indent="-2349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82BD"/>
                </a:solidFill>
                <a:ea typeface="Arial"/>
                <a:cs typeface="Arial"/>
                <a:hlinkClick r:id="rId17"/>
              </a:rPr>
              <a:t>PX Getting Started Guide</a:t>
            </a:r>
            <a:r>
              <a:rPr lang="en-US" sz="1600" dirty="0">
                <a:ea typeface="Arial"/>
                <a:cs typeface="Arial"/>
              </a:rPr>
              <a:t>​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82BD"/>
                </a:solidFill>
                <a:ea typeface="Arial"/>
                <a:cs typeface="Arial"/>
                <a:hlinkClick r:id="rId18"/>
              </a:rPr>
              <a:t>PX Guidebook - Building the Foundation for Patient Experience at a VA Facility</a:t>
            </a:r>
            <a:r>
              <a:rPr lang="en-US" sz="1600" dirty="0">
                <a:ea typeface="Arial"/>
                <a:cs typeface="Arial"/>
              </a:rPr>
              <a:t>​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82BD"/>
                </a:solidFill>
                <a:ea typeface="Arial"/>
                <a:cs typeface="Arial"/>
                <a:hlinkClick r:id="rId19"/>
              </a:rPr>
              <a:t>Veterans Patient Experience (VA PX) SharePoint site</a:t>
            </a:r>
            <a:r>
              <a:rPr lang="en-US" sz="1600" dirty="0">
                <a:ea typeface="Arial"/>
                <a:cs typeface="Arial"/>
              </a:rPr>
              <a:t>​</a:t>
            </a:r>
            <a:endParaRPr lang="en-US" sz="16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D4AD11-60DC-40B3-603B-6783EFA0AF07}"/>
              </a:ext>
            </a:extLst>
          </p:cNvPr>
          <p:cNvGrpSpPr/>
          <p:nvPr/>
        </p:nvGrpSpPr>
        <p:grpSpPr>
          <a:xfrm>
            <a:off x="11050975" y="102597"/>
            <a:ext cx="841733" cy="787232"/>
            <a:chOff x="11050975" y="102597"/>
            <a:chExt cx="841733" cy="787232"/>
          </a:xfrm>
        </p:grpSpPr>
        <p:sp>
          <p:nvSpPr>
            <p:cNvPr id="27" name="Flowchart: Connector 1">
              <a:extLst>
                <a:ext uri="{FF2B5EF4-FFF2-40B4-BE49-F238E27FC236}">
                  <a16:creationId xmlns:a16="http://schemas.microsoft.com/office/drawing/2014/main" id="{14762272-92AE-3BAD-916E-0C8B6C18B2EE}"/>
                </a:ext>
              </a:extLst>
            </p:cNvPr>
            <p:cNvSpPr/>
            <p:nvPr/>
          </p:nvSpPr>
          <p:spPr>
            <a:xfrm>
              <a:off x="11050975" y="102597"/>
              <a:ext cx="841733" cy="7872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EEEC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pic>
          <p:nvPicPr>
            <p:cNvPr id="28" name="Graphic 27" descr="Idea outline">
              <a:extLst>
                <a:ext uri="{FF2B5EF4-FFF2-40B4-BE49-F238E27FC236}">
                  <a16:creationId xmlns:a16="http://schemas.microsoft.com/office/drawing/2014/main" id="{D6D7780F-AEAE-CAB8-BFB8-D0F139F8C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173134" y="197507"/>
              <a:ext cx="597412" cy="597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957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0D62B2-931B-FB4B-9105-B3691CB9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8651"/>
            <a:ext cx="5081337" cy="810665"/>
          </a:xfrm>
        </p:spPr>
        <p:txBody>
          <a:bodyPr/>
          <a:lstStyle/>
          <a:p>
            <a:r>
              <a:rPr lang="en-US"/>
              <a:t>Education and Training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14A4DD-CB60-EE40-93F2-820B4DAFE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248765"/>
            <a:ext cx="5844989" cy="50097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0" i="0" dirty="0">
                <a:effectLst/>
              </a:rPr>
              <a:t>Recommended Training:</a:t>
            </a:r>
            <a:endParaRPr lang="en-US" sz="2000" dirty="0"/>
          </a:p>
          <a:p>
            <a:pPr marL="458470" lvl="1" indent="-233045">
              <a:spcBef>
                <a:spcPts val="0"/>
              </a:spcBef>
              <a:spcAft>
                <a:spcPts val="1200"/>
              </a:spcAft>
            </a:pPr>
            <a:r>
              <a:rPr lang="en-US" sz="1800" b="0" i="0" dirty="0">
                <a:effectLst/>
              </a:rPr>
              <a:t>TMS (VA 3901227) - </a:t>
            </a:r>
            <a:r>
              <a:rPr lang="en-US" sz="1800" b="1" i="0" dirty="0">
                <a:effectLst/>
              </a:rPr>
              <a:t>VA Core Values Training </a:t>
            </a:r>
            <a:r>
              <a:rPr lang="en-US" sz="1800" b="0" i="0" dirty="0">
                <a:effectLst/>
              </a:rPr>
              <a:t>(I CARE Recommitment)</a:t>
            </a:r>
          </a:p>
          <a:p>
            <a:pPr marL="458470" lvl="1" indent="-233045">
              <a:spcBef>
                <a:spcPts val="0"/>
              </a:spcBef>
              <a:spcAft>
                <a:spcPts val="1200"/>
              </a:spcAft>
            </a:pPr>
            <a:r>
              <a:rPr lang="en-US" sz="1800" b="0" i="0" dirty="0">
                <a:effectLst/>
              </a:rPr>
              <a:t>TMS (VA 43530) - </a:t>
            </a:r>
            <a:r>
              <a:rPr lang="en-US" sz="1800" b="1" i="0" dirty="0">
                <a:effectLst/>
              </a:rPr>
              <a:t>Own the Moment </a:t>
            </a:r>
            <a:r>
              <a:rPr lang="en-US" sz="1800" b="0" i="0" dirty="0">
                <a:effectLst/>
              </a:rPr>
              <a:t>/ Self-Paced eLearning (1.25 CEUs available)</a:t>
            </a:r>
          </a:p>
          <a:p>
            <a:pPr marL="458470" lvl="1" indent="-233045">
              <a:spcBef>
                <a:spcPts val="0"/>
              </a:spcBef>
              <a:spcAft>
                <a:spcPts val="1200"/>
              </a:spcAft>
            </a:pPr>
            <a:r>
              <a:rPr lang="en-US" sz="1800" b="0" i="0" dirty="0">
                <a:effectLst/>
              </a:rPr>
              <a:t>TMS (VA 43530) - </a:t>
            </a:r>
            <a:r>
              <a:rPr lang="en-US" sz="1800" b="1" i="0" dirty="0">
                <a:effectLst/>
              </a:rPr>
              <a:t>Patient Experience (PX) Toolkits </a:t>
            </a:r>
            <a:r>
              <a:rPr lang="en-US" sz="1800" b="0" i="0" dirty="0">
                <a:effectLst/>
              </a:rPr>
              <a:t>to Improve the Inpatient Experience</a:t>
            </a:r>
          </a:p>
          <a:p>
            <a:pPr marL="458470" lvl="1" indent="-233045">
              <a:spcBef>
                <a:spcPts val="0"/>
              </a:spcBef>
              <a:spcAft>
                <a:spcPts val="1200"/>
              </a:spcAft>
            </a:pPr>
            <a:r>
              <a:rPr lang="en-US" sz="1800" b="0" i="0" dirty="0">
                <a:effectLst/>
              </a:rPr>
              <a:t>TMS VA 37667 - </a:t>
            </a:r>
            <a:r>
              <a:rPr lang="en-US" sz="1800" b="1" i="0" dirty="0">
                <a:effectLst/>
              </a:rPr>
              <a:t>HRO 101</a:t>
            </a:r>
          </a:p>
          <a:p>
            <a:pPr marL="458470" lvl="1" indent="-233045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a typeface="+mn-lt"/>
                <a:cs typeface="+mn-lt"/>
                <a:hlinkClick r:id="rId3"/>
              </a:rPr>
              <a:t>VACXi</a:t>
            </a:r>
            <a:endParaRPr lang="en-US" sz="1800" dirty="0">
              <a:ea typeface="+mn-lt"/>
              <a:cs typeface="+mn-lt"/>
            </a:endParaRPr>
          </a:p>
          <a:p>
            <a:pPr marL="458470" lvl="1" indent="-233045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a typeface="+mn-lt"/>
                <a:cs typeface="+mn-lt"/>
                <a:hlinkClick r:id="rId4"/>
              </a:rPr>
              <a:t>Experience Data Set Training</a:t>
            </a:r>
            <a:endParaRPr lang="en-US" sz="1800" dirty="0">
              <a:ea typeface="+mn-lt"/>
              <a:cs typeface="+mn-lt"/>
            </a:endParaRPr>
          </a:p>
          <a:p>
            <a:pPr marL="458470" lvl="1" indent="-233045">
              <a:spcBef>
                <a:spcPts val="0"/>
              </a:spcBef>
              <a:spcAft>
                <a:spcPts val="1200"/>
              </a:spcAft>
            </a:pPr>
            <a:r>
              <a:rPr lang="en-US" sz="1800" b="0" i="0" dirty="0">
                <a:effectLst/>
                <a:hlinkClick r:id="rId5"/>
              </a:rPr>
              <a:t>Patient Experience University</a:t>
            </a:r>
            <a:endParaRPr lang="en-US" sz="1800" dirty="0"/>
          </a:p>
          <a:p>
            <a:pPr marL="458470" lvl="1" indent="-233045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hlinkClick r:id="rId6"/>
              </a:rPr>
              <a:t>Beryl Institute Learning</a:t>
            </a:r>
            <a:endParaRPr lang="en-US" sz="1800" dirty="0"/>
          </a:p>
          <a:p>
            <a:pPr marL="458470" lvl="1" indent="-233045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Journey Maps &amp; Human Centered Design (HCD)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D56F5-1028-5C4E-9CF7-DA0B24E94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0E3254D6-7685-4809-3FD1-699C10158DDC}"/>
              </a:ext>
            </a:extLst>
          </p:cNvPr>
          <p:cNvSpPr/>
          <p:nvPr/>
        </p:nvSpPr>
        <p:spPr>
          <a:xfrm>
            <a:off x="11099102" y="110618"/>
            <a:ext cx="841733" cy="78723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EEEC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9" name="Graphic 8" descr="Idea outline">
            <a:extLst>
              <a:ext uri="{FF2B5EF4-FFF2-40B4-BE49-F238E27FC236}">
                <a16:creationId xmlns:a16="http://schemas.microsoft.com/office/drawing/2014/main" id="{83172758-1912-ACF9-19EB-DB39A16861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21261" y="205529"/>
            <a:ext cx="597412" cy="5974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4FC4365-51E1-1BB5-E04C-B42576A8E6E0}"/>
              </a:ext>
            </a:extLst>
          </p:cNvPr>
          <p:cNvGrpSpPr/>
          <p:nvPr/>
        </p:nvGrpSpPr>
        <p:grpSpPr>
          <a:xfrm>
            <a:off x="6699778" y="1318366"/>
            <a:ext cx="5118895" cy="4866124"/>
            <a:chOff x="6699778" y="1318366"/>
            <a:chExt cx="5118895" cy="48661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BDDAD1B-4390-4F71-9893-AEED16ECA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779" y="2353230"/>
              <a:ext cx="2298436" cy="168278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24A61D-58DD-4E45-AFED-F374C3086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501" r="4118"/>
            <a:stretch/>
          </p:blipFill>
          <p:spPr>
            <a:xfrm>
              <a:off x="9094033" y="1318366"/>
              <a:ext cx="2717200" cy="3677451"/>
            </a:xfrm>
            <a:prstGeom prst="rect">
              <a:avLst/>
            </a:prstGeom>
            <a:effectLst/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975262-7581-4E8D-BD25-D41818075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39048" b="2353"/>
            <a:stretch/>
          </p:blipFill>
          <p:spPr>
            <a:xfrm>
              <a:off x="6699779" y="5039129"/>
              <a:ext cx="5118894" cy="1145361"/>
            </a:xfrm>
            <a:prstGeom prst="rect">
              <a:avLst/>
            </a:prstGeom>
            <a:effectLst/>
          </p:spPr>
        </p:pic>
        <p:pic>
          <p:nvPicPr>
            <p:cNvPr id="2" name="Picture 7">
              <a:extLst>
                <a:ext uri="{FF2B5EF4-FFF2-40B4-BE49-F238E27FC236}">
                  <a16:creationId xmlns:a16="http://schemas.microsoft.com/office/drawing/2014/main" id="{50317EB3-EA69-3FF0-C420-CD9F61D9A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99778" y="1318366"/>
              <a:ext cx="2298435" cy="939955"/>
            </a:xfrm>
            <a:prstGeom prst="rect">
              <a:avLst/>
            </a:prstGeom>
            <a:effectLst/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6DFCA12-0625-4970-AD39-2D274ABEF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780" y="4125259"/>
              <a:ext cx="2298434" cy="8549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109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8F2955A-C12E-26BA-341F-C250B40E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&amp; Ability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6DA649CB-B266-25AA-45E6-FFD1D3632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614" y="1361209"/>
            <a:ext cx="6804244" cy="49075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Networking &amp; Meet with Key Stakeholders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Establish Relationships &amp; Build Trust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Review current CX data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CX Strategic Planning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Set Priorities and Action Plan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Set SMART Goals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Communicate CX updates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828E70-587A-E7C9-7EE8-9C955FEC9784}"/>
              </a:ext>
            </a:extLst>
          </p:cNvPr>
          <p:cNvGrpSpPr/>
          <p:nvPr/>
        </p:nvGrpSpPr>
        <p:grpSpPr>
          <a:xfrm>
            <a:off x="8123796" y="1361209"/>
            <a:ext cx="3458604" cy="4832626"/>
            <a:chOff x="4369214" y="1331259"/>
            <a:chExt cx="3458604" cy="4832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FA585E6-3C34-5201-ED09-21B19EB283E3}"/>
                </a:ext>
              </a:extLst>
            </p:cNvPr>
            <p:cNvSpPr/>
            <p:nvPr/>
          </p:nvSpPr>
          <p:spPr>
            <a:xfrm>
              <a:off x="4538553" y="1738408"/>
              <a:ext cx="3132154" cy="44254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</a:endParaRPr>
            </a:p>
            <a:p>
              <a:pPr algn="ctr"/>
              <a:endParaRPr lang="en-US" sz="2400" dirty="0">
                <a:solidFill>
                  <a:schemeClr val="accent1"/>
                </a:solidFill>
              </a:endParaRPr>
            </a:p>
            <a:p>
              <a:pPr algn="ctr"/>
              <a:endParaRPr lang="en-US" sz="2400" dirty="0">
                <a:solidFill>
                  <a:schemeClr val="accent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Align and Execute CX Strategy</a:t>
              </a:r>
              <a:endParaRPr lang="en-US" sz="2400" dirty="0">
                <a:solidFill>
                  <a:schemeClr val="accent1"/>
                </a:solidFill>
                <a:cs typeface="Calibri"/>
              </a:endParaRPr>
            </a:p>
            <a:p>
              <a:pPr algn="ctr"/>
              <a:r>
                <a:rPr lang="en-US" sz="2400" dirty="0">
                  <a:solidFill>
                    <a:schemeClr val="accent1"/>
                  </a:solidFill>
                  <a:cs typeface="Calibri"/>
                </a:rPr>
                <a:t>&amp;</a:t>
              </a:r>
            </a:p>
            <a:p>
              <a:pPr algn="ctr">
                <a:spcAft>
                  <a:spcPts val="4200"/>
                </a:spcAft>
              </a:pPr>
              <a:r>
                <a:rPr lang="en-US" sz="2400" dirty="0">
                  <a:solidFill>
                    <a:schemeClr val="accent1"/>
                  </a:solidFill>
                  <a:cs typeface="Calibri"/>
                </a:rPr>
                <a:t>Measure and Analyze</a:t>
              </a:r>
              <a:endParaRPr lang="en-US" sz="2400" dirty="0">
                <a:solidFill>
                  <a:srgbClr val="292C39"/>
                </a:solidFill>
                <a:cs typeface="Calibri"/>
              </a:endParaRPr>
            </a:p>
            <a:p>
              <a:pPr algn="ctr"/>
              <a:r>
                <a:rPr lang="en-US" sz="1600" b="1" i="1" dirty="0">
                  <a:solidFill>
                    <a:srgbClr val="292C39"/>
                  </a:solidFill>
                </a:rPr>
                <a:t>"Be the change you wish to see in the world.”</a:t>
              </a:r>
              <a:endParaRPr lang="en-US" sz="1600" b="1" i="1" dirty="0">
                <a:solidFill>
                  <a:srgbClr val="292C39"/>
                </a:solidFill>
                <a:cs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4BC64F7-CF8C-DE13-9A88-C2E96CC83493}"/>
                </a:ext>
              </a:extLst>
            </p:cNvPr>
            <p:cNvSpPr/>
            <p:nvPr/>
          </p:nvSpPr>
          <p:spPr>
            <a:xfrm>
              <a:off x="4385039" y="2245463"/>
              <a:ext cx="3442779" cy="61279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cs typeface="Calibri"/>
                </a:rPr>
                <a:t>Knowledge &amp; Ability</a:t>
              </a: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72F44DED-DD73-C7B0-FF0F-86F71B3066CB}"/>
                </a:ext>
              </a:extLst>
            </p:cNvPr>
            <p:cNvSpPr/>
            <p:nvPr/>
          </p:nvSpPr>
          <p:spPr>
            <a:xfrm flipV="1">
              <a:off x="7670706" y="2858257"/>
              <a:ext cx="144887" cy="507061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A8BC945-0BBF-F054-7C36-CFA35043128A}"/>
                </a:ext>
              </a:extLst>
            </p:cNvPr>
            <p:cNvSpPr/>
            <p:nvPr/>
          </p:nvSpPr>
          <p:spPr>
            <a:xfrm flipH="1" flipV="1">
              <a:off x="4369214" y="2858255"/>
              <a:ext cx="169337" cy="507061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0" name="Flowchart: Connector 16">
              <a:extLst>
                <a:ext uri="{FF2B5EF4-FFF2-40B4-BE49-F238E27FC236}">
                  <a16:creationId xmlns:a16="http://schemas.microsoft.com/office/drawing/2014/main" id="{72EE1A75-CDE1-69F8-4E1D-C72831F46BAE}"/>
                </a:ext>
              </a:extLst>
            </p:cNvPr>
            <p:cNvSpPr/>
            <p:nvPr/>
          </p:nvSpPr>
          <p:spPr>
            <a:xfrm>
              <a:off x="5708976" y="1331259"/>
              <a:ext cx="770453" cy="72076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EEEC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pic>
          <p:nvPicPr>
            <p:cNvPr id="13" name="Graphic 12" descr="Connections with solid fill">
              <a:extLst>
                <a:ext uri="{FF2B5EF4-FFF2-40B4-BE49-F238E27FC236}">
                  <a16:creationId xmlns:a16="http://schemas.microsoft.com/office/drawing/2014/main" id="{4E6BC468-C10B-1137-5E0B-9CC17078A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01288" y="1379144"/>
              <a:ext cx="585823" cy="58598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5C1344E-9E3F-AF38-61A7-E748AB6C2499}"/>
                </a:ext>
              </a:extLst>
            </p:cNvPr>
            <p:cNvCxnSpPr/>
            <p:nvPr/>
          </p:nvCxnSpPr>
          <p:spPr>
            <a:xfrm>
              <a:off x="5053598" y="5881235"/>
              <a:ext cx="2089645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1DA50A-1F6C-E207-724F-BE40D242CDFF}"/>
              </a:ext>
            </a:extLst>
          </p:cNvPr>
          <p:cNvGrpSpPr/>
          <p:nvPr/>
        </p:nvGrpSpPr>
        <p:grpSpPr>
          <a:xfrm>
            <a:off x="11204604" y="123986"/>
            <a:ext cx="841733" cy="787232"/>
            <a:chOff x="11204604" y="123986"/>
            <a:chExt cx="841733" cy="787232"/>
          </a:xfrm>
        </p:grpSpPr>
        <p:sp>
          <p:nvSpPr>
            <p:cNvPr id="20" name="Flowchart: Connector 11">
              <a:extLst>
                <a:ext uri="{FF2B5EF4-FFF2-40B4-BE49-F238E27FC236}">
                  <a16:creationId xmlns:a16="http://schemas.microsoft.com/office/drawing/2014/main" id="{7C0DED57-730C-37B1-A124-655B89664F41}"/>
                </a:ext>
              </a:extLst>
            </p:cNvPr>
            <p:cNvSpPr/>
            <p:nvPr/>
          </p:nvSpPr>
          <p:spPr>
            <a:xfrm>
              <a:off x="11204604" y="123986"/>
              <a:ext cx="841733" cy="7872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EEEC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pic>
          <p:nvPicPr>
            <p:cNvPr id="21" name="Graphic 20" descr="Connections with solid fill">
              <a:extLst>
                <a:ext uri="{FF2B5EF4-FFF2-40B4-BE49-F238E27FC236}">
                  <a16:creationId xmlns:a16="http://schemas.microsoft.com/office/drawing/2014/main" id="{E4743952-4C9C-9D42-8247-DFB37363E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05457" y="212573"/>
              <a:ext cx="640021" cy="640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980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4D101D-4146-BC96-58A4-8299D9725762}"/>
              </a:ext>
            </a:extLst>
          </p:cNvPr>
          <p:cNvSpPr/>
          <p:nvPr/>
        </p:nvSpPr>
        <p:spPr>
          <a:xfrm>
            <a:off x="629587" y="1452435"/>
            <a:ext cx="5125522" cy="4894589"/>
          </a:xfrm>
          <a:prstGeom prst="rect">
            <a:avLst/>
          </a:prstGeom>
          <a:solidFill>
            <a:srgbClr val="E4F3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19E257-C030-B075-69DA-EAF07753F44B}"/>
              </a:ext>
            </a:extLst>
          </p:cNvPr>
          <p:cNvSpPr/>
          <p:nvPr/>
        </p:nvSpPr>
        <p:spPr>
          <a:xfrm>
            <a:off x="5907964" y="1332526"/>
            <a:ext cx="5674437" cy="2828122"/>
          </a:xfrm>
          <a:prstGeom prst="rect">
            <a:avLst/>
          </a:prstGeom>
          <a:solidFill>
            <a:srgbClr val="E4F3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C18FD-3917-E86A-E5EB-C301A3C6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&amp; Ability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E36962-0A41-8AA8-1ECE-B665D5308A9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629587" y="1164547"/>
            <a:ext cx="4855746" cy="638175"/>
          </a:xfrm>
        </p:spPr>
        <p:txBody>
          <a:bodyPr>
            <a:normAutofit/>
          </a:bodyPr>
          <a:lstStyle/>
          <a:p>
            <a:r>
              <a:rPr lang="en-US" dirty="0"/>
              <a:t>Reporting &amp; Data</a:t>
            </a: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0B2412-330C-C704-5C6B-03D3E0EF29A0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625338" y="1902733"/>
            <a:ext cx="5130004" cy="444429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+mn-lt"/>
                <a:cs typeface="+mn-lt"/>
              </a:rPr>
              <a:t>Make sure CX data is presented in Committees.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+mn-lt"/>
                <a:cs typeface="+mn-lt"/>
              </a:rPr>
              <a:t>Be a member of other committees (Voice of the Veteran)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Update reports to match what your sites focus areas are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Ask leaders what is important to them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Know how to visually display data that makes sense and is easy to understand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Know how to speak comfortably about the data displayed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Know where to find your data,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Get comfortable telling Data stories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Trend and find improvement opportunities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Work with Stakeholders – Quality department, Systems Redesign, etc.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hlinkClick r:id="rId4"/>
              </a:rPr>
              <a:t>Experience Data Set Training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82BD"/>
                </a:solidFill>
                <a:cs typeface="Calibri"/>
                <a:hlinkClick r:id="rId5"/>
              </a:rPr>
              <a:t>PX Environmental Scan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5BAC9-E86F-F63E-12C1-CD6AC0C82A4D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5916981" y="1164547"/>
            <a:ext cx="5402325" cy="638175"/>
          </a:xfrm>
        </p:spPr>
        <p:txBody>
          <a:bodyPr/>
          <a:lstStyle/>
          <a:p>
            <a:r>
              <a:rPr lang="en-US" dirty="0"/>
              <a:t>Getting leadership Buy-in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1FEA-73DA-EACD-074F-19127C504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21E401EE-BE64-9CD2-1B88-5C80FDC4CC27}"/>
              </a:ext>
            </a:extLst>
          </p:cNvPr>
          <p:cNvSpPr txBox="1">
            <a:spLocks/>
          </p:cNvSpPr>
          <p:nvPr/>
        </p:nvSpPr>
        <p:spPr>
          <a:xfrm>
            <a:off x="5909189" y="1902734"/>
            <a:ext cx="5673212" cy="2257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1pPr>
            <a:lvl2pPr marL="458788" indent="-2333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2pPr>
            <a:lvl3pPr marL="684213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3pPr>
            <a:lvl4pPr marL="919163" indent="-2349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Earn a seat at the Table!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Establish a relationship with an Executive Sponsor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Present at Executive Leadership Team meetings and participate in discussions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PX Self-Assessment: </a:t>
            </a:r>
            <a:r>
              <a:rPr lang="en-US" sz="1600" dirty="0">
                <a:hlinkClick r:id="rId7"/>
              </a:rPr>
              <a:t>ADKAR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Set Goals with </a:t>
            </a:r>
            <a:r>
              <a:rPr lang="en-US" sz="1600" dirty="0">
                <a:hlinkClick r:id="rId8"/>
              </a:rPr>
              <a:t>SMART Criteria</a:t>
            </a:r>
            <a:endParaRPr lang="en-US" sz="16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Establish CX as the culture, not flavor of the month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B9216A5-FC83-37C3-E69F-7F7732D4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77" y="4260660"/>
            <a:ext cx="2504407" cy="204904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B95F0E-89FD-C922-C54B-5C2FEF2DB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7291" y="5042236"/>
            <a:ext cx="2865122" cy="12674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A12912-81C4-33BD-F070-DCD91A447B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1904" y="4328627"/>
            <a:ext cx="2550233" cy="7413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8C8BEA5-E003-9CAF-477A-88F8B2E19BB7}"/>
              </a:ext>
            </a:extLst>
          </p:cNvPr>
          <p:cNvGrpSpPr/>
          <p:nvPr/>
        </p:nvGrpSpPr>
        <p:grpSpPr>
          <a:xfrm>
            <a:off x="11204604" y="123986"/>
            <a:ext cx="841733" cy="787232"/>
            <a:chOff x="11204604" y="123986"/>
            <a:chExt cx="841733" cy="787232"/>
          </a:xfrm>
        </p:grpSpPr>
        <p:sp>
          <p:nvSpPr>
            <p:cNvPr id="13" name="Flowchart: Connector 11">
              <a:extLst>
                <a:ext uri="{FF2B5EF4-FFF2-40B4-BE49-F238E27FC236}">
                  <a16:creationId xmlns:a16="http://schemas.microsoft.com/office/drawing/2014/main" id="{A21D32B6-7D08-0943-261A-D00308BA113E}"/>
                </a:ext>
              </a:extLst>
            </p:cNvPr>
            <p:cNvSpPr/>
            <p:nvPr/>
          </p:nvSpPr>
          <p:spPr>
            <a:xfrm>
              <a:off x="11204604" y="123986"/>
              <a:ext cx="841733" cy="7872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EEEC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pic>
          <p:nvPicPr>
            <p:cNvPr id="14" name="Graphic 13" descr="Connections with solid fill">
              <a:extLst>
                <a:ext uri="{FF2B5EF4-FFF2-40B4-BE49-F238E27FC236}">
                  <a16:creationId xmlns:a16="http://schemas.microsoft.com/office/drawing/2014/main" id="{812317A5-FA45-EC98-B234-326067993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305457" y="212573"/>
              <a:ext cx="640021" cy="640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292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4D101D-4146-BC96-58A4-8299D9725762}"/>
              </a:ext>
            </a:extLst>
          </p:cNvPr>
          <p:cNvSpPr/>
          <p:nvPr/>
        </p:nvSpPr>
        <p:spPr>
          <a:xfrm>
            <a:off x="629587" y="1452435"/>
            <a:ext cx="5125522" cy="4894589"/>
          </a:xfrm>
          <a:prstGeom prst="rect">
            <a:avLst/>
          </a:prstGeom>
          <a:solidFill>
            <a:srgbClr val="E4F3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19E257-C030-B075-69DA-EAF07753F44B}"/>
              </a:ext>
            </a:extLst>
          </p:cNvPr>
          <p:cNvSpPr/>
          <p:nvPr/>
        </p:nvSpPr>
        <p:spPr>
          <a:xfrm>
            <a:off x="5907964" y="1332526"/>
            <a:ext cx="5674437" cy="2828122"/>
          </a:xfrm>
          <a:prstGeom prst="rect">
            <a:avLst/>
          </a:prstGeom>
          <a:solidFill>
            <a:srgbClr val="E4F3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C18FD-3917-E86A-E5EB-C301A3C6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&amp; Ability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E36962-0A41-8AA8-1ECE-B665D5308A9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629587" y="1164547"/>
            <a:ext cx="4855746" cy="638175"/>
          </a:xfrm>
        </p:spPr>
        <p:txBody>
          <a:bodyPr>
            <a:normAutofit/>
          </a:bodyPr>
          <a:lstStyle/>
          <a:p>
            <a:r>
              <a:rPr lang="en-US" dirty="0"/>
              <a:t>Networking and Engagement</a:t>
            </a: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0B2412-330C-C704-5C6B-03D3E0EF29A0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625338" y="1902733"/>
            <a:ext cx="5130004" cy="44442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Connection is key!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Develop relationships with department leaders, executives, other colleagues within your VISN who hold the same role (example: VPAC/VPXO)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Find your champions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Create your elevator pitch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Understand strengths and weaknesses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Consider Strategic Planning and Action Planning 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Set SMART goals and priorities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Visit huddles and meetings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Attend outreach events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Meet your Veteran Service Organization reps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Engage in the PX Community of Practice and VBA CX Round tables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Share Best Practices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Participate in the </a:t>
            </a:r>
            <a:r>
              <a:rPr lang="en-US" sz="1600" dirty="0">
                <a:hlinkClick r:id="rId4"/>
              </a:rPr>
              <a:t>CX Symposium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5BAC9-E86F-F63E-12C1-CD6AC0C82A4D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5916981" y="1164547"/>
            <a:ext cx="5402325" cy="638175"/>
          </a:xfrm>
        </p:spPr>
        <p:txBody>
          <a:bodyPr/>
          <a:lstStyle/>
          <a:p>
            <a:r>
              <a:rPr lang="en-US" dirty="0"/>
              <a:t>Getting leadership Buy-in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1FEA-73DA-EACD-074F-19127C504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21E401EE-BE64-9CD2-1B88-5C80FDC4CC27}"/>
              </a:ext>
            </a:extLst>
          </p:cNvPr>
          <p:cNvSpPr txBox="1">
            <a:spLocks/>
          </p:cNvSpPr>
          <p:nvPr/>
        </p:nvSpPr>
        <p:spPr>
          <a:xfrm>
            <a:off x="5909189" y="1902734"/>
            <a:ext cx="5673212" cy="2257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1pPr>
            <a:lvl2pPr marL="458788" indent="-2333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2pPr>
            <a:lvl3pPr marL="684213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3pPr>
            <a:lvl4pPr marL="919163" indent="-2349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Earn a seat at the Table!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Establish a relationship with an Executive Sponsor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Present at Executive Leadership Team meetings and participate in discussions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PX Self-Assessment: </a:t>
            </a:r>
            <a:r>
              <a:rPr lang="en-US" sz="1600" dirty="0">
                <a:hlinkClick r:id="rId6"/>
              </a:rPr>
              <a:t>ADKAR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Set Goals with </a:t>
            </a:r>
            <a:r>
              <a:rPr lang="en-US" sz="1600" dirty="0">
                <a:hlinkClick r:id="rId7"/>
              </a:rPr>
              <a:t>SMART Criteria</a:t>
            </a:r>
            <a:endParaRPr lang="en-US" sz="16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Establish CX as the culture, not flavor of the month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3F67F2-FC24-AB73-342F-DB22D53E3F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6981" y="4328627"/>
            <a:ext cx="3984034" cy="14451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FEEEE2-077C-3ABE-E972-E7A6F16B62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6693" y="5598154"/>
            <a:ext cx="3975707" cy="7488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5A0BA3E-5C1B-6AC1-8F68-CE1B5FB2957D}"/>
              </a:ext>
            </a:extLst>
          </p:cNvPr>
          <p:cNvGrpSpPr/>
          <p:nvPr/>
        </p:nvGrpSpPr>
        <p:grpSpPr>
          <a:xfrm>
            <a:off x="11204604" y="123986"/>
            <a:ext cx="841733" cy="787232"/>
            <a:chOff x="11204604" y="123986"/>
            <a:chExt cx="841733" cy="787232"/>
          </a:xfrm>
        </p:grpSpPr>
        <p:sp>
          <p:nvSpPr>
            <p:cNvPr id="15" name="Flowchart: Connector 11">
              <a:extLst>
                <a:ext uri="{FF2B5EF4-FFF2-40B4-BE49-F238E27FC236}">
                  <a16:creationId xmlns:a16="http://schemas.microsoft.com/office/drawing/2014/main" id="{2F35E7AC-7A01-3630-0030-330C23A388B9}"/>
                </a:ext>
              </a:extLst>
            </p:cNvPr>
            <p:cNvSpPr/>
            <p:nvPr/>
          </p:nvSpPr>
          <p:spPr>
            <a:xfrm>
              <a:off x="11204604" y="123986"/>
              <a:ext cx="841733" cy="78723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EEEC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pic>
          <p:nvPicPr>
            <p:cNvPr id="16" name="Graphic 15" descr="Connections with solid fill">
              <a:extLst>
                <a:ext uri="{FF2B5EF4-FFF2-40B4-BE49-F238E27FC236}">
                  <a16:creationId xmlns:a16="http://schemas.microsoft.com/office/drawing/2014/main" id="{F74BF316-6455-FEBD-1540-18B87B594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305457" y="212573"/>
              <a:ext cx="640021" cy="640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8146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wo-line Header">
  <a:themeElements>
    <a:clrScheme name="VA Print Colors">
      <a:dk1>
        <a:srgbClr val="000000"/>
      </a:dk1>
      <a:lt1>
        <a:srgbClr val="FFFFFF"/>
      </a:lt1>
      <a:dk2>
        <a:srgbClr val="003F72"/>
      </a:dk2>
      <a:lt2>
        <a:srgbClr val="EEECE1"/>
      </a:lt2>
      <a:accent1>
        <a:srgbClr val="0082BD"/>
      </a:accent1>
      <a:accent2>
        <a:srgbClr val="C6262D"/>
      </a:accent2>
      <a:accent3>
        <a:srgbClr val="762431"/>
      </a:accent3>
      <a:accent4>
        <a:srgbClr val="F2CF45"/>
      </a:accent4>
      <a:accent5>
        <a:srgbClr val="828F97"/>
      </a:accent5>
      <a:accent6>
        <a:srgbClr val="DBDCDE"/>
      </a:accent6>
      <a:hlink>
        <a:srgbClr val="0082BD"/>
      </a:hlink>
      <a:folHlink>
        <a:srgbClr val="003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80460B3A-F7DC-5148-9D04-AC1B30E0660E}" vid="{94CF697A-7176-554A-8FB6-73D3DA4B40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b4bb46-5d81-43f4-8587-34a3e0e6d42d">
      <Terms xmlns="http://schemas.microsoft.com/office/infopath/2007/PartnerControls"/>
    </lcf76f155ced4ddcb4097134ff3c332f>
    <TaxCatchAll xmlns="6a064b98-9978-4112-8952-3c59b93e1f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30B21F1623449AA79AC99749305CA" ma:contentTypeVersion="13" ma:contentTypeDescription="Create a new document." ma:contentTypeScope="" ma:versionID="ebb9be971266029cc5831ef4c14e1cc3">
  <xsd:schema xmlns:xsd="http://www.w3.org/2001/XMLSchema" xmlns:xs="http://www.w3.org/2001/XMLSchema" xmlns:p="http://schemas.microsoft.com/office/2006/metadata/properties" xmlns:ns2="42b4bb46-5d81-43f4-8587-34a3e0e6d42d" xmlns:ns3="6a064b98-9978-4112-8952-3c59b93e1f73" targetNamespace="http://schemas.microsoft.com/office/2006/metadata/properties" ma:root="true" ma:fieldsID="c8eb516f599903b770de21aa3b6e68f1" ns2:_="" ns3:_="">
    <xsd:import namespace="42b4bb46-5d81-43f4-8587-34a3e0e6d42d"/>
    <xsd:import namespace="6a064b98-9978-4112-8952-3c59b93e1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4bb46-5d81-43f4-8587-34a3e0e6d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64b98-9978-4112-8952-3c59b93e1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183f18b-6311-4e5a-88db-0cdddec861d8}" ma:internalName="TaxCatchAll" ma:showField="CatchAllData" ma:web="6a064b98-9978-4112-8952-3c59b93e1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1A8B7B-7BF2-401C-98DF-469BB14D5850}">
  <ds:schemaRefs>
    <ds:schemaRef ds:uri="http://purl.org/dc/elements/1.1/"/>
    <ds:schemaRef ds:uri="http://purl.org/dc/dcmitype/"/>
    <ds:schemaRef ds:uri="0c73f65d-e261-4613-9a80-7fb5365aa44a"/>
    <ds:schemaRef ds:uri="http://purl.org/dc/terms/"/>
    <ds:schemaRef ds:uri="3e462be1-1dba-4ff2-9a1c-18356fd1b261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A09E7A6-A1B2-4858-BA97-52A4EC04D4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5ADA27-FA0D-414C-8750-E1FD82072BE2}"/>
</file>

<file path=docProps/app.xml><?xml version="1.0" encoding="utf-8"?>
<Properties xmlns="http://schemas.openxmlformats.org/officeDocument/2006/extended-properties" xmlns:vt="http://schemas.openxmlformats.org/officeDocument/2006/docPropsVTypes">
  <Template>Two-line Header</Template>
  <TotalTime>1775</TotalTime>
  <Words>937</Words>
  <Application>Microsoft Macintosh PowerPoint</Application>
  <PresentationFormat>Widescreen</PresentationFormat>
  <Paragraphs>183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Two-line Header</vt:lpstr>
      <vt:lpstr>New to Customer  Experience (CX) </vt:lpstr>
      <vt:lpstr>Objectives</vt:lpstr>
      <vt:lpstr>PowerPoint Presentation</vt:lpstr>
      <vt:lpstr>Awareness &amp; Desire</vt:lpstr>
      <vt:lpstr>Awareness &amp; Desire</vt:lpstr>
      <vt:lpstr>Education and Training </vt:lpstr>
      <vt:lpstr>Knowledge &amp; Ability</vt:lpstr>
      <vt:lpstr>Knowledge &amp; Ability</vt:lpstr>
      <vt:lpstr>Knowledge &amp; Ability</vt:lpstr>
      <vt:lpstr>Reinforcement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Enter Document Subject</dc:subject>
  <dc:creator>Megan Weibye</dc:creator>
  <cp:keywords>Enter document keywords</cp:keywords>
  <dc:description/>
  <cp:lastModifiedBy>Dewin Jimenez</cp:lastModifiedBy>
  <cp:revision>2</cp:revision>
  <cp:lastPrinted>2011-05-13T15:25:22Z</cp:lastPrinted>
  <dcterms:created xsi:type="dcterms:W3CDTF">2022-06-03T13:43:05Z</dcterms:created>
  <dcterms:modified xsi:type="dcterms:W3CDTF">2022-08-25T20:32:58Z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reviewed">
    <vt:lpwstr>yyyymmdd</vt:lpwstr>
  </property>
  <property fmtid="{D5CDD505-2E9C-101B-9397-08002B2CF9AE}" pid="3" name="Datecreated">
    <vt:lpwstr>yyyymmdd</vt:lpwstr>
  </property>
  <property fmtid="{D5CDD505-2E9C-101B-9397-08002B2CF9AE}" pid="4" name="Type">
    <vt:lpwstr>General Information</vt:lpwstr>
  </property>
  <property fmtid="{D5CDD505-2E9C-101B-9397-08002B2CF9AE}" pid="5" name="Language">
    <vt:lpwstr>En</vt:lpwstr>
  </property>
  <property fmtid="{D5CDD505-2E9C-101B-9397-08002B2CF9AE}" pid="6" name="Description">
    <vt:lpwstr>This document contains information on how to use the OIT PowerPoint Template.</vt:lpwstr>
  </property>
  <property fmtid="{D5CDD505-2E9C-101B-9397-08002B2CF9AE}" pid="7" name="Creator">
    <vt:lpwstr>U.S. Department of Veterans Affairs</vt:lpwstr>
  </property>
  <property fmtid="{D5CDD505-2E9C-101B-9397-08002B2CF9AE}" pid="8" name="ContentTypeId">
    <vt:lpwstr>0x010100A9E30B21F1623449AA79AC99749305CA</vt:lpwstr>
  </property>
  <property fmtid="{D5CDD505-2E9C-101B-9397-08002B2CF9AE}" pid="9" name="MediaServiceImageTags">
    <vt:lpwstr/>
  </property>
</Properties>
</file>