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1" r:id="rId4"/>
  </p:sldMasterIdLst>
  <p:notesMasterIdLst>
    <p:notesMasterId r:id="rId14"/>
  </p:notesMasterIdLst>
  <p:handoutMasterIdLst>
    <p:handoutMasterId r:id="rId15"/>
  </p:handoutMasterIdLst>
  <p:sldIdLst>
    <p:sldId id="280" r:id="rId5"/>
    <p:sldId id="282" r:id="rId6"/>
    <p:sldId id="292" r:id="rId7"/>
    <p:sldId id="289" r:id="rId8"/>
    <p:sldId id="291" r:id="rId9"/>
    <p:sldId id="290" r:id="rId10"/>
    <p:sldId id="293" r:id="rId11"/>
    <p:sldId id="287" r:id="rId12"/>
    <p:sldId id="285" r:id="rId13"/>
  </p:sldIdLst>
  <p:sldSz cx="12192000" cy="6858000"/>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 userDrawn="1">
          <p15:clr>
            <a:srgbClr val="A4A3A4"/>
          </p15:clr>
        </p15:guide>
        <p15:guide id="2" orient="horz" pos="3510" userDrawn="1">
          <p15:clr>
            <a:srgbClr val="A4A3A4"/>
          </p15:clr>
        </p15:guide>
        <p15:guide id="3" orient="horz" pos="2897" userDrawn="1">
          <p15:clr>
            <a:srgbClr val="A4A3A4"/>
          </p15:clr>
        </p15:guide>
        <p15:guide id="4" orient="horz" pos="4101" userDrawn="1">
          <p15:clr>
            <a:srgbClr val="A4A3A4"/>
          </p15:clr>
        </p15:guide>
        <p15:guide id="5" orient="horz" pos="1921" userDrawn="1">
          <p15:clr>
            <a:srgbClr val="A4A3A4"/>
          </p15:clr>
        </p15:guide>
        <p15:guide id="6" orient="horz" pos="2004" userDrawn="1">
          <p15:clr>
            <a:srgbClr val="A4A3A4"/>
          </p15:clr>
        </p15:guide>
        <p15:guide id="7" orient="horz" pos="1104" userDrawn="1">
          <p15:clr>
            <a:srgbClr val="A4A3A4"/>
          </p15:clr>
        </p15:guide>
        <p15:guide id="8" orient="horz" pos="1021" userDrawn="1">
          <p15:clr>
            <a:srgbClr val="A4A3A4"/>
          </p15:clr>
        </p15:guide>
        <p15:guide id="9" orient="horz" pos="3908" userDrawn="1">
          <p15:clr>
            <a:srgbClr val="A4A3A4"/>
          </p15:clr>
        </p15:guide>
        <p15:guide id="10" orient="horz" pos="2820" userDrawn="1">
          <p15:clr>
            <a:srgbClr val="A4A3A4"/>
          </p15:clr>
        </p15:guide>
        <p15:guide id="11" pos="7393" userDrawn="1">
          <p15:clr>
            <a:srgbClr val="A4A3A4"/>
          </p15:clr>
        </p15:guide>
        <p15:guide id="12" pos="2584" userDrawn="1">
          <p15:clr>
            <a:srgbClr val="A4A3A4"/>
          </p15:clr>
        </p15:guide>
        <p15:guide id="13" pos="4981" userDrawn="1">
          <p15:clr>
            <a:srgbClr val="A4A3A4"/>
          </p15:clr>
        </p15:guide>
        <p15:guide id="14" pos="5091" userDrawn="1">
          <p15:clr>
            <a:srgbClr val="A4A3A4"/>
          </p15:clr>
        </p15:guide>
        <p15:guide id="15" pos="281" userDrawn="1">
          <p15:clr>
            <a:srgbClr val="A4A3A4"/>
          </p15:clr>
        </p15:guide>
        <p15:guide id="16" pos="6297" userDrawn="1">
          <p15:clr>
            <a:srgbClr val="A4A3A4"/>
          </p15:clr>
        </p15:guide>
        <p15:guide id="17" pos="6188" userDrawn="1">
          <p15:clr>
            <a:srgbClr val="A4A3A4"/>
          </p15:clr>
        </p15:guide>
        <p15:guide id="18" pos="1487" userDrawn="1">
          <p15:clr>
            <a:srgbClr val="A4A3A4"/>
          </p15:clr>
        </p15:guide>
        <p15:guide id="19" pos="1376" userDrawn="1">
          <p15:clr>
            <a:srgbClr val="A4A3A4"/>
          </p15:clr>
        </p15:guide>
        <p15:guide id="20" pos="3885" userDrawn="1">
          <p15:clr>
            <a:srgbClr val="A4A3A4"/>
          </p15:clr>
        </p15:guide>
        <p15:guide id="21" pos="3781" userDrawn="1">
          <p15:clr>
            <a:srgbClr val="A4A3A4"/>
          </p15:clr>
        </p15:guide>
        <p15:guide id="22" pos="269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xwell, Katherine [USA]" initials="MK[" lastIdx="1" clrIdx="0"/>
  <p:cmAuthor id="1" name="Pranger, Jennifer" initials="PJ" lastIdx="1" clrIdx="1">
    <p:extLst>
      <p:ext uri="{19B8F6BF-5375-455C-9EA6-DF929625EA0E}">
        <p15:presenceInfo xmlns:p15="http://schemas.microsoft.com/office/powerpoint/2012/main" userId="S::Jennifer.Pranger@va.gov::764da3b2-cd2e-4249-b7ba-85a14f4370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003F72"/>
    <a:srgbClr val="0194D3"/>
    <a:srgbClr val="ECECEC"/>
    <a:srgbClr val="D9D9D9"/>
    <a:srgbClr val="5A2149"/>
    <a:srgbClr val="8B0E04"/>
    <a:srgbClr val="0130D3"/>
    <a:srgbClr val="183C47"/>
    <a:srgbClr val="292C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1C9E0E-D07C-429A-95D0-F30BC546E944}" v="20" dt="2022-06-15T16:43:45.138"/>
    <p1510:client id="{EC1A1EFE-0019-4605-943E-C9303798F29D}" v="3" dt="2022-06-16T10:25:45.2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463" autoAdjust="0"/>
  </p:normalViewPr>
  <p:slideViewPr>
    <p:cSldViewPr snapToGrid="0" snapToObjects="1">
      <p:cViewPr>
        <p:scale>
          <a:sx n="124" d="100"/>
          <a:sy n="124" d="100"/>
        </p:scale>
        <p:origin x="-24" y="-792"/>
      </p:cViewPr>
      <p:guideLst>
        <p:guide orient="horz" pos="210"/>
        <p:guide orient="horz" pos="3510"/>
        <p:guide orient="horz" pos="2897"/>
        <p:guide orient="horz" pos="4101"/>
        <p:guide orient="horz" pos="1921"/>
        <p:guide orient="horz" pos="2004"/>
        <p:guide orient="horz" pos="1104"/>
        <p:guide orient="horz" pos="1021"/>
        <p:guide orient="horz" pos="3908"/>
        <p:guide orient="horz" pos="2820"/>
        <p:guide pos="7393"/>
        <p:guide pos="2584"/>
        <p:guide pos="4981"/>
        <p:guide pos="5091"/>
        <p:guide pos="281"/>
        <p:guide pos="6297"/>
        <p:guide pos="6188"/>
        <p:guide pos="1487"/>
        <p:guide pos="1376"/>
        <p:guide pos="3885"/>
        <p:guide pos="3781"/>
        <p:guide pos="26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4A682B-60B7-244F-AF8C-16AA5F067F6C}" type="datetimeFigureOut">
              <a:rPr lang="en-US" smtClean="0"/>
              <a:t>7/26/2022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285591-F2ED-7B4B-AAEB-54F8DF9914E5}" type="slidenum">
              <a:rPr lang="en-US" smtClean="0"/>
              <a:t>‹#›</a:t>
            </a:fld>
            <a:endParaRPr lang="en-US" dirty="0"/>
          </a:p>
        </p:txBody>
      </p:sp>
    </p:spTree>
    <p:extLst>
      <p:ext uri="{BB962C8B-B14F-4D97-AF65-F5344CB8AC3E}">
        <p14:creationId xmlns:p14="http://schemas.microsoft.com/office/powerpoint/2010/main" val="19199291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C0177D-0B34-354A-A985-A7708375935C}" type="datetimeFigureOut">
              <a:rPr lang="en-US" smtClean="0"/>
              <a:t>7/26/2022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D3E557-29CA-2942-B5B0-BBAE067F5736}" type="slidenum">
              <a:rPr lang="en-US" smtClean="0"/>
              <a:t>‹#›</a:t>
            </a:fld>
            <a:endParaRPr lang="en-US" dirty="0"/>
          </a:p>
        </p:txBody>
      </p:sp>
    </p:spTree>
    <p:extLst>
      <p:ext uri="{BB962C8B-B14F-4D97-AF65-F5344CB8AC3E}">
        <p14:creationId xmlns:p14="http://schemas.microsoft.com/office/powerpoint/2010/main" val="5251619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We are excited you have joined us today.</a:t>
            </a:r>
          </a:p>
          <a:p>
            <a:endParaRPr lang="en-US" dirty="0"/>
          </a:p>
          <a:p>
            <a:r>
              <a:rPr lang="en-US" dirty="0"/>
              <a:t>Today we will discuss:</a:t>
            </a:r>
          </a:p>
          <a:p>
            <a:r>
              <a:rPr lang="en-US" dirty="0"/>
              <a:t>	-Assessment Tool</a:t>
            </a:r>
          </a:p>
          <a:p>
            <a:r>
              <a:rPr lang="en-US" dirty="0"/>
              <a:t>	-Guidebook</a:t>
            </a:r>
          </a:p>
          <a:p>
            <a:r>
              <a:rPr lang="en-US" dirty="0"/>
              <a:t>	-Support we can provide</a:t>
            </a:r>
          </a:p>
          <a:p>
            <a:endParaRPr lang="en-US" dirty="0"/>
          </a:p>
          <a:p>
            <a:r>
              <a:rPr lang="en-US" dirty="0"/>
              <a:t>Transition:  We want to first start with the assessment tool.</a:t>
            </a:r>
          </a:p>
        </p:txBody>
      </p:sp>
      <p:sp>
        <p:nvSpPr>
          <p:cNvPr id="4" name="Slide Number Placeholder 3"/>
          <p:cNvSpPr>
            <a:spLocks noGrp="1"/>
          </p:cNvSpPr>
          <p:nvPr>
            <p:ph type="sldNum" sz="quarter" idx="5"/>
          </p:nvPr>
        </p:nvSpPr>
        <p:spPr/>
        <p:txBody>
          <a:bodyPr/>
          <a:lstStyle/>
          <a:p>
            <a:fld id="{DFD3E557-29CA-2942-B5B0-BBAE067F5736}" type="slidenum">
              <a:rPr lang="en-US" smtClean="0"/>
              <a:t>0</a:t>
            </a:fld>
            <a:endParaRPr lang="en-US" dirty="0"/>
          </a:p>
        </p:txBody>
      </p:sp>
    </p:spTree>
    <p:extLst>
      <p:ext uri="{BB962C8B-B14F-4D97-AF65-F5344CB8AC3E}">
        <p14:creationId xmlns:p14="http://schemas.microsoft.com/office/powerpoint/2010/main" val="1814031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(overview)</a:t>
            </a:r>
          </a:p>
          <a:p>
            <a:endParaRPr lang="en-US" dirty="0"/>
          </a:p>
          <a:p>
            <a:r>
              <a:rPr lang="en-US" dirty="0"/>
              <a:t>-There are two versions – Outpatient only and Inpatient/Outpatient combined.​</a:t>
            </a:r>
          </a:p>
          <a:p>
            <a:endParaRPr lang="en-US" dirty="0"/>
          </a:p>
          <a:p>
            <a:r>
              <a:rPr lang="en-US" dirty="0"/>
              <a:t>-This assessment is for internal use only. There is no requirement to report your assessment results to the Veterans Experience Office. ​</a:t>
            </a:r>
          </a:p>
          <a:p>
            <a:r>
              <a:rPr lang="en-US" dirty="0"/>
              <a:t>​</a:t>
            </a:r>
          </a:p>
          <a:p>
            <a:r>
              <a:rPr lang="en-US" dirty="0"/>
              <a:t>-The assessment is a great tool to use in order to identify areas of improvement.</a:t>
            </a:r>
          </a:p>
          <a:p>
            <a:endParaRPr lang="en-US" dirty="0"/>
          </a:p>
          <a:p>
            <a:r>
              <a:rPr lang="en-US" dirty="0"/>
              <a:t>Transition:  The PX Self-Assessment includes different tabs for information gathering.</a:t>
            </a:r>
          </a:p>
        </p:txBody>
      </p:sp>
      <p:sp>
        <p:nvSpPr>
          <p:cNvPr id="4" name="Slide Number Placeholder 3"/>
          <p:cNvSpPr>
            <a:spLocks noGrp="1"/>
          </p:cNvSpPr>
          <p:nvPr>
            <p:ph type="sldNum" sz="quarter" idx="5"/>
          </p:nvPr>
        </p:nvSpPr>
        <p:spPr/>
        <p:txBody>
          <a:bodyPr/>
          <a:lstStyle/>
          <a:p>
            <a:fld id="{DFD3E557-29CA-2942-B5B0-BBAE067F5736}" type="slidenum">
              <a:rPr lang="en-US" smtClean="0"/>
              <a:t>1</a:t>
            </a:fld>
            <a:endParaRPr lang="en-US" dirty="0"/>
          </a:p>
        </p:txBody>
      </p:sp>
    </p:spTree>
    <p:extLst>
      <p:ext uri="{BB962C8B-B14F-4D97-AF65-F5344CB8AC3E}">
        <p14:creationId xmlns:p14="http://schemas.microsoft.com/office/powerpoint/2010/main" val="2757623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is the Data Tab:  This tab includes experience metrics from AES, SAIL, SHEP, and VSignals. Questions from each are included in the assessment.  A data analyst can assist in pulling information for this area of the assessment.</a:t>
            </a:r>
          </a:p>
          <a:p>
            <a:endParaRPr lang="en-US" dirty="0"/>
          </a:p>
          <a:p>
            <a:r>
              <a:rPr lang="en-US" dirty="0"/>
              <a:t>-In addition to the data, there are two perceptions tab.  One for the executive leadership team and one for the front-line staff.  These tabs identifies perceived areas of improvement.  It can also help identify gaps in perception between leadership and front line allowing different communication channels and improvements as needed.</a:t>
            </a:r>
          </a:p>
          <a:p>
            <a:endParaRPr lang="en-US" dirty="0"/>
          </a:p>
          <a:p>
            <a:r>
              <a:rPr lang="en-US" dirty="0"/>
              <a:t>-Lastly there are tabs for the final overall facility score and a printout tab that can be used for sharing information easily, posting information on huddle and informational boards for employee viewing.</a:t>
            </a:r>
          </a:p>
          <a:p>
            <a:endParaRPr lang="en-US" dirty="0"/>
          </a:p>
          <a:p>
            <a:r>
              <a:rPr lang="en-US" dirty="0"/>
              <a:t>Transition:  Once you have completed the assessment, you will probably ask yourself “Now what?” – We are going to walk you through what to do with your results.</a:t>
            </a:r>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2</a:t>
            </a:fld>
            <a:endParaRPr lang="en-US" dirty="0"/>
          </a:p>
        </p:txBody>
      </p:sp>
    </p:spTree>
    <p:extLst>
      <p:ext uri="{BB962C8B-B14F-4D97-AF65-F5344CB8AC3E}">
        <p14:creationId xmlns:p14="http://schemas.microsoft.com/office/powerpoint/2010/main" val="2179819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score is less than 50 - Read slide</a:t>
            </a:r>
          </a:p>
          <a:p>
            <a:endParaRPr lang="en-US" dirty="0"/>
          </a:p>
          <a:p>
            <a:r>
              <a:rPr lang="en-US" dirty="0"/>
              <a:t>The five foundational toolkits were developed to address the five outpatient moments that matter most to our Veterans.</a:t>
            </a:r>
          </a:p>
          <a:p>
            <a:endParaRPr lang="en-US" dirty="0"/>
          </a:p>
          <a:p>
            <a:r>
              <a:rPr lang="en-US" dirty="0"/>
              <a:t>The 5 MTM are:</a:t>
            </a:r>
          </a:p>
          <a:p>
            <a:pPr marL="228600" indent="-228600">
              <a:buFont typeface="+mj-lt"/>
              <a:buAutoNum type="arabicPeriod"/>
            </a:pPr>
            <a:r>
              <a:rPr lang="en-US" dirty="0"/>
              <a:t>I got the appointment when I needed it (EASE)​</a:t>
            </a:r>
          </a:p>
          <a:p>
            <a:pPr marL="228600" indent="-228600">
              <a:buFont typeface="+mj-lt"/>
              <a:buAutoNum type="arabicPeriod"/>
            </a:pPr>
            <a:r>
              <a:rPr lang="en-US" dirty="0"/>
              <a:t>It was easy to find where to go for my appointment (EASE)​</a:t>
            </a:r>
          </a:p>
          <a:p>
            <a:pPr marL="228600" indent="-228600">
              <a:buFont typeface="+mj-lt"/>
              <a:buAutoNum type="arabicPeriod"/>
            </a:pPr>
            <a:r>
              <a:rPr lang="en-US" dirty="0"/>
              <a:t>I felt heard and cared for (EMOTION)​</a:t>
            </a:r>
          </a:p>
          <a:p>
            <a:pPr marL="228600" indent="-228600">
              <a:buFont typeface="+mj-lt"/>
              <a:buAutoNum type="arabicPeriod"/>
            </a:pPr>
            <a:r>
              <a:rPr lang="en-US" dirty="0"/>
              <a:t>It was easy to get my prescriptions filled (EFFECTIVENESS)​</a:t>
            </a:r>
          </a:p>
          <a:p>
            <a:pPr marL="228600" indent="-228600">
              <a:buFont typeface="+mj-lt"/>
              <a:buAutoNum type="arabicPeriod"/>
            </a:pPr>
            <a:r>
              <a:rPr lang="en-US" dirty="0"/>
              <a:t>I understand what I needed to do next to manage my Whole Health (EFFECTIVENESS)​</a:t>
            </a:r>
          </a:p>
          <a:p>
            <a:endParaRPr lang="en-US" dirty="0"/>
          </a:p>
          <a:p>
            <a:r>
              <a:rPr lang="en-US" dirty="0"/>
              <a:t>Walk through the foundational toolkits, tie some into the actual MTMs.</a:t>
            </a:r>
          </a:p>
          <a:p>
            <a:endParaRPr lang="en-US" dirty="0"/>
          </a:p>
          <a:p>
            <a:r>
              <a:rPr lang="en-US" dirty="0"/>
              <a:t>The five foundational toolkits include:</a:t>
            </a:r>
          </a:p>
          <a:p>
            <a:pPr marL="228600" indent="-228600">
              <a:buFont typeface="+mj-lt"/>
              <a:buAutoNum type="arabicPeriod"/>
            </a:pPr>
            <a:r>
              <a:rPr lang="en-US" dirty="0"/>
              <a:t>I  Choose VA/PX Badges</a:t>
            </a:r>
          </a:p>
          <a:p>
            <a:pPr marL="228600" indent="-228600">
              <a:buFont typeface="+mj-lt"/>
              <a:buAutoNum type="arabicPeriod"/>
            </a:pPr>
            <a:r>
              <a:rPr lang="en-US" dirty="0"/>
              <a:t>Own the Moment Veterans Customer Experience</a:t>
            </a:r>
          </a:p>
          <a:p>
            <a:pPr marL="228600" indent="-228600">
              <a:buFont typeface="+mj-lt"/>
              <a:buAutoNum type="arabicPeriod"/>
            </a:pPr>
            <a:r>
              <a:rPr lang="en-US" dirty="0"/>
              <a:t>Red Coat Ambassador program</a:t>
            </a:r>
          </a:p>
          <a:p>
            <a:pPr marL="228600" indent="-228600">
              <a:buFont typeface="+mj-lt"/>
              <a:buAutoNum type="arabicPeriod"/>
            </a:pPr>
            <a:r>
              <a:rPr lang="en-US" dirty="0"/>
              <a:t>Standard Phone Greeting</a:t>
            </a:r>
          </a:p>
          <a:p>
            <a:pPr marL="228600" indent="-228600">
              <a:buFont typeface="+mj-lt"/>
              <a:buAutoNum type="arabicPeriod"/>
            </a:pPr>
            <a:r>
              <a:rPr lang="en-US" dirty="0"/>
              <a:t>WECARE Leadership Rounding program</a:t>
            </a:r>
          </a:p>
          <a:p>
            <a:pPr marL="228600" indent="-228600">
              <a:buFont typeface="+mj-lt"/>
              <a:buAutoNum type="arabicPeriod"/>
            </a:pPr>
            <a:endParaRPr lang="en-US" dirty="0"/>
          </a:p>
          <a:p>
            <a:pPr marL="0" indent="0">
              <a:buFont typeface="+mj-lt"/>
              <a:buNone/>
            </a:pPr>
            <a:r>
              <a:rPr lang="en-US" dirty="0"/>
              <a:t>Transition:  If you score between 51 and 75…</a:t>
            </a:r>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3</a:t>
            </a:fld>
            <a:endParaRPr lang="en-US" dirty="0"/>
          </a:p>
        </p:txBody>
      </p:sp>
    </p:spTree>
    <p:extLst>
      <p:ext uri="{BB962C8B-B14F-4D97-AF65-F5344CB8AC3E}">
        <p14:creationId xmlns:p14="http://schemas.microsoft.com/office/powerpoint/2010/main" val="349359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improvement in your two lowest scoring PX domains.</a:t>
            </a:r>
          </a:p>
          <a:p>
            <a:endParaRPr lang="en-US" dirty="0"/>
          </a:p>
          <a:p>
            <a:r>
              <a:rPr lang="en-US" dirty="0"/>
              <a:t>List the domains, then give examples – for instance, if you score low in culture, review the PX guidebook for potential solutions to improve culture at your facility such as Change Management and Own The Moment Workshops.  The guidebook is set up to easily find solutions by clicking on the area of focus on the table of contents.</a:t>
            </a:r>
          </a:p>
          <a:p>
            <a:endParaRPr lang="en-US" dirty="0"/>
          </a:p>
          <a:p>
            <a:r>
              <a:rPr lang="en-US" dirty="0"/>
              <a:t>If you score between 76-90, focus on specific improvements within your SHEP attributable effects – walk through some of the questions on the slide with option for improvement.  For example, if you are scoring low on Q46, stress discussed, consider using the Pre-Visit Checklist and/or Messages for the Moment.  The pre-visit checklist has an actual scripted question about Stress and Messages for the moment will allow staff to come with with key words/phrases to use when asking about stress.</a:t>
            </a:r>
          </a:p>
          <a:p>
            <a:endParaRPr lang="en-US" dirty="0"/>
          </a:p>
          <a:p>
            <a:r>
              <a:rPr lang="en-US" dirty="0"/>
              <a:t>Transition:  Lastly, if you score between 90-100</a:t>
            </a:r>
          </a:p>
        </p:txBody>
      </p:sp>
      <p:sp>
        <p:nvSpPr>
          <p:cNvPr id="4" name="Slide Number Placeholder 3"/>
          <p:cNvSpPr>
            <a:spLocks noGrp="1"/>
          </p:cNvSpPr>
          <p:nvPr>
            <p:ph type="sldNum" sz="quarter" idx="5"/>
          </p:nvPr>
        </p:nvSpPr>
        <p:spPr/>
        <p:txBody>
          <a:bodyPr/>
          <a:lstStyle/>
          <a:p>
            <a:fld id="{DFD3E557-29CA-2942-B5B0-BBAE067F5736}" type="slidenum">
              <a:rPr lang="en-US" smtClean="0"/>
              <a:t>4</a:t>
            </a:fld>
            <a:endParaRPr lang="en-US" dirty="0"/>
          </a:p>
        </p:txBody>
      </p:sp>
    </p:spTree>
    <p:extLst>
      <p:ext uri="{BB962C8B-B14F-4D97-AF65-F5344CB8AC3E}">
        <p14:creationId xmlns:p14="http://schemas.microsoft.com/office/powerpoint/2010/main" val="2395263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r>
              <a:rPr lang="en-US" dirty="0"/>
              <a:t>Transition:  Earlier we referenced the PX guidebook, we want to take a few minutes to talk about what it is and why it is helpful to use it.</a:t>
            </a:r>
          </a:p>
        </p:txBody>
      </p:sp>
      <p:sp>
        <p:nvSpPr>
          <p:cNvPr id="4" name="Slide Number Placeholder 3"/>
          <p:cNvSpPr>
            <a:spLocks noGrp="1"/>
          </p:cNvSpPr>
          <p:nvPr>
            <p:ph type="sldNum" sz="quarter" idx="5"/>
          </p:nvPr>
        </p:nvSpPr>
        <p:spPr/>
        <p:txBody>
          <a:bodyPr/>
          <a:lstStyle/>
          <a:p>
            <a:fld id="{DFD3E557-29CA-2942-B5B0-BBAE067F5736}" type="slidenum">
              <a:rPr lang="en-US" smtClean="0"/>
              <a:t>5</a:t>
            </a:fld>
            <a:endParaRPr lang="en-US" dirty="0"/>
          </a:p>
        </p:txBody>
      </p:sp>
    </p:spTree>
    <p:extLst>
      <p:ext uri="{BB962C8B-B14F-4D97-AF65-F5344CB8AC3E}">
        <p14:creationId xmlns:p14="http://schemas.microsoft.com/office/powerpoint/2010/main" val="4015932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r>
              <a:rPr lang="en-US" dirty="0"/>
              <a:t>Transition:  In addition…</a:t>
            </a:r>
          </a:p>
        </p:txBody>
      </p:sp>
      <p:sp>
        <p:nvSpPr>
          <p:cNvPr id="4" name="Slide Number Placeholder 3"/>
          <p:cNvSpPr>
            <a:spLocks noGrp="1"/>
          </p:cNvSpPr>
          <p:nvPr>
            <p:ph type="sldNum" sz="quarter" idx="5"/>
          </p:nvPr>
        </p:nvSpPr>
        <p:spPr/>
        <p:txBody>
          <a:bodyPr/>
          <a:lstStyle/>
          <a:p>
            <a:fld id="{DFD3E557-29CA-2942-B5B0-BBAE067F5736}" type="slidenum">
              <a:rPr lang="en-US" smtClean="0"/>
              <a:t>6</a:t>
            </a:fld>
            <a:endParaRPr lang="en-US" dirty="0"/>
          </a:p>
        </p:txBody>
      </p:sp>
    </p:spTree>
    <p:extLst>
      <p:ext uri="{BB962C8B-B14F-4D97-AF65-F5344CB8AC3E}">
        <p14:creationId xmlns:p14="http://schemas.microsoft.com/office/powerpoint/2010/main" val="616527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first bullet of slide:</a:t>
            </a:r>
          </a:p>
          <a:p>
            <a:endParaRPr lang="en-US" dirty="0"/>
          </a:p>
          <a:p>
            <a:r>
              <a:rPr lang="en-US" dirty="0"/>
              <a:t>Walk through the five stages – give examples in each category.</a:t>
            </a:r>
          </a:p>
          <a:p>
            <a:endParaRPr lang="en-US" dirty="0"/>
          </a:p>
          <a:p>
            <a:pPr marL="228600" indent="-228600">
              <a:buAutoNum type="arabicPeriod"/>
            </a:pPr>
            <a:r>
              <a:rPr lang="en-US" dirty="0"/>
              <a:t>Understand – This is where you learn the difference between patient satisfaction and patient experience, increase </a:t>
            </a:r>
            <a:r>
              <a:rPr lang="en-US" b="1" dirty="0"/>
              <a:t>awareness</a:t>
            </a:r>
            <a:r>
              <a:rPr lang="en-US" dirty="0"/>
              <a:t> of patient experience at a facility and understand how patient experience is a key component of a high reliability organization.</a:t>
            </a:r>
          </a:p>
          <a:p>
            <a:pPr marL="228600" indent="-228600">
              <a:buAutoNum type="arabicPeriod"/>
            </a:pPr>
            <a:r>
              <a:rPr lang="en-US" dirty="0"/>
              <a:t>Build – This is where you designate an Executive member to be your PX sponsor, identify your PX Champions, identify your dedicated PX officer, build your committee and start sparking </a:t>
            </a:r>
            <a:r>
              <a:rPr lang="en-US" b="1" dirty="0"/>
              <a:t>desire</a:t>
            </a:r>
            <a:r>
              <a:rPr lang="en-US" dirty="0"/>
              <a:t> for VA employees to participate in delivering exceptional experiences.</a:t>
            </a:r>
          </a:p>
          <a:p>
            <a:pPr marL="228600" indent="-228600">
              <a:buAutoNum type="arabicPeriod"/>
            </a:pPr>
            <a:r>
              <a:rPr lang="en-US" dirty="0"/>
              <a:t>Align – This is where you create a facility wide strategic plan with PX as a facility goal, provide </a:t>
            </a:r>
            <a:r>
              <a:rPr lang="en-US" b="1" dirty="0"/>
              <a:t>knowledge</a:t>
            </a:r>
            <a:r>
              <a:rPr lang="en-US" dirty="0"/>
              <a:t> of how to align and execute initiatives and where you communicate with staff about steps being taken to improve PX.</a:t>
            </a:r>
          </a:p>
          <a:p>
            <a:pPr marL="228600" indent="-228600">
              <a:buAutoNum type="arabicPeriod"/>
            </a:pPr>
            <a:r>
              <a:rPr lang="en-US" dirty="0"/>
              <a:t>Measure – This is where you develop the </a:t>
            </a:r>
            <a:r>
              <a:rPr lang="en-US" b="1" dirty="0"/>
              <a:t>ability</a:t>
            </a:r>
            <a:r>
              <a:rPr lang="en-US" dirty="0"/>
              <a:t> to implement including the skills and behaviors required, create key performance indicators, analyze scores to measure success, and communicate status of initiatives.</a:t>
            </a:r>
          </a:p>
          <a:p>
            <a:pPr marL="228600" indent="-228600">
              <a:buAutoNum type="arabicPeriod"/>
            </a:pPr>
            <a:r>
              <a:rPr lang="en-US" dirty="0"/>
              <a:t>Sustain – this is where you </a:t>
            </a:r>
            <a:r>
              <a:rPr lang="en-US" b="0" dirty="0"/>
              <a:t>recognize</a:t>
            </a:r>
            <a:r>
              <a:rPr lang="en-US" dirty="0"/>
              <a:t> and celebrate successes, </a:t>
            </a:r>
            <a:r>
              <a:rPr lang="en-US" b="1" dirty="0"/>
              <a:t>reinforce</a:t>
            </a:r>
            <a:r>
              <a:rPr lang="en-US" dirty="0"/>
              <a:t> positive changes, and sustain through daily communication channels.</a:t>
            </a:r>
          </a:p>
          <a:p>
            <a:pPr marL="228600" indent="-228600">
              <a:buAutoNum type="arabicPeriod"/>
            </a:pPr>
            <a:endParaRPr lang="en-US" dirty="0"/>
          </a:p>
          <a:p>
            <a:pPr marL="0" indent="0">
              <a:buNone/>
            </a:pPr>
            <a:r>
              <a:rPr lang="en-US" dirty="0"/>
              <a:t>Remind them by reading second bullet on slide.</a:t>
            </a:r>
          </a:p>
          <a:p>
            <a:pPr marL="0" indent="0">
              <a:buNone/>
            </a:pPr>
            <a:endParaRPr lang="en-US" dirty="0"/>
          </a:p>
          <a:p>
            <a:pPr marL="0" indent="0">
              <a:buNone/>
            </a:pPr>
            <a:r>
              <a:rPr lang="en-US" dirty="0"/>
              <a:t>Transition:  Remember, our team always stands ready to assist!</a:t>
            </a:r>
          </a:p>
          <a:p>
            <a:pPr marL="228600" indent="-228600">
              <a:buAutoNum type="arabicPeriod"/>
            </a:pPr>
            <a:endParaRPr lang="en-US" dirty="0"/>
          </a:p>
          <a:p>
            <a:pPr marL="0" indent="0">
              <a:buNone/>
            </a:pPr>
            <a:r>
              <a:rPr lang="en-US" dirty="0"/>
              <a:t>Transition - </a:t>
            </a:r>
          </a:p>
        </p:txBody>
      </p:sp>
      <p:sp>
        <p:nvSpPr>
          <p:cNvPr id="4" name="Slide Number Placeholder 3"/>
          <p:cNvSpPr>
            <a:spLocks noGrp="1"/>
          </p:cNvSpPr>
          <p:nvPr>
            <p:ph type="sldNum" sz="quarter" idx="5"/>
          </p:nvPr>
        </p:nvSpPr>
        <p:spPr/>
        <p:txBody>
          <a:bodyPr/>
          <a:lstStyle/>
          <a:p>
            <a:fld id="{DFD3E557-29CA-2942-B5B0-BBAE067F5736}" type="slidenum">
              <a:rPr lang="en-US" smtClean="0"/>
              <a:t>7</a:t>
            </a:fld>
            <a:endParaRPr lang="en-US" dirty="0"/>
          </a:p>
        </p:txBody>
      </p:sp>
    </p:spTree>
    <p:extLst>
      <p:ext uri="{BB962C8B-B14F-4D97-AF65-F5344CB8AC3E}">
        <p14:creationId xmlns:p14="http://schemas.microsoft.com/office/powerpoint/2010/main" val="3547046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support options on slide.</a:t>
            </a:r>
          </a:p>
          <a:p>
            <a:endParaRPr lang="en-US" dirty="0"/>
          </a:p>
          <a:p>
            <a:r>
              <a:rPr lang="en-US" dirty="0"/>
              <a:t>End:  We want to once again thank you for joining our breakout session today and we are open to any questions you may have now or feel free to outreach us at anytime at vapx@va.gov.</a:t>
            </a:r>
          </a:p>
          <a:p>
            <a:endParaRPr lang="en-US" dirty="0"/>
          </a:p>
          <a:p>
            <a:endParaRPr lang="en-US" dirty="0"/>
          </a:p>
        </p:txBody>
      </p:sp>
      <p:sp>
        <p:nvSpPr>
          <p:cNvPr id="4" name="Slide Number Placeholder 3"/>
          <p:cNvSpPr>
            <a:spLocks noGrp="1"/>
          </p:cNvSpPr>
          <p:nvPr>
            <p:ph type="sldNum" sz="quarter" idx="5"/>
          </p:nvPr>
        </p:nvSpPr>
        <p:spPr/>
        <p:txBody>
          <a:bodyPr/>
          <a:lstStyle/>
          <a:p>
            <a:fld id="{DFD3E557-29CA-2942-B5B0-BBAE067F5736}" type="slidenum">
              <a:rPr lang="en-US" smtClean="0"/>
              <a:t>8</a:t>
            </a:fld>
            <a:endParaRPr lang="en-US" dirty="0"/>
          </a:p>
        </p:txBody>
      </p:sp>
    </p:spTree>
    <p:extLst>
      <p:ext uri="{BB962C8B-B14F-4D97-AF65-F5344CB8AC3E}">
        <p14:creationId xmlns:p14="http://schemas.microsoft.com/office/powerpoint/2010/main" val="4055078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Preselected Photo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510454-734A-9144-8FE7-F44AFE841B28}"/>
              </a:ext>
            </a:extLst>
          </p:cNvPr>
          <p:cNvSpPr/>
          <p:nvPr userDrawn="1"/>
        </p:nvSpPr>
        <p:spPr>
          <a:xfrm>
            <a:off x="304800" y="265176"/>
            <a:ext cx="11582400" cy="63642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D544400C-694E-6A48-A7A0-4E8A9B883BD6}"/>
              </a:ext>
            </a:extLst>
          </p:cNvPr>
          <p:cNvSpPr/>
          <p:nvPr userDrawn="1"/>
        </p:nvSpPr>
        <p:spPr>
          <a:xfrm>
            <a:off x="0" y="1232941"/>
            <a:ext cx="4726899" cy="3077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TextBox 13">
            <a:extLst>
              <a:ext uri="{FF2B5EF4-FFF2-40B4-BE49-F238E27FC236}">
                <a16:creationId xmlns:a16="http://schemas.microsoft.com/office/drawing/2014/main" id="{197D94AB-6BF0-4D49-8303-7D66DE57A197}"/>
              </a:ext>
            </a:extLst>
          </p:cNvPr>
          <p:cNvSpPr txBox="1"/>
          <p:nvPr userDrawn="1"/>
        </p:nvSpPr>
        <p:spPr>
          <a:xfrm>
            <a:off x="5717070" y="852505"/>
            <a:ext cx="5535897" cy="246221"/>
          </a:xfrm>
          <a:prstGeom prst="rect">
            <a:avLst/>
          </a:prstGeom>
          <a:noFill/>
        </p:spPr>
        <p:txBody>
          <a:bodyPr wrap="square" lIns="0" rtlCol="0">
            <a:spAutoFit/>
          </a:bodyPr>
          <a:lstStyle/>
          <a:p>
            <a:pPr algn="r"/>
            <a:fld id="{51118A9C-9ABD-A84C-846F-CC0713849565}" type="datetime4">
              <a:rPr lang="en-US" sz="1000" b="0" smtClean="0">
                <a:solidFill>
                  <a:schemeClr val="bg1"/>
                </a:solidFill>
              </a:rPr>
              <a:pPr algn="r"/>
              <a:t>July 26, 2022</a:t>
            </a:fld>
            <a:endParaRPr lang="en-US" sz="1000" b="0" dirty="0">
              <a:solidFill>
                <a:schemeClr val="bg1"/>
              </a:solidFill>
            </a:endParaRPr>
          </a:p>
        </p:txBody>
      </p:sp>
      <p:sp>
        <p:nvSpPr>
          <p:cNvPr id="16" name="Text Placeholder 8">
            <a:extLst>
              <a:ext uri="{FF2B5EF4-FFF2-40B4-BE49-F238E27FC236}">
                <a16:creationId xmlns:a16="http://schemas.microsoft.com/office/drawing/2014/main" id="{A8D06877-E96A-C446-9E3A-3A13B024A710}"/>
              </a:ext>
            </a:extLst>
          </p:cNvPr>
          <p:cNvSpPr>
            <a:spLocks noGrp="1"/>
          </p:cNvSpPr>
          <p:nvPr>
            <p:ph type="body" sz="quarter" idx="11" hasCustomPrompt="1"/>
          </p:nvPr>
        </p:nvSpPr>
        <p:spPr>
          <a:xfrm>
            <a:off x="1065465" y="3826720"/>
            <a:ext cx="5653989" cy="508605"/>
          </a:xfrm>
        </p:spPr>
        <p:txBody>
          <a:bodyPr lIns="0">
            <a:noAutofit/>
          </a:bodyPr>
          <a:lstStyle>
            <a:lvl1pPr marL="0" indent="0">
              <a:buNone/>
              <a:defRPr sz="2000" i="1">
                <a:solidFill>
                  <a:schemeClr val="accent4"/>
                </a:solidFill>
                <a:latin typeface="+mn-lt"/>
              </a:defRPr>
            </a:lvl1pPr>
          </a:lstStyle>
          <a:p>
            <a:pPr lvl="0"/>
            <a:r>
              <a:rPr lang="en-US" dirty="0"/>
              <a:t>Click to edit Subtitle</a:t>
            </a:r>
          </a:p>
        </p:txBody>
      </p:sp>
      <p:pic>
        <p:nvPicPr>
          <p:cNvPr id="17" name="Picture 16">
            <a:extLst>
              <a:ext uri="{FF2B5EF4-FFF2-40B4-BE49-F238E27FC236}">
                <a16:creationId xmlns:a16="http://schemas.microsoft.com/office/drawing/2014/main" id="{AD2CBED1-ECA4-7E4F-8E48-47A526A428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5465" y="5604273"/>
            <a:ext cx="2857500" cy="635000"/>
          </a:xfrm>
          <a:prstGeom prst="rect">
            <a:avLst/>
          </a:prstGeom>
        </p:spPr>
      </p:pic>
      <p:pic>
        <p:nvPicPr>
          <p:cNvPr id="18" name="Picture 17">
            <a:extLst>
              <a:ext uri="{FF2B5EF4-FFF2-40B4-BE49-F238E27FC236}">
                <a16:creationId xmlns:a16="http://schemas.microsoft.com/office/drawing/2014/main" id="{9E8D2926-A8FD-F2BD-BACD-5E35EAD276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41000" y="5545860"/>
            <a:ext cx="2611967" cy="761824"/>
          </a:xfrm>
          <a:prstGeom prst="rect">
            <a:avLst/>
          </a:prstGeom>
        </p:spPr>
      </p:pic>
      <p:sp>
        <p:nvSpPr>
          <p:cNvPr id="2" name="Title 1">
            <a:extLst>
              <a:ext uri="{FF2B5EF4-FFF2-40B4-BE49-F238E27FC236}">
                <a16:creationId xmlns:a16="http://schemas.microsoft.com/office/drawing/2014/main" id="{4641D38B-4DFB-AA17-A138-06691CDF7F97}"/>
              </a:ext>
            </a:extLst>
          </p:cNvPr>
          <p:cNvSpPr>
            <a:spLocks noGrp="1"/>
          </p:cNvSpPr>
          <p:nvPr>
            <p:ph type="title"/>
          </p:nvPr>
        </p:nvSpPr>
        <p:spPr>
          <a:xfrm>
            <a:off x="1065466" y="1828964"/>
            <a:ext cx="5653989" cy="1832988"/>
          </a:xfrm>
          <a:prstGeom prst="rect">
            <a:avLst/>
          </a:prstGeom>
        </p:spPr>
        <p:txBody>
          <a:bodyPr lIns="0" anchor="b"/>
          <a:lstStyle>
            <a:lvl1pPr>
              <a:defRPr sz="3200">
                <a:solidFill>
                  <a:schemeClr val="bg1"/>
                </a:solidFill>
                <a:latin typeface="+mj-lt"/>
              </a:defRPr>
            </a:lvl1pPr>
          </a:lstStyle>
          <a:p>
            <a:r>
              <a:rPr lang="en-US"/>
              <a:t>Click to edit Master title style</a:t>
            </a:r>
            <a:endParaRPr lang="en-US" dirty="0"/>
          </a:p>
        </p:txBody>
      </p:sp>
      <p:pic>
        <p:nvPicPr>
          <p:cNvPr id="4" name="Picture 3" descr="A gavel and a flag&#10;&#10;Description automatically generated with medium confidence">
            <a:extLst>
              <a:ext uri="{FF2B5EF4-FFF2-40B4-BE49-F238E27FC236}">
                <a16:creationId xmlns:a16="http://schemas.microsoft.com/office/drawing/2014/main" id="{01682A27-8768-BABE-805B-9564D5774148}"/>
              </a:ext>
            </a:extLst>
          </p:cNvPr>
          <p:cNvPicPr>
            <a:picLocks/>
          </p:cNvPicPr>
          <p:nvPr userDrawn="1"/>
        </p:nvPicPr>
        <p:blipFill rotWithShape="1">
          <a:blip r:embed="rId4"/>
          <a:srcRect l="1008" t="500" r="27531" b="1225"/>
          <a:stretch/>
        </p:blipFill>
        <p:spPr>
          <a:xfrm>
            <a:off x="7015841" y="3338209"/>
            <a:ext cx="2006756" cy="1832988"/>
          </a:xfrm>
          <a:prstGeom prst="rect">
            <a:avLst/>
          </a:prstGeom>
        </p:spPr>
      </p:pic>
      <p:pic>
        <p:nvPicPr>
          <p:cNvPr id="15" name="Picture 14">
            <a:extLst>
              <a:ext uri="{FF2B5EF4-FFF2-40B4-BE49-F238E27FC236}">
                <a16:creationId xmlns:a16="http://schemas.microsoft.com/office/drawing/2014/main" id="{D22C796B-4957-B5FB-2B8B-EEE63089AF3D}"/>
              </a:ext>
            </a:extLst>
          </p:cNvPr>
          <p:cNvPicPr>
            <a:picLocks noChangeAspect="1"/>
          </p:cNvPicPr>
          <p:nvPr userDrawn="1"/>
        </p:nvPicPr>
        <p:blipFill rotWithShape="1">
          <a:blip r:embed="rId5"/>
          <a:srcRect l="29524" t="3034" r="24826" b="3034"/>
          <a:stretch/>
        </p:blipFill>
        <p:spPr>
          <a:xfrm>
            <a:off x="7024256" y="1317256"/>
            <a:ext cx="2006756" cy="1832988"/>
          </a:xfrm>
          <a:prstGeom prst="rect">
            <a:avLst/>
          </a:prstGeom>
        </p:spPr>
      </p:pic>
      <p:pic>
        <p:nvPicPr>
          <p:cNvPr id="19" name="Picture 18">
            <a:extLst>
              <a:ext uri="{FF2B5EF4-FFF2-40B4-BE49-F238E27FC236}">
                <a16:creationId xmlns:a16="http://schemas.microsoft.com/office/drawing/2014/main" id="{5127BEF8-FE1D-4C0C-C3A2-B0F6AFFF8384}"/>
              </a:ext>
            </a:extLst>
          </p:cNvPr>
          <p:cNvPicPr>
            <a:picLocks noChangeAspect="1"/>
          </p:cNvPicPr>
          <p:nvPr userDrawn="1"/>
        </p:nvPicPr>
        <p:blipFill rotWithShape="1">
          <a:blip r:embed="rId6"/>
          <a:srcRect l="27314" t="3034" r="25261" b="3034"/>
          <a:stretch/>
        </p:blipFill>
        <p:spPr>
          <a:xfrm>
            <a:off x="9246211" y="3338209"/>
            <a:ext cx="2006756" cy="1832988"/>
          </a:xfrm>
          <a:prstGeom prst="rect">
            <a:avLst/>
          </a:prstGeom>
        </p:spPr>
      </p:pic>
      <p:pic>
        <p:nvPicPr>
          <p:cNvPr id="23" name="Picture 22">
            <a:extLst>
              <a:ext uri="{FF2B5EF4-FFF2-40B4-BE49-F238E27FC236}">
                <a16:creationId xmlns:a16="http://schemas.microsoft.com/office/drawing/2014/main" id="{F438F4F1-D827-BE55-A67D-9DE6CD0C0CE7}"/>
              </a:ext>
            </a:extLst>
          </p:cNvPr>
          <p:cNvPicPr>
            <a:picLocks noChangeAspect="1"/>
          </p:cNvPicPr>
          <p:nvPr userDrawn="1"/>
        </p:nvPicPr>
        <p:blipFill rotWithShape="1">
          <a:blip r:embed="rId7"/>
          <a:srcRect l="24900" r="24900"/>
          <a:stretch/>
        </p:blipFill>
        <p:spPr>
          <a:xfrm>
            <a:off x="9243212" y="1317256"/>
            <a:ext cx="2006756" cy="1832988"/>
          </a:xfrm>
          <a:prstGeom prst="rect">
            <a:avLst/>
          </a:prstGeom>
        </p:spPr>
      </p:pic>
    </p:spTree>
    <p:extLst>
      <p:ext uri="{BB962C8B-B14F-4D97-AF65-F5344CB8AC3E}">
        <p14:creationId xmlns:p14="http://schemas.microsoft.com/office/powerpoint/2010/main" val="3743275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F87CB9F-1FBC-5B4B-8C1E-BC250F792A5D}"/>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261425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157846"/>
            <a:ext cx="6815667" cy="5100714"/>
          </a:xfrm>
        </p:spPr>
        <p:txBody>
          <a:bodyPr>
            <a:no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09601" y="1157847"/>
            <a:ext cx="4011084" cy="5100713"/>
          </a:xfrm>
          <a:solidFill>
            <a:srgbClr val="FFFFFF"/>
          </a:solidFill>
          <a:ln>
            <a:solidFill>
              <a:srgbClr val="BFBFBF"/>
            </a:solidFill>
          </a:ln>
        </p:spPr>
        <p:txBody>
          <a:bodyPr>
            <a:noAutofit/>
          </a:bodyPr>
          <a:lstStyle>
            <a:lvl1pPr marL="0" indent="0">
              <a:buNone/>
              <a:defRPr sz="16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5"/>
          <p:cNvSpPr>
            <a:spLocks noGrp="1"/>
          </p:cNvSpPr>
          <p:nvPr>
            <p:ph type="title"/>
          </p:nvPr>
        </p:nvSpPr>
        <p:spPr>
          <a:xfrm>
            <a:off x="609600" y="133423"/>
            <a:ext cx="10972800" cy="810665"/>
          </a:xfrm>
          <a:prstGeom prst="rect">
            <a:avLst/>
          </a:prstGeom>
        </p:spPr>
        <p:txBody>
          <a:bodyPr anchor="b" anchorCtr="0">
            <a:noAutofit/>
          </a:bodyPr>
          <a:lstStyle>
            <a:lvl1pPr>
              <a:defRPr>
                <a:solidFill>
                  <a:schemeClr val="bg1"/>
                </a:solidFill>
                <a:latin typeface="+mj-lt"/>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463FD921-9763-6546-9789-CEC6A46C633A}"/>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889150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296650"/>
            <a:ext cx="7315200" cy="38192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102498"/>
            <a:ext cx="7315200" cy="613568"/>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p:cNvSpPr>
            <a:spLocks noGrp="1"/>
          </p:cNvSpPr>
          <p:nvPr>
            <p:ph type="title"/>
          </p:nvPr>
        </p:nvSpPr>
        <p:spPr>
          <a:xfrm>
            <a:off x="600891" y="13342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B51EF3CB-3B26-1747-A0CC-69379BE87D00}"/>
              </a:ext>
            </a:extLst>
          </p:cNvPr>
          <p:cNvSpPr txBox="1">
            <a:spLocks/>
          </p:cNvSpPr>
          <p:nvPr userDrawn="1"/>
        </p:nvSpPr>
        <p:spPr>
          <a:xfrm>
            <a:off x="11235887" y="6357805"/>
            <a:ext cx="326527" cy="365125"/>
          </a:xfrm>
          <a:prstGeom prst="rect">
            <a:avLst/>
          </a:prstGeom>
        </p:spPr>
        <p:txBody>
          <a:bodyPr vert="horz" lIns="0" tIns="0" rIns="0" bIns="0" rtlCol="0" anchor="ctr"/>
          <a:lstStyle>
            <a:defPPr>
              <a:defRPr lang="en-US"/>
            </a:defPPr>
            <a:lvl1pPr marL="0" algn="r" defTabSz="457200" rtl="0" eaLnBrk="1" latinLnBrk="0" hangingPunct="1">
              <a:defRPr sz="1000" kern="1200">
                <a:solidFill>
                  <a:schemeClr val="tx1">
                    <a:tint val="75000"/>
                  </a:schemeClr>
                </a:solidFill>
                <a:latin typeface="+mj-lt"/>
                <a:ea typeface="+mn-ea"/>
                <a:cs typeface="Georg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B27D237-6C0D-5549-BE11-2040A22CBC71}" type="slidenum">
              <a:rPr lang="en-US" sz="1000" smtClean="0"/>
              <a:pPr/>
              <a:t>‹#›</a:t>
            </a:fld>
            <a:endParaRPr lang="en-US" sz="1000" dirty="0"/>
          </a:p>
        </p:txBody>
      </p:sp>
    </p:spTree>
    <p:extLst>
      <p:ext uri="{BB962C8B-B14F-4D97-AF65-F5344CB8AC3E}">
        <p14:creationId xmlns:p14="http://schemas.microsoft.com/office/powerpoint/2010/main" val="847674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99607" y="13342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116954C1-40E7-ED47-80B6-7DF5E34F1169}"/>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669573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5874" y="1199287"/>
            <a:ext cx="6726539" cy="4864234"/>
          </a:xfrm>
        </p:spPr>
        <p:txBody>
          <a:bodyPr>
            <a:no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598795" y="1199289"/>
            <a:ext cx="4011084" cy="4864233"/>
          </a:xfrm>
          <a:solidFill>
            <a:srgbClr val="FFFFFF"/>
          </a:solidFill>
          <a:ln>
            <a:solidFill>
              <a:srgbClr val="BFBFBF"/>
            </a:solidFill>
          </a:ln>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5"/>
          <p:cNvSpPr>
            <a:spLocks noGrp="1"/>
          </p:cNvSpPr>
          <p:nvPr>
            <p:ph type="title"/>
          </p:nvPr>
        </p:nvSpPr>
        <p:spPr>
          <a:xfrm>
            <a:off x="598795" y="13342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01A2AE48-3F98-7541-9391-83F1B4FDA54D}"/>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889150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438400" y="1199214"/>
            <a:ext cx="7315200" cy="4002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400" y="5266844"/>
            <a:ext cx="7315200" cy="613568"/>
          </a:xfrm>
        </p:spPr>
        <p:txBody>
          <a:bodyPr>
            <a:no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p:cNvSpPr>
            <a:spLocks noGrp="1"/>
          </p:cNvSpPr>
          <p:nvPr>
            <p:ph type="title"/>
          </p:nvPr>
        </p:nvSpPr>
        <p:spPr>
          <a:xfrm>
            <a:off x="598323" y="13342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C4CEE060-238D-CC42-AA97-6D32E3E72440}"/>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84767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209D613-D76A-7D40-8460-4CAE6263F144}"/>
              </a:ext>
            </a:extLst>
          </p:cNvPr>
          <p:cNvSpPr txBox="1"/>
          <p:nvPr userDrawn="1"/>
        </p:nvSpPr>
        <p:spPr>
          <a:xfrm>
            <a:off x="755669" y="4620951"/>
            <a:ext cx="5535897" cy="307777"/>
          </a:xfrm>
          <a:prstGeom prst="rect">
            <a:avLst/>
          </a:prstGeom>
          <a:noFill/>
        </p:spPr>
        <p:txBody>
          <a:bodyPr wrap="square" lIns="0" rtlCol="0">
            <a:spAutoFit/>
          </a:bodyPr>
          <a:lstStyle/>
          <a:p>
            <a:fld id="{51118A9C-9ABD-A84C-846F-CC0713849565}" type="datetime4">
              <a:rPr lang="en-US" sz="1400" b="1" smtClean="0">
                <a:solidFill>
                  <a:schemeClr val="accent5"/>
                </a:solidFill>
              </a:rPr>
              <a:t>July 26, 2022</a:t>
            </a:fld>
            <a:endParaRPr lang="en-US" sz="1400" b="1" dirty="0">
              <a:solidFill>
                <a:schemeClr val="accent5"/>
              </a:solidFill>
            </a:endParaRPr>
          </a:p>
        </p:txBody>
      </p:sp>
      <p:sp>
        <p:nvSpPr>
          <p:cNvPr id="9" name="Text Placeholder 8">
            <a:extLst>
              <a:ext uri="{FF2B5EF4-FFF2-40B4-BE49-F238E27FC236}">
                <a16:creationId xmlns:a16="http://schemas.microsoft.com/office/drawing/2014/main" id="{256D496D-3EAE-0643-966A-D24A621E946F}"/>
              </a:ext>
            </a:extLst>
          </p:cNvPr>
          <p:cNvSpPr>
            <a:spLocks noGrp="1"/>
          </p:cNvSpPr>
          <p:nvPr>
            <p:ph type="body" sz="quarter" idx="10"/>
          </p:nvPr>
        </p:nvSpPr>
        <p:spPr>
          <a:xfrm>
            <a:off x="755669" y="2583064"/>
            <a:ext cx="8391583" cy="1016040"/>
          </a:xfrm>
        </p:spPr>
        <p:txBody>
          <a:bodyPr lIns="0" anchor="b" anchorCtr="0">
            <a:noAutofit/>
          </a:bodyPr>
          <a:lstStyle>
            <a:lvl1pPr marL="0" indent="0">
              <a:buNone/>
              <a:defRPr sz="3200" b="1">
                <a:solidFill>
                  <a:schemeClr val="tx2"/>
                </a:solidFill>
                <a:latin typeface="+mj-lt"/>
              </a:defRPr>
            </a:lvl1pPr>
          </a:lstStyle>
          <a:p>
            <a:pPr lvl="0"/>
            <a:r>
              <a:rPr lang="en-US"/>
              <a:t>Click to edit Master text styles</a:t>
            </a:r>
          </a:p>
        </p:txBody>
      </p:sp>
      <p:sp>
        <p:nvSpPr>
          <p:cNvPr id="17" name="Text Placeholder 8">
            <a:extLst>
              <a:ext uri="{FF2B5EF4-FFF2-40B4-BE49-F238E27FC236}">
                <a16:creationId xmlns:a16="http://schemas.microsoft.com/office/drawing/2014/main" id="{144DFDF4-465A-A143-9D9B-04AB8BF3F0B2}"/>
              </a:ext>
            </a:extLst>
          </p:cNvPr>
          <p:cNvSpPr>
            <a:spLocks noGrp="1"/>
          </p:cNvSpPr>
          <p:nvPr>
            <p:ph type="body" sz="quarter" idx="11" hasCustomPrompt="1"/>
          </p:nvPr>
        </p:nvSpPr>
        <p:spPr>
          <a:xfrm>
            <a:off x="755669" y="3918575"/>
            <a:ext cx="8391583" cy="508605"/>
          </a:xfrm>
        </p:spPr>
        <p:txBody>
          <a:bodyPr lIns="0">
            <a:noAutofit/>
          </a:bodyPr>
          <a:lstStyle>
            <a:lvl1pPr marL="0" indent="0">
              <a:buNone/>
              <a:defRPr sz="2000" i="1">
                <a:solidFill>
                  <a:schemeClr val="accent5"/>
                </a:solidFill>
                <a:latin typeface="+mn-lt"/>
              </a:defRPr>
            </a:lvl1pPr>
          </a:lstStyle>
          <a:p>
            <a:pPr lvl="0"/>
            <a:r>
              <a:rPr lang="en-US" dirty="0"/>
              <a:t>Click to edit Subtitle</a:t>
            </a:r>
          </a:p>
        </p:txBody>
      </p:sp>
      <p:cxnSp>
        <p:nvCxnSpPr>
          <p:cNvPr id="10" name="Straight Connector 9">
            <a:extLst>
              <a:ext uri="{FF2B5EF4-FFF2-40B4-BE49-F238E27FC236}">
                <a16:creationId xmlns:a16="http://schemas.microsoft.com/office/drawing/2014/main" id="{B2BD8274-25F7-2B4C-9DA1-BF4FAF6ABBF6}"/>
              </a:ext>
            </a:extLst>
          </p:cNvPr>
          <p:cNvCxnSpPr/>
          <p:nvPr userDrawn="1"/>
        </p:nvCxnSpPr>
        <p:spPr>
          <a:xfrm>
            <a:off x="728576" y="3726687"/>
            <a:ext cx="10026145" cy="0"/>
          </a:xfrm>
          <a:prstGeom prst="line">
            <a:avLst/>
          </a:prstGeom>
          <a:ln w="31750"/>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4605F522-782B-414F-9804-2336838F24F8}"/>
              </a:ext>
            </a:extLst>
          </p:cNvPr>
          <p:cNvSpPr/>
          <p:nvPr userDrawn="1"/>
        </p:nvSpPr>
        <p:spPr>
          <a:xfrm>
            <a:off x="3334" y="5890826"/>
            <a:ext cx="4080005" cy="6400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Rectangle 15">
            <a:extLst>
              <a:ext uri="{FF2B5EF4-FFF2-40B4-BE49-F238E27FC236}">
                <a16:creationId xmlns:a16="http://schemas.microsoft.com/office/drawing/2014/main" id="{FBA9D200-C85C-2046-A980-119BFA98D77F}"/>
              </a:ext>
            </a:extLst>
          </p:cNvPr>
          <p:cNvSpPr/>
          <p:nvPr userDrawn="1"/>
        </p:nvSpPr>
        <p:spPr>
          <a:xfrm>
            <a:off x="4083341" y="5890826"/>
            <a:ext cx="4063935" cy="6400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8" name="Rectangle 17">
            <a:extLst>
              <a:ext uri="{FF2B5EF4-FFF2-40B4-BE49-F238E27FC236}">
                <a16:creationId xmlns:a16="http://schemas.microsoft.com/office/drawing/2014/main" id="{940C2771-8878-724A-A692-39B9696628BF}"/>
              </a:ext>
            </a:extLst>
          </p:cNvPr>
          <p:cNvSpPr/>
          <p:nvPr userDrawn="1"/>
        </p:nvSpPr>
        <p:spPr>
          <a:xfrm>
            <a:off x="8147277" y="5890826"/>
            <a:ext cx="404806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descr="A picture containing text&#10;&#10;Description automatically generated">
            <a:extLst>
              <a:ext uri="{FF2B5EF4-FFF2-40B4-BE49-F238E27FC236}">
                <a16:creationId xmlns:a16="http://schemas.microsoft.com/office/drawing/2014/main" id="{11B66FC1-B565-E844-B6D7-7DEA8824F1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8660" y="6137198"/>
            <a:ext cx="2590800" cy="571500"/>
          </a:xfrm>
          <a:prstGeom prst="rect">
            <a:avLst/>
          </a:prstGeom>
        </p:spPr>
      </p:pic>
      <p:pic>
        <p:nvPicPr>
          <p:cNvPr id="13" name="Picture 12" descr="A picture containing text, sign, clipart&#10;&#10;Description automatically generated">
            <a:extLst>
              <a:ext uri="{FF2B5EF4-FFF2-40B4-BE49-F238E27FC236}">
                <a16:creationId xmlns:a16="http://schemas.microsoft.com/office/drawing/2014/main" id="{AC72E77C-A0B3-6FC5-43C2-20C247B6CE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16986" y="6073190"/>
            <a:ext cx="2276354" cy="663937"/>
          </a:xfrm>
          <a:prstGeom prst="rect">
            <a:avLst/>
          </a:prstGeom>
        </p:spPr>
      </p:pic>
    </p:spTree>
    <p:extLst>
      <p:ext uri="{BB962C8B-B14F-4D97-AF65-F5344CB8AC3E}">
        <p14:creationId xmlns:p14="http://schemas.microsoft.com/office/powerpoint/2010/main" val="872586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6790" y="4406901"/>
            <a:ext cx="10946889" cy="1362075"/>
          </a:xfrm>
          <a:prstGeom prst="rect">
            <a:avLst/>
          </a:prstGeom>
        </p:spPr>
        <p:txBody>
          <a:bodyPr anchor="t">
            <a:normAutofit/>
          </a:bodyPr>
          <a:lstStyle>
            <a:lvl1pPr algn="l">
              <a:defRPr sz="2800" b="0" cap="none">
                <a:solidFill>
                  <a:schemeClr val="tx1">
                    <a:lumMod val="75000"/>
                  </a:schemeClr>
                </a:solidFill>
                <a:latin typeface="+mn-lt"/>
              </a:defRPr>
            </a:lvl1pPr>
          </a:lstStyle>
          <a:p>
            <a:r>
              <a:rPr lang="en-US" dirty="0"/>
              <a:t>Click To Edit Master Title Style</a:t>
            </a:r>
          </a:p>
        </p:txBody>
      </p:sp>
      <p:sp>
        <p:nvSpPr>
          <p:cNvPr id="3" name="Text Placeholder 2"/>
          <p:cNvSpPr>
            <a:spLocks noGrp="1"/>
          </p:cNvSpPr>
          <p:nvPr>
            <p:ph type="body" idx="1" hasCustomPrompt="1"/>
          </p:nvPr>
        </p:nvSpPr>
        <p:spPr>
          <a:xfrm>
            <a:off x="716790" y="2906713"/>
            <a:ext cx="10946889" cy="1500187"/>
          </a:xfrm>
        </p:spPr>
        <p:txBody>
          <a:bodyPr anchor="b"/>
          <a:lstStyle>
            <a:lvl1pPr marL="0" indent="0">
              <a:buNone/>
              <a:defRPr sz="2000">
                <a:solidFill>
                  <a:schemeClr val="tx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Rectangle 3">
            <a:extLst>
              <a:ext uri="{FF2B5EF4-FFF2-40B4-BE49-F238E27FC236}">
                <a16:creationId xmlns:a16="http://schemas.microsoft.com/office/drawing/2014/main" id="{60754DB7-DDD7-7A48-A2B7-234B7AAE7DE2}"/>
              </a:ext>
            </a:extLst>
          </p:cNvPr>
          <p:cNvSpPr/>
          <p:nvPr userDrawn="1"/>
        </p:nvSpPr>
        <p:spPr>
          <a:xfrm>
            <a:off x="8683413" y="6268720"/>
            <a:ext cx="2777067" cy="386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85622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5928"/>
            <a:ext cx="10972800" cy="810665"/>
          </a:xfrm>
          <a:prstGeom prst="rect">
            <a:avLst/>
          </a:prstGeom>
        </p:spPr>
        <p:txBody>
          <a:bodyPr anchor="b" anchorCtr="0">
            <a:noAutofit/>
          </a:bodyPr>
          <a:lstStyle>
            <a:lvl1pPr>
              <a:defRPr>
                <a:solidFill>
                  <a:schemeClr val="bg1"/>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609600" y="1206708"/>
            <a:ext cx="10972800" cy="5082332"/>
          </a:xfrm>
        </p:spPr>
        <p:txBody>
          <a:bodyPr>
            <a:noAutofit/>
          </a:bodyPr>
          <a:lstStyle>
            <a:lvl1pPr>
              <a:defRPr sz="1600">
                <a:solidFill>
                  <a:schemeClr val="tx1">
                    <a:lumMod val="75000"/>
                  </a:schemeClr>
                </a:solidFill>
              </a:defRPr>
            </a:lvl1pPr>
            <a:lvl2pPr>
              <a:defRPr sz="1600">
                <a:solidFill>
                  <a:schemeClr val="tx1">
                    <a:lumMod val="75000"/>
                  </a:schemeClr>
                </a:solidFill>
              </a:defRPr>
            </a:lvl2pPr>
            <a:lvl3pPr>
              <a:defRPr sz="1600">
                <a:solidFill>
                  <a:schemeClr val="tx1">
                    <a:lumMod val="75000"/>
                  </a:schemeClr>
                </a:solidFill>
              </a:defRPr>
            </a:lvl3pPr>
            <a:lvl4pPr>
              <a:defRPr sz="1600">
                <a:solidFill>
                  <a:schemeClr val="tx1">
                    <a:lumMod val="75000"/>
                  </a:schemeClr>
                </a:solidFill>
              </a:defRPr>
            </a:lvl4pPr>
            <a:lvl5pPr marL="1144588" indent="-225425">
              <a:defRPr sz="1600">
                <a:solidFill>
                  <a:schemeClr val="tx1">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34D6EE6C-D70D-3F49-ADF9-28B57FAF3D45}"/>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2229877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B129CD-9FC2-A14D-82B1-607BD3F6790C}"/>
              </a:ext>
            </a:extLst>
          </p:cNvPr>
          <p:cNvSpPr/>
          <p:nvPr userDrawn="1"/>
        </p:nvSpPr>
        <p:spPr>
          <a:xfrm>
            <a:off x="-12192" y="0"/>
            <a:ext cx="12204192" cy="6400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Rectangle 4">
            <a:extLst>
              <a:ext uri="{FF2B5EF4-FFF2-40B4-BE49-F238E27FC236}">
                <a16:creationId xmlns:a16="http://schemas.microsoft.com/office/drawing/2014/main" id="{522B69D9-6485-E143-9C53-16A5AC2EDCC4}"/>
              </a:ext>
            </a:extLst>
          </p:cNvPr>
          <p:cNvSpPr/>
          <p:nvPr userDrawn="1"/>
        </p:nvSpPr>
        <p:spPr>
          <a:xfrm>
            <a:off x="-12192" y="0"/>
            <a:ext cx="12204192" cy="6858000"/>
          </a:xfrm>
          <a:prstGeom prst="rect">
            <a:avLst/>
          </a:prstGeom>
          <a:solidFill>
            <a:schemeClr val="bg1">
              <a:lumMod val="8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338328"/>
            <a:ext cx="10972800" cy="598264"/>
          </a:xfrm>
          <a:prstGeom prst="rect">
            <a:avLst/>
          </a:prstGeom>
        </p:spPr>
        <p:txBody>
          <a:bodyPr anchor="b" anchorCtr="0">
            <a:noAutofit/>
          </a:bodyPr>
          <a:lstStyle>
            <a:lvl1pPr>
              <a:defRPr>
                <a:solidFill>
                  <a:schemeClr val="tx2"/>
                </a:solidFill>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609600" y="1206708"/>
            <a:ext cx="5486400" cy="4755180"/>
          </a:xfrm>
        </p:spPr>
        <p:txBody>
          <a:bodyPr>
            <a:noAutofit/>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marL="1144588" indent="-225425">
              <a:defRPr sz="1400">
                <a:solidFill>
                  <a:schemeClr val="tx1">
                    <a:lumMod val="7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34D6EE6C-D70D-3F49-ADF9-28B57FAF3D45}"/>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solidFill>
                <a:latin typeface="+mj-lt"/>
                <a:cs typeface="Georgia"/>
              </a:defRPr>
            </a:lvl1pPr>
          </a:lstStyle>
          <a:p>
            <a:fld id="{9B27D237-6C0D-5549-BE11-2040A22CBC71}" type="slidenum">
              <a:rPr lang="en-US" smtClean="0"/>
              <a:pPr/>
              <a:t>‹#›</a:t>
            </a:fld>
            <a:endParaRPr lang="en-US" dirty="0"/>
          </a:p>
        </p:txBody>
      </p:sp>
      <p:sp>
        <p:nvSpPr>
          <p:cNvPr id="7" name="Content Placeholder 6">
            <a:extLst>
              <a:ext uri="{FF2B5EF4-FFF2-40B4-BE49-F238E27FC236}">
                <a16:creationId xmlns:a16="http://schemas.microsoft.com/office/drawing/2014/main" id="{41868FDF-E83A-824D-8ABE-9455927344B3}"/>
              </a:ext>
            </a:extLst>
          </p:cNvPr>
          <p:cNvSpPr>
            <a:spLocks noGrp="1"/>
          </p:cNvSpPr>
          <p:nvPr>
            <p:ph sz="quarter" idx="11"/>
          </p:nvPr>
        </p:nvSpPr>
        <p:spPr>
          <a:xfrm>
            <a:off x="6413501" y="1189039"/>
            <a:ext cx="4986020" cy="2274451"/>
          </a:xfrm>
          <a:solidFill>
            <a:schemeClr val="accent1"/>
          </a:solidFill>
        </p:spPr>
        <p:txBody>
          <a:bodyPr lIns="182880" tIns="182880" rIns="182880" bIns="182880">
            <a:normAutofit/>
          </a:bodyPr>
          <a:lstStyle>
            <a:lvl1pP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a:extLst>
              <a:ext uri="{FF2B5EF4-FFF2-40B4-BE49-F238E27FC236}">
                <a16:creationId xmlns:a16="http://schemas.microsoft.com/office/drawing/2014/main" id="{881CEC5D-B8B5-6640-80A3-D8A25DEAA564}"/>
              </a:ext>
            </a:extLst>
          </p:cNvPr>
          <p:cNvSpPr>
            <a:spLocks noGrp="1"/>
          </p:cNvSpPr>
          <p:nvPr>
            <p:ph sz="quarter" idx="12"/>
          </p:nvPr>
        </p:nvSpPr>
        <p:spPr>
          <a:xfrm>
            <a:off x="6431534" y="3630806"/>
            <a:ext cx="4986020" cy="2331082"/>
          </a:xfrm>
          <a:solidFill>
            <a:schemeClr val="accent1"/>
          </a:solidFill>
        </p:spPr>
        <p:txBody>
          <a:bodyPr lIns="182880" tIns="182880" rIns="182880" bIns="182880">
            <a:normAutofit/>
          </a:bodyPr>
          <a:lstStyle>
            <a:lvl1pP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75760A61-4E74-2E4A-B0E1-A068CFD7C2B7}"/>
              </a:ext>
            </a:extLst>
          </p:cNvPr>
          <p:cNvSpPr/>
          <p:nvPr userDrawn="1"/>
        </p:nvSpPr>
        <p:spPr>
          <a:xfrm>
            <a:off x="9443545" y="6471745"/>
            <a:ext cx="1792342" cy="134007"/>
          </a:xfrm>
          <a:prstGeom prst="rect">
            <a:avLst/>
          </a:prstGeom>
          <a:solidFill>
            <a:srgbClr val="ECECE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FEA1626-59F4-8748-A574-C2C18E72A9E4}"/>
              </a:ext>
            </a:extLst>
          </p:cNvPr>
          <p:cNvSpPr txBox="1"/>
          <p:nvPr userDrawn="1"/>
        </p:nvSpPr>
        <p:spPr>
          <a:xfrm>
            <a:off x="5042045" y="6421472"/>
            <a:ext cx="6255875" cy="246221"/>
          </a:xfrm>
          <a:prstGeom prst="rect">
            <a:avLst/>
          </a:prstGeom>
          <a:noFill/>
        </p:spPr>
        <p:txBody>
          <a:bodyPr wrap="square" rtlCol="0">
            <a:spAutoFit/>
          </a:bodyPr>
          <a:lstStyle/>
          <a:p>
            <a:pPr algn="r"/>
            <a:r>
              <a:rPr lang="en-US" sz="1000" dirty="0">
                <a:solidFill>
                  <a:schemeClr val="tx1"/>
                </a:solidFill>
              </a:rPr>
              <a:t>CX SYMPOSIUM</a:t>
            </a:r>
          </a:p>
        </p:txBody>
      </p:sp>
    </p:spTree>
    <p:extLst>
      <p:ext uri="{BB962C8B-B14F-4D97-AF65-F5344CB8AC3E}">
        <p14:creationId xmlns:p14="http://schemas.microsoft.com/office/powerpoint/2010/main" val="87722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cks">
    <p:spTree>
      <p:nvGrpSpPr>
        <p:cNvPr id="1" name=""/>
        <p:cNvGrpSpPr/>
        <p:nvPr/>
      </p:nvGrpSpPr>
      <p:grpSpPr>
        <a:xfrm>
          <a:off x="0" y="0"/>
          <a:ext cx="0" cy="0"/>
          <a:chOff x="0" y="0"/>
          <a:chExt cx="0" cy="0"/>
        </a:xfrm>
      </p:grpSpPr>
      <p:sp>
        <p:nvSpPr>
          <p:cNvPr id="2" name="Title 1"/>
          <p:cNvSpPr>
            <a:spLocks noGrp="1"/>
          </p:cNvSpPr>
          <p:nvPr>
            <p:ph type="title"/>
          </p:nvPr>
        </p:nvSpPr>
        <p:spPr>
          <a:xfrm>
            <a:off x="609600" y="125928"/>
            <a:ext cx="10972800" cy="810665"/>
          </a:xfrm>
          <a:prstGeom prst="rect">
            <a:avLst/>
          </a:prstGeom>
        </p:spPr>
        <p:txBody>
          <a:bodyPr anchor="b" anchorCtr="0"/>
          <a:lstStyle>
            <a:lvl1pPr>
              <a:defRPr>
                <a:solidFill>
                  <a:schemeClr val="bg1"/>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609600" y="1248765"/>
            <a:ext cx="1682187" cy="1529159"/>
          </a:xfrm>
        </p:spPr>
        <p:txBody>
          <a:bodyPr>
            <a:noAutofit/>
          </a:bodyPr>
          <a:lstStyle>
            <a:lvl1pPr>
              <a:defRPr sz="1600">
                <a:solidFill>
                  <a:schemeClr val="tx1">
                    <a:lumMod val="75000"/>
                  </a:schemeClr>
                </a:solidFill>
              </a:defRPr>
            </a:lvl1pPr>
            <a:lvl2pPr>
              <a:defRPr sz="1600">
                <a:solidFill>
                  <a:schemeClr val="tx1">
                    <a:lumMod val="75000"/>
                  </a:schemeClr>
                </a:solidFill>
              </a:defRPr>
            </a:lvl2pPr>
            <a:lvl3pPr marL="684213" indent="-225425">
              <a:defRPr sz="1600">
                <a:solidFill>
                  <a:schemeClr val="tx1">
                    <a:lumMod val="75000"/>
                  </a:schemeClr>
                </a:solidFill>
              </a:defRPr>
            </a:lvl3pPr>
            <a:lvl4pPr marL="919163" indent="-234950">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2511706" y="1248765"/>
            <a:ext cx="9070694" cy="1529159"/>
          </a:xfrm>
        </p:spPr>
        <p:txBody>
          <a:bodyPr anchor="ctr">
            <a:noAutofit/>
          </a:bodyPr>
          <a:lstStyle>
            <a:lvl1pPr marL="0" indent="0">
              <a:buFontTx/>
              <a:buNone/>
              <a:defRPr sz="3000" b="1">
                <a:solidFill>
                  <a:srgbClr val="003F72"/>
                </a:solidFill>
              </a:defRPr>
            </a:lvl1pPr>
            <a:lvl2pPr>
              <a:defRPr sz="1600">
                <a:solidFill>
                  <a:schemeClr val="tx1">
                    <a:lumMod val="75000"/>
                  </a:schemeClr>
                </a:solidFill>
              </a:defRPr>
            </a:lvl2pPr>
            <a:lvl3pPr>
              <a:defRPr sz="1600">
                <a:solidFill>
                  <a:schemeClr val="tx1">
                    <a:lumMod val="75000"/>
                  </a:schemeClr>
                </a:solidFill>
              </a:defRPr>
            </a:lvl3pPr>
            <a:lvl4pPr>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6" name="Content Placeholder 2">
            <a:extLst>
              <a:ext uri="{FF2B5EF4-FFF2-40B4-BE49-F238E27FC236}">
                <a16:creationId xmlns:a16="http://schemas.microsoft.com/office/drawing/2014/main" id="{6530DF51-7249-A778-CF6F-061CDCEB704E}"/>
              </a:ext>
            </a:extLst>
          </p:cNvPr>
          <p:cNvSpPr>
            <a:spLocks noGrp="1"/>
          </p:cNvSpPr>
          <p:nvPr>
            <p:ph sz="half" idx="11"/>
          </p:nvPr>
        </p:nvSpPr>
        <p:spPr>
          <a:xfrm>
            <a:off x="609600" y="2989082"/>
            <a:ext cx="1682187" cy="1529159"/>
          </a:xfrm>
        </p:spPr>
        <p:txBody>
          <a:bodyPr>
            <a:noAutofit/>
          </a:bodyPr>
          <a:lstStyle>
            <a:lvl1pPr>
              <a:defRPr sz="1600">
                <a:solidFill>
                  <a:schemeClr val="tx1">
                    <a:lumMod val="75000"/>
                  </a:schemeClr>
                </a:solidFill>
              </a:defRPr>
            </a:lvl1pPr>
            <a:lvl2pPr>
              <a:defRPr sz="1600">
                <a:solidFill>
                  <a:schemeClr val="tx1">
                    <a:lumMod val="75000"/>
                  </a:schemeClr>
                </a:solidFill>
              </a:defRPr>
            </a:lvl2pPr>
            <a:lvl3pPr marL="684213" indent="-225425">
              <a:defRPr sz="1600">
                <a:solidFill>
                  <a:schemeClr val="tx1">
                    <a:lumMod val="75000"/>
                  </a:schemeClr>
                </a:solidFill>
              </a:defRPr>
            </a:lvl3pPr>
            <a:lvl4pPr marL="919163" indent="-234950">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a:extLst>
              <a:ext uri="{FF2B5EF4-FFF2-40B4-BE49-F238E27FC236}">
                <a16:creationId xmlns:a16="http://schemas.microsoft.com/office/drawing/2014/main" id="{0A50746F-7C79-40F0-87BD-C52485687F0B}"/>
              </a:ext>
            </a:extLst>
          </p:cNvPr>
          <p:cNvSpPr>
            <a:spLocks noGrp="1"/>
          </p:cNvSpPr>
          <p:nvPr>
            <p:ph sz="half" idx="13"/>
          </p:nvPr>
        </p:nvSpPr>
        <p:spPr>
          <a:xfrm>
            <a:off x="2511706" y="2989082"/>
            <a:ext cx="9070694" cy="1529159"/>
          </a:xfrm>
        </p:spPr>
        <p:txBody>
          <a:bodyPr anchor="ctr">
            <a:noAutofit/>
          </a:bodyPr>
          <a:lstStyle>
            <a:lvl1pPr marL="0" indent="0">
              <a:buFontTx/>
              <a:buNone/>
              <a:defRPr sz="3000" b="1">
                <a:solidFill>
                  <a:srgbClr val="003F72"/>
                </a:solidFill>
              </a:defRPr>
            </a:lvl1pPr>
            <a:lvl2pPr>
              <a:defRPr sz="1600">
                <a:solidFill>
                  <a:schemeClr val="tx1">
                    <a:lumMod val="75000"/>
                  </a:schemeClr>
                </a:solidFill>
              </a:defRPr>
            </a:lvl2pPr>
            <a:lvl3pPr>
              <a:defRPr sz="1600">
                <a:solidFill>
                  <a:schemeClr val="tx1">
                    <a:lumMod val="75000"/>
                  </a:schemeClr>
                </a:solidFill>
              </a:defRPr>
            </a:lvl3pPr>
            <a:lvl4pPr>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7" name="Content Placeholder 2">
            <a:extLst>
              <a:ext uri="{FF2B5EF4-FFF2-40B4-BE49-F238E27FC236}">
                <a16:creationId xmlns:a16="http://schemas.microsoft.com/office/drawing/2014/main" id="{F152D51A-291E-0A5A-B59A-F944C78578F1}"/>
              </a:ext>
            </a:extLst>
          </p:cNvPr>
          <p:cNvSpPr>
            <a:spLocks noGrp="1"/>
          </p:cNvSpPr>
          <p:nvPr>
            <p:ph sz="half" idx="12"/>
          </p:nvPr>
        </p:nvSpPr>
        <p:spPr>
          <a:xfrm>
            <a:off x="609600" y="4729399"/>
            <a:ext cx="1682187" cy="1529159"/>
          </a:xfrm>
        </p:spPr>
        <p:txBody>
          <a:bodyPr>
            <a:noAutofit/>
          </a:bodyPr>
          <a:lstStyle>
            <a:lvl1pPr>
              <a:defRPr sz="1600">
                <a:solidFill>
                  <a:schemeClr val="tx1">
                    <a:lumMod val="75000"/>
                  </a:schemeClr>
                </a:solidFill>
              </a:defRPr>
            </a:lvl1pPr>
            <a:lvl2pPr>
              <a:defRPr sz="1600">
                <a:solidFill>
                  <a:schemeClr val="tx1">
                    <a:lumMod val="75000"/>
                  </a:schemeClr>
                </a:solidFill>
              </a:defRPr>
            </a:lvl2pPr>
            <a:lvl3pPr marL="684213" indent="-225425">
              <a:defRPr sz="1600">
                <a:solidFill>
                  <a:schemeClr val="tx1">
                    <a:lumMod val="75000"/>
                  </a:schemeClr>
                </a:solidFill>
              </a:defRPr>
            </a:lvl3pPr>
            <a:lvl4pPr marL="919163" indent="-234950">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9" name="Content Placeholder 3">
            <a:extLst>
              <a:ext uri="{FF2B5EF4-FFF2-40B4-BE49-F238E27FC236}">
                <a16:creationId xmlns:a16="http://schemas.microsoft.com/office/drawing/2014/main" id="{A0AF174F-287E-8B97-9DB2-E754928F92A4}"/>
              </a:ext>
            </a:extLst>
          </p:cNvPr>
          <p:cNvSpPr>
            <a:spLocks noGrp="1"/>
          </p:cNvSpPr>
          <p:nvPr>
            <p:ph sz="half" idx="14"/>
          </p:nvPr>
        </p:nvSpPr>
        <p:spPr>
          <a:xfrm>
            <a:off x="2491720" y="4729398"/>
            <a:ext cx="9070694" cy="1529159"/>
          </a:xfrm>
        </p:spPr>
        <p:txBody>
          <a:bodyPr anchor="ctr">
            <a:noAutofit/>
          </a:bodyPr>
          <a:lstStyle>
            <a:lvl1pPr marL="0" indent="0">
              <a:buFontTx/>
              <a:buNone/>
              <a:defRPr sz="3000" b="1">
                <a:solidFill>
                  <a:srgbClr val="003F72"/>
                </a:solidFill>
              </a:defRPr>
            </a:lvl1pPr>
            <a:lvl2pPr>
              <a:defRPr sz="1600">
                <a:solidFill>
                  <a:schemeClr val="tx1">
                    <a:lumMod val="75000"/>
                  </a:schemeClr>
                </a:solidFill>
              </a:defRPr>
            </a:lvl2pPr>
            <a:lvl3pPr>
              <a:defRPr sz="1600">
                <a:solidFill>
                  <a:schemeClr val="tx1">
                    <a:lumMod val="75000"/>
                  </a:schemeClr>
                </a:solidFill>
              </a:defRPr>
            </a:lvl3pPr>
            <a:lvl4pPr>
              <a:defRPr sz="1600">
                <a:solidFill>
                  <a:schemeClr val="tx1">
                    <a:lumMod val="75000"/>
                  </a:schemeClr>
                </a:solidFill>
              </a:defRPr>
            </a:lvl4pPr>
            <a:lvl5pPr marL="1144588" indent="-225425">
              <a:defRPr sz="1600">
                <a:solidFill>
                  <a:schemeClr val="tx1">
                    <a:lumMod val="75000"/>
                  </a:schemeClr>
                </a:solidFill>
                <a:latin typeface="+mn-lt"/>
              </a:defRPr>
            </a:lvl5pPr>
            <a:lvl6pPr>
              <a:defRPr sz="1800"/>
            </a:lvl6pPr>
            <a:lvl7pPr>
              <a:defRPr sz="1800"/>
            </a:lvl7pPr>
            <a:lvl8pPr>
              <a:defRPr sz="1800"/>
            </a:lvl8pPr>
            <a:lvl9pPr>
              <a:defRPr sz="18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C15BC2CF-BBEE-BB4E-BE75-E250C6DC9F1C}"/>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1508298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25928"/>
            <a:ext cx="10972800" cy="810665"/>
          </a:xfrm>
          <a:prstGeom prst="rect">
            <a:avLst/>
          </a:prstGeom>
        </p:spPr>
        <p:txBody>
          <a:bodyPr anchor="b" anchorCtr="0"/>
          <a:lstStyle>
            <a:lvl1pPr>
              <a:defRPr>
                <a:solidFill>
                  <a:schemeClr val="bg1"/>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589614" y="1189204"/>
            <a:ext cx="5386917"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9614" y="1828966"/>
            <a:ext cx="5386917" cy="4439754"/>
          </a:xfrm>
        </p:spPr>
        <p:txBody>
          <a:bodyPr>
            <a:no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73381" y="1189204"/>
            <a:ext cx="5389033"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3381" y="1828966"/>
            <a:ext cx="5389033" cy="4439754"/>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1" name="Slide Number Placeholder 5">
            <a:extLst>
              <a:ext uri="{FF2B5EF4-FFF2-40B4-BE49-F238E27FC236}">
                <a16:creationId xmlns:a16="http://schemas.microsoft.com/office/drawing/2014/main" id="{A1478252-F837-8F40-94A1-A1FBD943B31F}"/>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1862334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5928"/>
            <a:ext cx="10972800" cy="810665"/>
          </a:xfrm>
          <a:prstGeom prst="rect">
            <a:avLst/>
          </a:prstGeom>
        </p:spPr>
        <p:txBody>
          <a:bodyPr anchor="b" anchorCtr="0"/>
          <a:lstStyle>
            <a:lvl1pPr>
              <a:defRPr>
                <a:solidFill>
                  <a:schemeClr val="bg1"/>
                </a:solidFill>
                <a:latin typeface="+mn-lt"/>
              </a:defRPr>
            </a:lvl1pPr>
          </a:lstStyle>
          <a:p>
            <a:r>
              <a:rPr lang="en-US"/>
              <a:t>Click to edit Master title style</a:t>
            </a:r>
            <a:endParaRPr lang="en-US" dirty="0"/>
          </a:p>
        </p:txBody>
      </p:sp>
      <p:sp>
        <p:nvSpPr>
          <p:cNvPr id="4" name="Content Placeholder 3"/>
          <p:cNvSpPr>
            <a:spLocks noGrp="1"/>
          </p:cNvSpPr>
          <p:nvPr>
            <p:ph sz="half" idx="2"/>
          </p:nvPr>
        </p:nvSpPr>
        <p:spPr>
          <a:xfrm>
            <a:off x="589614" y="1361209"/>
            <a:ext cx="5386917" cy="4907511"/>
          </a:xfrm>
        </p:spPr>
        <p:txBody>
          <a:bodyPr>
            <a:no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173381" y="1361209"/>
            <a:ext cx="5389033" cy="4907511"/>
          </a:xfrm>
        </p:spPr>
        <p:txBody>
          <a:bodyPr>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1" name="Slide Number Placeholder 5">
            <a:extLst>
              <a:ext uri="{FF2B5EF4-FFF2-40B4-BE49-F238E27FC236}">
                <a16:creationId xmlns:a16="http://schemas.microsoft.com/office/drawing/2014/main" id="{A1478252-F837-8F40-94A1-A1FBD943B31F}"/>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94703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29163"/>
            <a:ext cx="10972800" cy="810665"/>
          </a:xfrm>
          <a:prstGeom prst="rect">
            <a:avLst/>
          </a:prstGeom>
        </p:spPr>
        <p:txBody>
          <a:bodyPr anchor="b" anchorCtr="0"/>
          <a:lstStyle>
            <a:lvl1pPr>
              <a:defRPr>
                <a:solidFill>
                  <a:schemeClr val="bg1"/>
                </a:solidFill>
                <a:latin typeface="+mj-lt"/>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BFE5E727-B59D-944E-8079-5EA4A63F56F9}"/>
              </a:ext>
            </a:extLst>
          </p:cNvPr>
          <p:cNvSpPr>
            <a:spLocks noGrp="1"/>
          </p:cNvSpPr>
          <p:nvPr>
            <p:ph type="sldNum" sz="quarter" idx="10"/>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3806173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777AD75-3CC9-5E4C-AAE7-C8B056F501F9}"/>
              </a:ext>
            </a:extLst>
          </p:cNvPr>
          <p:cNvSpPr/>
          <p:nvPr userDrawn="1"/>
        </p:nvSpPr>
        <p:spPr>
          <a:xfrm>
            <a:off x="-8631" y="0"/>
            <a:ext cx="12192000" cy="104181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Title Placeholder 1"/>
          <p:cNvSpPr txBox="1">
            <a:spLocks/>
          </p:cNvSpPr>
          <p:nvPr userDrawn="1"/>
        </p:nvSpPr>
        <p:spPr>
          <a:xfrm>
            <a:off x="609600" y="180149"/>
            <a:ext cx="10972800" cy="810665"/>
          </a:xfrm>
          <a:prstGeom prst="rect">
            <a:avLst/>
          </a:prstGeom>
        </p:spPr>
        <p:txBody>
          <a:bodyPr vert="horz" lIns="91440" tIns="45720" rIns="91440" bIns="45720" rtlCol="0" anchor="b">
            <a:normAutofit/>
          </a:bodyPr>
          <a:lstStyle>
            <a:lvl1pPr algn="l" defTabSz="457200" rtl="0" eaLnBrk="1" latinLnBrk="0" hangingPunct="1">
              <a:spcBef>
                <a:spcPct val="0"/>
              </a:spcBef>
              <a:buNone/>
              <a:defRPr sz="2400" kern="1200">
                <a:solidFill>
                  <a:schemeClr val="tx1">
                    <a:lumMod val="75000"/>
                  </a:schemeClr>
                </a:solidFill>
                <a:latin typeface="Georgia"/>
                <a:ea typeface="+mj-ea"/>
                <a:cs typeface="Georgia"/>
              </a:defRPr>
            </a:lvl1pPr>
          </a:lstStyle>
          <a:p>
            <a:endParaRPr lang="en-US" sz="2400" dirty="0"/>
          </a:p>
        </p:txBody>
      </p:sp>
      <p:sp>
        <p:nvSpPr>
          <p:cNvPr id="3" name="Text Placeholder 2"/>
          <p:cNvSpPr>
            <a:spLocks noGrp="1"/>
          </p:cNvSpPr>
          <p:nvPr>
            <p:ph type="body" idx="1"/>
          </p:nvPr>
        </p:nvSpPr>
        <p:spPr>
          <a:xfrm>
            <a:off x="601068" y="1213514"/>
            <a:ext cx="10961347" cy="50684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7" name="Group 6">
            <a:extLst>
              <a:ext uri="{FF2B5EF4-FFF2-40B4-BE49-F238E27FC236}">
                <a16:creationId xmlns:a16="http://schemas.microsoft.com/office/drawing/2014/main" id="{A49A0533-1C09-5C44-A98B-5B58112BCEF1}"/>
              </a:ext>
            </a:extLst>
          </p:cNvPr>
          <p:cNvGrpSpPr/>
          <p:nvPr userDrawn="1"/>
        </p:nvGrpSpPr>
        <p:grpSpPr>
          <a:xfrm>
            <a:off x="-8531" y="1011795"/>
            <a:ext cx="12198660" cy="64008"/>
            <a:chOff x="-4995" y="5896713"/>
            <a:chExt cx="9148995" cy="64008"/>
          </a:xfrm>
        </p:grpSpPr>
        <p:sp>
          <p:nvSpPr>
            <p:cNvPr id="8" name="Rectangle 7">
              <a:extLst>
                <a:ext uri="{FF2B5EF4-FFF2-40B4-BE49-F238E27FC236}">
                  <a16:creationId xmlns:a16="http://schemas.microsoft.com/office/drawing/2014/main" id="{8400CA6F-A2B6-C24E-8A8F-79A1EC72DEC0}"/>
                </a:ext>
              </a:extLst>
            </p:cNvPr>
            <p:cNvSpPr/>
            <p:nvPr userDrawn="1"/>
          </p:nvSpPr>
          <p:spPr>
            <a:xfrm>
              <a:off x="-4995" y="5896713"/>
              <a:ext cx="3047951" cy="6400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D679272F-E79E-4443-8893-0783BEA20AE8}"/>
                </a:ext>
              </a:extLst>
            </p:cNvPr>
            <p:cNvSpPr/>
            <p:nvPr userDrawn="1"/>
          </p:nvSpPr>
          <p:spPr>
            <a:xfrm>
              <a:off x="3042956" y="5896713"/>
              <a:ext cx="3047951" cy="6400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7DB5FA60-D767-464D-A01D-B36B21AC7050}"/>
                </a:ext>
              </a:extLst>
            </p:cNvPr>
            <p:cNvSpPr/>
            <p:nvPr userDrawn="1"/>
          </p:nvSpPr>
          <p:spPr>
            <a:xfrm>
              <a:off x="6090907" y="5896713"/>
              <a:ext cx="3053093"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2" name="TextBox 1">
            <a:extLst>
              <a:ext uri="{FF2B5EF4-FFF2-40B4-BE49-F238E27FC236}">
                <a16:creationId xmlns:a16="http://schemas.microsoft.com/office/drawing/2014/main" id="{535E763C-F584-9144-9829-6EA58B399C03}"/>
              </a:ext>
            </a:extLst>
          </p:cNvPr>
          <p:cNvSpPr txBox="1"/>
          <p:nvPr userDrawn="1"/>
        </p:nvSpPr>
        <p:spPr>
          <a:xfrm>
            <a:off x="5042045" y="6421472"/>
            <a:ext cx="6255875" cy="246221"/>
          </a:xfrm>
          <a:prstGeom prst="rect">
            <a:avLst/>
          </a:prstGeom>
          <a:noFill/>
        </p:spPr>
        <p:txBody>
          <a:bodyPr wrap="square" rtlCol="0">
            <a:spAutoFit/>
          </a:bodyPr>
          <a:lstStyle/>
          <a:p>
            <a:pPr algn="r"/>
            <a:r>
              <a:rPr lang="en-US" sz="1000" dirty="0">
                <a:solidFill>
                  <a:schemeClr val="tx1"/>
                </a:solidFill>
              </a:rPr>
              <a:t>CX SYMPOSIUM</a:t>
            </a:r>
          </a:p>
        </p:txBody>
      </p:sp>
      <p:sp>
        <p:nvSpPr>
          <p:cNvPr id="13" name="Slide Number Placeholder 5">
            <a:extLst>
              <a:ext uri="{FF2B5EF4-FFF2-40B4-BE49-F238E27FC236}">
                <a16:creationId xmlns:a16="http://schemas.microsoft.com/office/drawing/2014/main" id="{2DF6EDFB-8BEC-764E-92A0-C1F68E8097A1}"/>
              </a:ext>
            </a:extLst>
          </p:cNvPr>
          <p:cNvSpPr>
            <a:spLocks noGrp="1"/>
          </p:cNvSpPr>
          <p:nvPr>
            <p:ph type="sldNum" sz="quarter" idx="4"/>
          </p:nvPr>
        </p:nvSpPr>
        <p:spPr>
          <a:xfrm>
            <a:off x="11235887" y="6357805"/>
            <a:ext cx="326527" cy="365125"/>
          </a:xfrm>
          <a:prstGeom prst="rect">
            <a:avLst/>
          </a:prstGeom>
        </p:spPr>
        <p:txBody>
          <a:bodyPr vert="horz" lIns="0" tIns="0" rIns="0" bIns="0" rtlCol="0" anchor="ctr"/>
          <a:lstStyle>
            <a:lvl1pPr algn="r">
              <a:defRPr sz="1000">
                <a:solidFill>
                  <a:schemeClr val="tx1">
                    <a:tint val="75000"/>
                  </a:schemeClr>
                </a:solidFill>
                <a:latin typeface="+mj-lt"/>
                <a:cs typeface="Georgia"/>
              </a:defRPr>
            </a:lvl1pPr>
          </a:lstStyle>
          <a:p>
            <a:fld id="{9B27D237-6C0D-5549-BE11-2040A22CBC71}" type="slidenum">
              <a:rPr lang="en-US" smtClean="0"/>
              <a:pPr/>
              <a:t>‹#›</a:t>
            </a:fld>
            <a:endParaRPr lang="en-US" dirty="0"/>
          </a:p>
        </p:txBody>
      </p:sp>
    </p:spTree>
    <p:extLst>
      <p:ext uri="{BB962C8B-B14F-4D97-AF65-F5344CB8AC3E}">
        <p14:creationId xmlns:p14="http://schemas.microsoft.com/office/powerpoint/2010/main" val="1229106318"/>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74" r:id="rId3"/>
    <p:sldLayoutId id="2147483673" r:id="rId4"/>
    <p:sldLayoutId id="2147483685" r:id="rId5"/>
    <p:sldLayoutId id="2147483675" r:id="rId6"/>
    <p:sldLayoutId id="2147483676" r:id="rId7"/>
    <p:sldLayoutId id="2147483686" r:id="rId8"/>
    <p:sldLayoutId id="2147483677" r:id="rId9"/>
    <p:sldLayoutId id="2147483678" r:id="rId10"/>
    <p:sldLayoutId id="2147483679" r:id="rId11"/>
    <p:sldLayoutId id="2147483680" r:id="rId12"/>
    <p:sldLayoutId id="2147483681" r:id="rId13"/>
    <p:sldLayoutId id="2147483656" r:id="rId14"/>
    <p:sldLayoutId id="2147483657" r:id="rId15"/>
  </p:sldLayoutIdLst>
  <p:hf hdr="0" ftr="0" dt="0"/>
  <p:txStyles>
    <p:titleStyle>
      <a:lvl1pPr algn="l" defTabSz="457200" rtl="0" eaLnBrk="1" latinLnBrk="0" hangingPunct="1">
        <a:spcBef>
          <a:spcPct val="0"/>
        </a:spcBef>
        <a:buNone/>
        <a:defRPr sz="2400" kern="1200">
          <a:solidFill>
            <a:schemeClr val="tx1">
              <a:lumMod val="75000"/>
            </a:schemeClr>
          </a:solidFill>
          <a:latin typeface="Georgia"/>
          <a:ea typeface="+mj-ea"/>
          <a:cs typeface="Georgia"/>
        </a:defRPr>
      </a:lvl1pPr>
    </p:titleStyle>
    <p:bodyStyle>
      <a:lvl1pPr marL="225425" indent="-225425" algn="l" defTabSz="457200" rtl="0" eaLnBrk="1" latinLnBrk="0" hangingPunct="1">
        <a:spcBef>
          <a:spcPct val="20000"/>
        </a:spcBef>
        <a:buFont typeface="Arial"/>
        <a:buChar char="•"/>
        <a:defRPr sz="2000" kern="1200">
          <a:solidFill>
            <a:schemeClr val="tx1">
              <a:lumMod val="75000"/>
            </a:schemeClr>
          </a:solidFill>
          <a:latin typeface="+mn-lt"/>
          <a:ea typeface="+mn-ea"/>
          <a:cs typeface="Georgia"/>
        </a:defRPr>
      </a:lvl1pPr>
      <a:lvl2pPr marL="458788" indent="-233363" algn="l" defTabSz="457200" rtl="0" eaLnBrk="1" latinLnBrk="0" hangingPunct="1">
        <a:spcBef>
          <a:spcPct val="20000"/>
        </a:spcBef>
        <a:buFont typeface="Arial"/>
        <a:buChar char="–"/>
        <a:defRPr sz="1800" kern="1200">
          <a:solidFill>
            <a:schemeClr val="tx1">
              <a:lumMod val="75000"/>
            </a:schemeClr>
          </a:solidFill>
          <a:latin typeface="+mn-lt"/>
          <a:ea typeface="+mn-ea"/>
          <a:cs typeface="Georgia"/>
        </a:defRPr>
      </a:lvl2pPr>
      <a:lvl3pPr marL="684213" indent="-225425" algn="l" defTabSz="457200" rtl="0" eaLnBrk="1" latinLnBrk="0" hangingPunct="1">
        <a:spcBef>
          <a:spcPct val="20000"/>
        </a:spcBef>
        <a:buFont typeface="Arial"/>
        <a:buChar char="•"/>
        <a:defRPr sz="1600" kern="1200">
          <a:solidFill>
            <a:schemeClr val="tx1">
              <a:lumMod val="75000"/>
            </a:schemeClr>
          </a:solidFill>
          <a:latin typeface="+mn-lt"/>
          <a:ea typeface="+mn-ea"/>
          <a:cs typeface="Georgia"/>
        </a:defRPr>
      </a:lvl3pPr>
      <a:lvl4pPr marL="919163" indent="-234950" algn="l" defTabSz="457200" rtl="0" eaLnBrk="1" latinLnBrk="0" hangingPunct="1">
        <a:spcBef>
          <a:spcPct val="20000"/>
        </a:spcBef>
        <a:buFont typeface="Arial"/>
        <a:buChar char="–"/>
        <a:defRPr sz="1400" kern="1200">
          <a:solidFill>
            <a:schemeClr val="tx1">
              <a:lumMod val="75000"/>
            </a:schemeClr>
          </a:solidFill>
          <a:latin typeface="+mn-lt"/>
          <a:ea typeface="+mn-ea"/>
          <a:cs typeface="Georgia"/>
        </a:defRPr>
      </a:lvl4pPr>
      <a:lvl5pPr marL="2057400" indent="-228600" algn="l" defTabSz="457200" rtl="0" eaLnBrk="1" latinLnBrk="0" hangingPunct="1">
        <a:spcBef>
          <a:spcPct val="20000"/>
        </a:spcBef>
        <a:buFont typeface="Arial"/>
        <a:buChar char="»"/>
        <a:defRPr sz="12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hyperlink" Target="https://dvagov.sharepoint.com/sites/vha-patient-experience/PX_Toolkits"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8E3029D-32C1-3786-206E-DEC8F01EEEC4}"/>
              </a:ext>
            </a:extLst>
          </p:cNvPr>
          <p:cNvSpPr>
            <a:spLocks noGrp="1"/>
          </p:cNvSpPr>
          <p:nvPr>
            <p:ph type="title"/>
          </p:nvPr>
        </p:nvSpPr>
        <p:spPr/>
        <p:txBody>
          <a:bodyPr/>
          <a:lstStyle/>
          <a:p>
            <a:r>
              <a:rPr lang="en-US" dirty="0"/>
              <a:t>Assessment Tool, Guidebook &amp; Support</a:t>
            </a:r>
          </a:p>
        </p:txBody>
      </p:sp>
    </p:spTree>
    <p:extLst>
      <p:ext uri="{BB962C8B-B14F-4D97-AF65-F5344CB8AC3E}">
        <p14:creationId xmlns:p14="http://schemas.microsoft.com/office/powerpoint/2010/main" val="4101546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8B76C7-1B71-7A75-90B5-71C706F343B5}"/>
              </a:ext>
            </a:extLst>
          </p:cNvPr>
          <p:cNvSpPr>
            <a:spLocks noGrp="1"/>
          </p:cNvSpPr>
          <p:nvPr>
            <p:ph type="title"/>
          </p:nvPr>
        </p:nvSpPr>
        <p:spPr/>
        <p:txBody>
          <a:bodyPr/>
          <a:lstStyle/>
          <a:p>
            <a:r>
              <a:rPr lang="en-US" dirty="0"/>
              <a:t>Assessment – What is it &amp; Why use it?</a:t>
            </a:r>
          </a:p>
        </p:txBody>
      </p:sp>
      <p:sp>
        <p:nvSpPr>
          <p:cNvPr id="7" name="Content Placeholder 6">
            <a:extLst>
              <a:ext uri="{FF2B5EF4-FFF2-40B4-BE49-F238E27FC236}">
                <a16:creationId xmlns:a16="http://schemas.microsoft.com/office/drawing/2014/main" id="{3C296476-1BA2-B346-BC5C-2AC8641807FF}"/>
              </a:ext>
            </a:extLst>
          </p:cNvPr>
          <p:cNvSpPr>
            <a:spLocks noGrp="1"/>
          </p:cNvSpPr>
          <p:nvPr>
            <p:ph idx="1"/>
          </p:nvPr>
        </p:nvSpPr>
        <p:spPr>
          <a:xfrm>
            <a:off x="383177" y="1123406"/>
            <a:ext cx="11382103" cy="5165634"/>
          </a:xfrm>
        </p:spPr>
        <p:txBody>
          <a:bodyPr/>
          <a:lstStyle/>
          <a:p>
            <a:pPr marL="0"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Patient Experience Self-Assessment:  Easy to use, low effort tool that assesses the current maturity level of Patient Experience at the individual facility level and aligns with the seven experience domains (Leadership, Culture, Patient Communication, Employee Engagement, Environment, Voice of the Veteran, Measurement &amp; Improvement).  The assessment allows facilities to zero in on certain areas to focus efforts.</a:t>
            </a:r>
          </a:p>
          <a:p>
            <a:endParaRPr lang="en-US" dirty="0"/>
          </a:p>
        </p:txBody>
      </p:sp>
      <p:sp>
        <p:nvSpPr>
          <p:cNvPr id="4" name="Slide Number Placeholder 3">
            <a:extLst>
              <a:ext uri="{FF2B5EF4-FFF2-40B4-BE49-F238E27FC236}">
                <a16:creationId xmlns:a16="http://schemas.microsoft.com/office/drawing/2014/main" id="{105D56F5-1028-5C4E-9CF7-DA0B24E947AC}"/>
              </a:ext>
            </a:extLst>
          </p:cNvPr>
          <p:cNvSpPr>
            <a:spLocks noGrp="1"/>
          </p:cNvSpPr>
          <p:nvPr>
            <p:ph type="sldNum" sz="quarter" idx="10"/>
          </p:nvPr>
        </p:nvSpPr>
        <p:spPr/>
        <p:txBody>
          <a:bodyPr/>
          <a:lstStyle/>
          <a:p>
            <a:fld id="{9B27D237-6C0D-5549-BE11-2040A22CBC71}" type="slidenum">
              <a:rPr lang="en-US" smtClean="0"/>
              <a:pPr/>
              <a:t>1</a:t>
            </a:fld>
            <a:endParaRPr lang="en-US" dirty="0"/>
          </a:p>
        </p:txBody>
      </p:sp>
      <p:pic>
        <p:nvPicPr>
          <p:cNvPr id="12" name="Picture 11">
            <a:extLst>
              <a:ext uri="{FF2B5EF4-FFF2-40B4-BE49-F238E27FC236}">
                <a16:creationId xmlns:a16="http://schemas.microsoft.com/office/drawing/2014/main" id="{2793F65C-C24A-44C2-857F-452FD493CFA5}"/>
              </a:ext>
            </a:extLst>
          </p:cNvPr>
          <p:cNvPicPr>
            <a:picLocks noChangeAspect="1"/>
          </p:cNvPicPr>
          <p:nvPr/>
        </p:nvPicPr>
        <p:blipFill>
          <a:blip r:embed="rId3"/>
          <a:stretch>
            <a:fillRect/>
          </a:stretch>
        </p:blipFill>
        <p:spPr>
          <a:xfrm>
            <a:off x="2092573" y="3012948"/>
            <a:ext cx="8579602" cy="2387784"/>
          </a:xfrm>
          <a:prstGeom prst="rect">
            <a:avLst/>
          </a:prstGeom>
        </p:spPr>
      </p:pic>
    </p:spTree>
    <p:extLst>
      <p:ext uri="{BB962C8B-B14F-4D97-AF65-F5344CB8AC3E}">
        <p14:creationId xmlns:p14="http://schemas.microsoft.com/office/powerpoint/2010/main" val="3643440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8B76C7-1B71-7A75-90B5-71C706F343B5}"/>
              </a:ext>
            </a:extLst>
          </p:cNvPr>
          <p:cNvSpPr>
            <a:spLocks noGrp="1"/>
          </p:cNvSpPr>
          <p:nvPr>
            <p:ph type="title"/>
          </p:nvPr>
        </p:nvSpPr>
        <p:spPr/>
        <p:txBody>
          <a:bodyPr/>
          <a:lstStyle/>
          <a:p>
            <a:r>
              <a:rPr lang="en-US" dirty="0"/>
              <a:t>Assessment – What is it &amp; Why use it?</a:t>
            </a:r>
          </a:p>
        </p:txBody>
      </p:sp>
      <p:sp>
        <p:nvSpPr>
          <p:cNvPr id="7" name="Content Placeholder 6">
            <a:extLst>
              <a:ext uri="{FF2B5EF4-FFF2-40B4-BE49-F238E27FC236}">
                <a16:creationId xmlns:a16="http://schemas.microsoft.com/office/drawing/2014/main" id="{3C296476-1BA2-B346-BC5C-2AC8641807FF}"/>
              </a:ext>
            </a:extLst>
          </p:cNvPr>
          <p:cNvSpPr>
            <a:spLocks noGrp="1"/>
          </p:cNvSpPr>
          <p:nvPr>
            <p:ph idx="1"/>
          </p:nvPr>
        </p:nvSpPr>
        <p:spPr>
          <a:xfrm>
            <a:off x="383177" y="1123406"/>
            <a:ext cx="11382103" cy="5599524"/>
          </a:xfrm>
        </p:spPr>
        <p:txBody>
          <a:bodyPr/>
          <a:lstStyle/>
          <a:p>
            <a:pPr marL="0" indent="0">
              <a:spcBef>
                <a:spcPts val="0"/>
              </a:spcBef>
              <a:buNone/>
            </a:pPr>
            <a:r>
              <a:rPr lang="en-US" sz="1800" dirty="0">
                <a:latin typeface="Calibri" panose="020F0502020204030204" pitchFamily="34" charset="0"/>
                <a:ea typeface="Calibri" panose="020F0502020204030204" pitchFamily="34" charset="0"/>
                <a:cs typeface="Times New Roman" panose="02020603050405020304" pitchFamily="18" charset="0"/>
              </a:rPr>
              <a:t>    Assessment has a data tab:				   Assessment has perceptions tab for both executive leaders</a:t>
            </a:r>
          </a:p>
          <a:p>
            <a:pPr marL="0" indent="0">
              <a:spcBef>
                <a:spcPts val="0"/>
              </a:spcBef>
              <a:buNone/>
            </a:pPr>
            <a:r>
              <a:rPr lang="en-US" sz="1800" dirty="0">
                <a:latin typeface="Calibri" panose="020F0502020204030204" pitchFamily="34" charset="0"/>
                <a:ea typeface="Calibri" panose="020F0502020204030204" pitchFamily="34" charset="0"/>
                <a:cs typeface="Times New Roman" panose="02020603050405020304" pitchFamily="18" charset="0"/>
              </a:rPr>
              <a:t>                                                                                  &amp; front-line staff:</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fontAlgn="base">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Assessment has a score tab and a printout tab for easy use/sharing:</a:t>
            </a:r>
          </a:p>
          <a:p>
            <a:pPr marL="0" indent="0" algn="l" rtl="0" fontAlgn="base">
              <a:buNone/>
            </a:pPr>
            <a:endParaRPr lang="en-US" sz="1800" b="1" u="sng" dirty="0">
              <a:solidFill>
                <a:srgbClr val="000000"/>
              </a:solidFill>
              <a:latin typeface="Calibri" panose="020F0502020204030204" pitchFamily="34" charset="0"/>
            </a:endParaRP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105D56F5-1028-5C4E-9CF7-DA0B24E947AC}"/>
              </a:ext>
            </a:extLst>
          </p:cNvPr>
          <p:cNvSpPr>
            <a:spLocks noGrp="1"/>
          </p:cNvSpPr>
          <p:nvPr>
            <p:ph type="sldNum" sz="quarter" idx="10"/>
          </p:nvPr>
        </p:nvSpPr>
        <p:spPr/>
        <p:txBody>
          <a:bodyPr/>
          <a:lstStyle/>
          <a:p>
            <a:fld id="{9B27D237-6C0D-5549-BE11-2040A22CBC71}" type="slidenum">
              <a:rPr lang="en-US" smtClean="0"/>
              <a:pPr/>
              <a:t>2</a:t>
            </a:fld>
            <a:endParaRPr lang="en-US" dirty="0"/>
          </a:p>
        </p:txBody>
      </p:sp>
      <p:pic>
        <p:nvPicPr>
          <p:cNvPr id="3" name="Picture 2">
            <a:extLst>
              <a:ext uri="{FF2B5EF4-FFF2-40B4-BE49-F238E27FC236}">
                <a16:creationId xmlns:a16="http://schemas.microsoft.com/office/drawing/2014/main" id="{2E330FB3-67B2-4E53-B6B9-21006B4D0964}"/>
              </a:ext>
            </a:extLst>
          </p:cNvPr>
          <p:cNvPicPr>
            <a:picLocks noChangeAspect="1"/>
          </p:cNvPicPr>
          <p:nvPr/>
        </p:nvPicPr>
        <p:blipFill>
          <a:blip r:embed="rId3"/>
          <a:stretch>
            <a:fillRect/>
          </a:stretch>
        </p:blipFill>
        <p:spPr>
          <a:xfrm>
            <a:off x="609600" y="1768412"/>
            <a:ext cx="3457302" cy="2053539"/>
          </a:xfrm>
          <a:prstGeom prst="rect">
            <a:avLst/>
          </a:prstGeom>
        </p:spPr>
      </p:pic>
      <p:pic>
        <p:nvPicPr>
          <p:cNvPr id="8" name="Picture 7">
            <a:extLst>
              <a:ext uri="{FF2B5EF4-FFF2-40B4-BE49-F238E27FC236}">
                <a16:creationId xmlns:a16="http://schemas.microsoft.com/office/drawing/2014/main" id="{6199C457-032C-4645-8FAD-52BBDA88F4DC}"/>
              </a:ext>
            </a:extLst>
          </p:cNvPr>
          <p:cNvPicPr>
            <a:picLocks noChangeAspect="1"/>
          </p:cNvPicPr>
          <p:nvPr/>
        </p:nvPicPr>
        <p:blipFill>
          <a:blip r:embed="rId4"/>
          <a:stretch>
            <a:fillRect/>
          </a:stretch>
        </p:blipFill>
        <p:spPr>
          <a:xfrm>
            <a:off x="4850676" y="1776223"/>
            <a:ext cx="3457302" cy="2053539"/>
          </a:xfrm>
          <a:prstGeom prst="rect">
            <a:avLst/>
          </a:prstGeom>
        </p:spPr>
      </p:pic>
      <p:pic>
        <p:nvPicPr>
          <p:cNvPr id="10" name="Picture 9">
            <a:extLst>
              <a:ext uri="{FF2B5EF4-FFF2-40B4-BE49-F238E27FC236}">
                <a16:creationId xmlns:a16="http://schemas.microsoft.com/office/drawing/2014/main" id="{F1BA974D-EBE3-4061-BA0A-21818B84EBF4}"/>
              </a:ext>
            </a:extLst>
          </p:cNvPr>
          <p:cNvPicPr>
            <a:picLocks noChangeAspect="1"/>
          </p:cNvPicPr>
          <p:nvPr/>
        </p:nvPicPr>
        <p:blipFill>
          <a:blip r:embed="rId5"/>
          <a:stretch>
            <a:fillRect/>
          </a:stretch>
        </p:blipFill>
        <p:spPr>
          <a:xfrm>
            <a:off x="8425540" y="1776222"/>
            <a:ext cx="3339740" cy="2053540"/>
          </a:xfrm>
          <a:prstGeom prst="rect">
            <a:avLst/>
          </a:prstGeom>
        </p:spPr>
      </p:pic>
      <p:pic>
        <p:nvPicPr>
          <p:cNvPr id="5" name="Picture 4">
            <a:extLst>
              <a:ext uri="{FF2B5EF4-FFF2-40B4-BE49-F238E27FC236}">
                <a16:creationId xmlns:a16="http://schemas.microsoft.com/office/drawing/2014/main" id="{5609F3FB-6501-4FAE-9438-870C6547D201}"/>
              </a:ext>
            </a:extLst>
          </p:cNvPr>
          <p:cNvPicPr>
            <a:picLocks noChangeAspect="1"/>
          </p:cNvPicPr>
          <p:nvPr/>
        </p:nvPicPr>
        <p:blipFill>
          <a:blip r:embed="rId6"/>
          <a:stretch>
            <a:fillRect/>
          </a:stretch>
        </p:blipFill>
        <p:spPr>
          <a:xfrm>
            <a:off x="435429" y="4514496"/>
            <a:ext cx="3457302" cy="1701887"/>
          </a:xfrm>
          <a:prstGeom prst="rect">
            <a:avLst/>
          </a:prstGeom>
        </p:spPr>
      </p:pic>
      <p:pic>
        <p:nvPicPr>
          <p:cNvPr id="13" name="Picture 12">
            <a:extLst>
              <a:ext uri="{FF2B5EF4-FFF2-40B4-BE49-F238E27FC236}">
                <a16:creationId xmlns:a16="http://schemas.microsoft.com/office/drawing/2014/main" id="{E159E7E3-793B-4312-ADF8-0F01BEA9F536}"/>
              </a:ext>
            </a:extLst>
          </p:cNvPr>
          <p:cNvPicPr>
            <a:picLocks noChangeAspect="1"/>
          </p:cNvPicPr>
          <p:nvPr/>
        </p:nvPicPr>
        <p:blipFill>
          <a:blip r:embed="rId7"/>
          <a:stretch>
            <a:fillRect/>
          </a:stretch>
        </p:blipFill>
        <p:spPr>
          <a:xfrm>
            <a:off x="4221091" y="4520346"/>
            <a:ext cx="3344091" cy="1755737"/>
          </a:xfrm>
          <a:prstGeom prst="rect">
            <a:avLst/>
          </a:prstGeom>
        </p:spPr>
      </p:pic>
      <p:pic>
        <p:nvPicPr>
          <p:cNvPr id="15" name="Picture 14">
            <a:extLst>
              <a:ext uri="{FF2B5EF4-FFF2-40B4-BE49-F238E27FC236}">
                <a16:creationId xmlns:a16="http://schemas.microsoft.com/office/drawing/2014/main" id="{1D2FCBB2-6FD9-4F81-9AC3-F0199E22A765}"/>
              </a:ext>
            </a:extLst>
          </p:cNvPr>
          <p:cNvPicPr>
            <a:picLocks noChangeAspect="1"/>
          </p:cNvPicPr>
          <p:nvPr/>
        </p:nvPicPr>
        <p:blipFill>
          <a:blip r:embed="rId8"/>
          <a:stretch>
            <a:fillRect/>
          </a:stretch>
        </p:blipFill>
        <p:spPr>
          <a:xfrm>
            <a:off x="7953493" y="4557198"/>
            <a:ext cx="3803078" cy="1674016"/>
          </a:xfrm>
          <a:prstGeom prst="rect">
            <a:avLst/>
          </a:prstGeom>
        </p:spPr>
      </p:pic>
    </p:spTree>
    <p:extLst>
      <p:ext uri="{BB962C8B-B14F-4D97-AF65-F5344CB8AC3E}">
        <p14:creationId xmlns:p14="http://schemas.microsoft.com/office/powerpoint/2010/main" val="1171630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8B76C7-1B71-7A75-90B5-71C706F343B5}"/>
              </a:ext>
            </a:extLst>
          </p:cNvPr>
          <p:cNvSpPr>
            <a:spLocks noGrp="1"/>
          </p:cNvSpPr>
          <p:nvPr>
            <p:ph type="title"/>
          </p:nvPr>
        </p:nvSpPr>
        <p:spPr/>
        <p:txBody>
          <a:bodyPr/>
          <a:lstStyle/>
          <a:p>
            <a:r>
              <a:rPr lang="en-US" dirty="0"/>
              <a:t>Assessment Results – What Next?</a:t>
            </a:r>
          </a:p>
        </p:txBody>
      </p:sp>
      <p:sp>
        <p:nvSpPr>
          <p:cNvPr id="7" name="Content Placeholder 6">
            <a:extLst>
              <a:ext uri="{FF2B5EF4-FFF2-40B4-BE49-F238E27FC236}">
                <a16:creationId xmlns:a16="http://schemas.microsoft.com/office/drawing/2014/main" id="{3C296476-1BA2-B346-BC5C-2AC8641807FF}"/>
              </a:ext>
            </a:extLst>
          </p:cNvPr>
          <p:cNvSpPr>
            <a:spLocks noGrp="1"/>
          </p:cNvSpPr>
          <p:nvPr>
            <p:ph idx="1"/>
          </p:nvPr>
        </p:nvSpPr>
        <p:spPr/>
        <p:txBody>
          <a:bodyPr/>
          <a:lstStyle/>
          <a:p>
            <a:pPr marL="0" indent="0" algn="l" rtl="0" fontAlgn="base">
              <a:buNone/>
            </a:pPr>
            <a:endParaRPr lang="en-US" b="1" i="0" u="sng" dirty="0">
              <a:solidFill>
                <a:srgbClr val="000000"/>
              </a:solidFill>
              <a:effectLst/>
              <a:latin typeface="Calibri" panose="020F0502020204030204" pitchFamily="34" charset="0"/>
            </a:endParaRPr>
          </a:p>
          <a:p>
            <a:pPr marL="0" indent="0" algn="l" rtl="0" fontAlgn="base">
              <a:buNone/>
            </a:pPr>
            <a:r>
              <a:rPr lang="en-US" b="1" i="0" u="sng" dirty="0">
                <a:solidFill>
                  <a:srgbClr val="000000"/>
                </a:solidFill>
                <a:effectLst/>
                <a:latin typeface="Calibri" panose="020F0502020204030204" pitchFamily="34" charset="0"/>
              </a:rPr>
              <a:t>Maturity Model - Scoring</a:t>
            </a:r>
            <a:r>
              <a:rPr lang="en-US" b="1" i="0" u="none" strike="noStrike"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Less than 50, focus on building the Foundation of your PX Program. Utilize the PX Guidebook to assist in building the Foundation.</a:t>
            </a:r>
            <a:r>
              <a:rPr lang="en-US" b="0" i="0" dirty="0">
                <a:solidFill>
                  <a:srgbClr val="000000"/>
                </a:solidFill>
                <a:effectLst/>
                <a:latin typeface="Calibri" panose="020F0502020204030204" pitchFamily="34" charset="0"/>
              </a:rPr>
              <a:t>​</a:t>
            </a:r>
          </a:p>
          <a:p>
            <a:pPr lvl="1" fontAlgn="base">
              <a:buFont typeface="Courier New" panose="02070309020205020404" pitchFamily="49" charset="0"/>
              <a:buChar char="o"/>
            </a:pPr>
            <a:r>
              <a:rPr lang="en-US" b="0" i="0" dirty="0">
                <a:effectLst/>
              </a:rPr>
              <a:t>Facilities should begin with a robust implementation of the five foundational tools designed to improve outpatient experiences.</a:t>
            </a:r>
          </a:p>
          <a:p>
            <a:pPr lvl="1" fontAlgn="base">
              <a:buFont typeface="Courier New" panose="02070309020205020404" pitchFamily="49" charset="0"/>
              <a:buChar char="o"/>
            </a:pPr>
            <a:endParaRPr lang="en-US" b="0" i="0" dirty="0">
              <a:effectLst/>
              <a:latin typeface="Arial" panose="020B0604020202020204" pitchFamily="34" charset="0"/>
            </a:endParaRPr>
          </a:p>
          <a:p>
            <a:pPr lvl="1" fontAlgn="base">
              <a:buFont typeface="Courier New" panose="02070309020205020404" pitchFamily="49" charset="0"/>
              <a:buChar char="o"/>
            </a:pPr>
            <a:endParaRPr lang="en-US" dirty="0">
              <a:solidFill>
                <a:srgbClr val="000000"/>
              </a:solidFill>
              <a:latin typeface="Arial" panose="020B0604020202020204" pitchFamily="34" charset="0"/>
            </a:endParaRPr>
          </a:p>
          <a:p>
            <a:pPr marL="225425" lvl="1" indent="0" fontAlgn="base">
              <a:buNone/>
            </a:pPr>
            <a:endParaRPr lang="en-US" b="0" i="0" u="none" strike="noStrike" dirty="0">
              <a:solidFill>
                <a:srgbClr val="000000"/>
              </a:solidFill>
              <a:effectLst/>
              <a:latin typeface="Calibri" panose="020F0502020204030204" pitchFamily="34" charset="0"/>
            </a:endParaRPr>
          </a:p>
          <a:p>
            <a:pPr marL="225425" lvl="1" indent="0" fontAlgn="base">
              <a:buNone/>
            </a:pPr>
            <a:endParaRPr lang="en-US" dirty="0">
              <a:solidFill>
                <a:srgbClr val="000000"/>
              </a:solidFill>
              <a:latin typeface="Calibri" panose="020F0502020204030204" pitchFamily="34" charset="0"/>
            </a:endParaRPr>
          </a:p>
          <a:p>
            <a:pPr marL="225425" lvl="1" indent="0" fontAlgn="base">
              <a:buNone/>
            </a:pPr>
            <a:endParaRPr lang="en-US" b="0" i="0" u="none" strike="noStrike" dirty="0">
              <a:solidFill>
                <a:srgbClr val="000000"/>
              </a:solidFill>
              <a:effectLst/>
              <a:latin typeface="Calibri" panose="020F0502020204030204" pitchFamily="34" charset="0"/>
            </a:endParaRPr>
          </a:p>
          <a:p>
            <a:pPr marL="225425" lvl="1" indent="0" fontAlgn="base">
              <a:buNone/>
            </a:pPr>
            <a:endParaRPr lang="en-US" dirty="0">
              <a:solidFill>
                <a:srgbClr val="000000"/>
              </a:solidFill>
              <a:latin typeface="Calibri" panose="020F0502020204030204" pitchFamily="34" charset="0"/>
            </a:endParaRPr>
          </a:p>
          <a:p>
            <a:pPr marL="225425" lvl="1" indent="0" fontAlgn="base">
              <a:buNone/>
            </a:pPr>
            <a:endParaRPr lang="en-US" b="0" i="0" u="none" strike="noStrike" dirty="0">
              <a:solidFill>
                <a:srgbClr val="000000"/>
              </a:solidFill>
              <a:effectLst/>
              <a:latin typeface="Calibri" panose="020F0502020204030204" pitchFamily="34" charset="0"/>
            </a:endParaRPr>
          </a:p>
          <a:p>
            <a:pPr marL="225425" lvl="1" indent="0" fontAlgn="base">
              <a:buNone/>
            </a:pPr>
            <a:endParaRPr lang="en-US" dirty="0">
              <a:solidFill>
                <a:srgbClr val="000000"/>
              </a:solidFill>
              <a:latin typeface="Calibri" panose="020F0502020204030204" pitchFamily="34" charset="0"/>
            </a:endParaRPr>
          </a:p>
          <a:p>
            <a:pPr marL="225425" lvl="1" indent="0" fontAlgn="base">
              <a:buNone/>
            </a:pP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endParaRPr lang="en-US"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Char char="•"/>
            </a:pPr>
            <a:endParaRPr lang="en-US" dirty="0">
              <a:solidFill>
                <a:srgbClr val="000000"/>
              </a:solidFill>
              <a:latin typeface="Calibri" panose="020F0502020204030204" pitchFamily="34" charset="0"/>
            </a:endParaRPr>
          </a:p>
          <a:p>
            <a:pPr algn="l" rtl="0" fontAlgn="base">
              <a:buFont typeface="Arial" panose="020B0604020202020204" pitchFamily="34" charset="0"/>
              <a:buChar char="•"/>
            </a:pPr>
            <a:endParaRPr lang="en-US"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Char char="•"/>
            </a:pPr>
            <a:endParaRPr lang="en-US" b="0" i="0" u="none" strike="noStrike" dirty="0">
              <a:solidFill>
                <a:srgbClr val="000000"/>
              </a:solidFill>
              <a:effectLst/>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105D56F5-1028-5C4E-9CF7-DA0B24E947AC}"/>
              </a:ext>
            </a:extLst>
          </p:cNvPr>
          <p:cNvSpPr>
            <a:spLocks noGrp="1"/>
          </p:cNvSpPr>
          <p:nvPr>
            <p:ph type="sldNum" sz="quarter" idx="10"/>
          </p:nvPr>
        </p:nvSpPr>
        <p:spPr/>
        <p:txBody>
          <a:bodyPr/>
          <a:lstStyle/>
          <a:p>
            <a:fld id="{9B27D237-6C0D-5549-BE11-2040A22CBC71}" type="slidenum">
              <a:rPr lang="en-US" smtClean="0"/>
              <a:pPr/>
              <a:t>3</a:t>
            </a:fld>
            <a:endParaRPr lang="en-US" dirty="0"/>
          </a:p>
        </p:txBody>
      </p:sp>
      <p:pic>
        <p:nvPicPr>
          <p:cNvPr id="5" name="Picture 4">
            <a:extLst>
              <a:ext uri="{FF2B5EF4-FFF2-40B4-BE49-F238E27FC236}">
                <a16:creationId xmlns:a16="http://schemas.microsoft.com/office/drawing/2014/main" id="{EAA50C58-E560-4B3F-85F8-C999A5546131}"/>
              </a:ext>
            </a:extLst>
          </p:cNvPr>
          <p:cNvPicPr>
            <a:picLocks noChangeAspect="1"/>
          </p:cNvPicPr>
          <p:nvPr/>
        </p:nvPicPr>
        <p:blipFill>
          <a:blip r:embed="rId3"/>
          <a:stretch>
            <a:fillRect/>
          </a:stretch>
        </p:blipFill>
        <p:spPr>
          <a:xfrm>
            <a:off x="3466011" y="3096265"/>
            <a:ext cx="5259977" cy="2938775"/>
          </a:xfrm>
          <a:prstGeom prst="rect">
            <a:avLst/>
          </a:prstGeom>
        </p:spPr>
      </p:pic>
    </p:spTree>
    <p:extLst>
      <p:ext uri="{BB962C8B-B14F-4D97-AF65-F5344CB8AC3E}">
        <p14:creationId xmlns:p14="http://schemas.microsoft.com/office/powerpoint/2010/main" val="1501315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8B76C7-1B71-7A75-90B5-71C706F343B5}"/>
              </a:ext>
            </a:extLst>
          </p:cNvPr>
          <p:cNvSpPr>
            <a:spLocks noGrp="1"/>
          </p:cNvSpPr>
          <p:nvPr>
            <p:ph type="title"/>
          </p:nvPr>
        </p:nvSpPr>
        <p:spPr/>
        <p:txBody>
          <a:bodyPr/>
          <a:lstStyle/>
          <a:p>
            <a:r>
              <a:rPr lang="en-US" dirty="0"/>
              <a:t>Assessment Results – What Next?</a:t>
            </a:r>
          </a:p>
        </p:txBody>
      </p:sp>
      <p:sp>
        <p:nvSpPr>
          <p:cNvPr id="7" name="Content Placeholder 6">
            <a:extLst>
              <a:ext uri="{FF2B5EF4-FFF2-40B4-BE49-F238E27FC236}">
                <a16:creationId xmlns:a16="http://schemas.microsoft.com/office/drawing/2014/main" id="{3C296476-1BA2-B346-BC5C-2AC8641807FF}"/>
              </a:ext>
            </a:extLst>
          </p:cNvPr>
          <p:cNvSpPr>
            <a:spLocks noGrp="1"/>
          </p:cNvSpPr>
          <p:nvPr>
            <p:ph idx="1"/>
          </p:nvPr>
        </p:nvSpPr>
        <p:spPr/>
        <p:txBody>
          <a:bodyPr/>
          <a:lstStyle/>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Between 51 and 75, focus on improvement in your two lowest scoring PX Domains.</a:t>
            </a:r>
          </a:p>
          <a:p>
            <a:pPr algn="l" rtl="0" fontAlgn="base">
              <a:buFont typeface="Arial" panose="020B0604020202020204" pitchFamily="34" charset="0"/>
              <a:buChar char="•"/>
            </a:pPr>
            <a:endParaRPr lang="en-US" dirty="0">
              <a:solidFill>
                <a:srgbClr val="000000"/>
              </a:solidFill>
              <a:latin typeface="Calibri" panose="020F0502020204030204" pitchFamily="34" charset="0"/>
            </a:endParaRPr>
          </a:p>
          <a:p>
            <a:pPr algn="l" rtl="0" fontAlgn="base">
              <a:buFont typeface="Arial" panose="020B0604020202020204" pitchFamily="34" charset="0"/>
              <a:buChar char="•"/>
            </a:pPr>
            <a:endParaRPr lang="en-US" b="0" i="0" dirty="0">
              <a:solidFill>
                <a:srgbClr val="000000"/>
              </a:solidFill>
              <a:effectLst/>
              <a:latin typeface="Calibri" panose="020F0502020204030204" pitchFamily="34" charset="0"/>
            </a:endParaRPr>
          </a:p>
          <a:p>
            <a:pPr algn="l" rtl="0" fontAlgn="base">
              <a:buFont typeface="Arial" panose="020B0604020202020204" pitchFamily="34" charset="0"/>
              <a:buChar char="•"/>
            </a:pPr>
            <a:endParaRPr lang="en-US" dirty="0">
              <a:solidFill>
                <a:srgbClr val="000000"/>
              </a:solidFill>
              <a:latin typeface="Calibri" panose="020F0502020204030204" pitchFamily="34" charset="0"/>
            </a:endParaRPr>
          </a:p>
          <a:p>
            <a:pPr marL="0" indent="0" algn="l" rtl="0" fontAlgn="base">
              <a:buNone/>
            </a:pP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endParaRPr lang="en-US"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Char char="•"/>
            </a:pPr>
            <a:endParaRPr lang="en-US" dirty="0">
              <a:solidFill>
                <a:srgbClr val="000000"/>
              </a:solidFill>
              <a:latin typeface="Calibri" panose="020F0502020204030204" pitchFamily="34" charset="0"/>
            </a:endParaRPr>
          </a:p>
          <a:p>
            <a:pPr algn="l" rtl="0" fontAlgn="base">
              <a:buFont typeface="Arial" panose="020B0604020202020204" pitchFamily="34" charset="0"/>
              <a:buChar char="•"/>
            </a:pPr>
            <a:endParaRPr lang="en-US"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Char char="•"/>
            </a:pPr>
            <a:endParaRPr lang="en-US" dirty="0">
              <a:solidFill>
                <a:srgbClr val="000000"/>
              </a:solidFill>
              <a:latin typeface="Calibri" panose="020F050202020403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Between 76-90, focus on specific improvements in your SHEP Attributable Effects</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lvl="1" fontAlgn="base">
              <a:buFont typeface="Courier New" panose="02070309020205020404" pitchFamily="49" charset="0"/>
              <a:buChar char="o"/>
            </a:pPr>
            <a:endParaRPr lang="en-US" dirty="0">
              <a:solidFill>
                <a:srgbClr val="000000"/>
              </a:solidFill>
              <a:latin typeface="Arial" panose="020B0604020202020204" pitchFamily="34" charset="0"/>
            </a:endParaRPr>
          </a:p>
          <a:p>
            <a:pPr marL="225425" lvl="1" indent="0" fontAlgn="base">
              <a:buNone/>
            </a:pP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endParaRPr lang="en-US"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Char char="•"/>
            </a:pPr>
            <a:endParaRPr lang="en-US" dirty="0">
              <a:solidFill>
                <a:srgbClr val="000000"/>
              </a:solidFill>
              <a:latin typeface="Calibri" panose="020F0502020204030204" pitchFamily="34" charset="0"/>
            </a:endParaRPr>
          </a:p>
          <a:p>
            <a:pPr algn="l" rtl="0" fontAlgn="base">
              <a:buFont typeface="Arial" panose="020B0604020202020204" pitchFamily="34" charset="0"/>
              <a:buChar char="•"/>
            </a:pPr>
            <a:endParaRPr lang="en-US"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Char char="•"/>
            </a:pPr>
            <a:endParaRPr lang="en-US" b="0" i="0" u="none" strike="noStrike" dirty="0">
              <a:solidFill>
                <a:srgbClr val="000000"/>
              </a:solidFill>
              <a:effectLst/>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105D56F5-1028-5C4E-9CF7-DA0B24E947AC}"/>
              </a:ext>
            </a:extLst>
          </p:cNvPr>
          <p:cNvSpPr>
            <a:spLocks noGrp="1"/>
          </p:cNvSpPr>
          <p:nvPr>
            <p:ph type="sldNum" sz="quarter" idx="10"/>
          </p:nvPr>
        </p:nvSpPr>
        <p:spPr/>
        <p:txBody>
          <a:bodyPr/>
          <a:lstStyle/>
          <a:p>
            <a:fld id="{9B27D237-6C0D-5549-BE11-2040A22CBC71}" type="slidenum">
              <a:rPr lang="en-US" smtClean="0"/>
              <a:pPr/>
              <a:t>4</a:t>
            </a:fld>
            <a:endParaRPr lang="en-US" dirty="0"/>
          </a:p>
        </p:txBody>
      </p:sp>
      <p:pic>
        <p:nvPicPr>
          <p:cNvPr id="5" name="Picture 4">
            <a:extLst>
              <a:ext uri="{FF2B5EF4-FFF2-40B4-BE49-F238E27FC236}">
                <a16:creationId xmlns:a16="http://schemas.microsoft.com/office/drawing/2014/main" id="{C1E9D413-F210-45CE-8EE9-832FACA7D55A}"/>
              </a:ext>
            </a:extLst>
          </p:cNvPr>
          <p:cNvPicPr>
            <a:picLocks noChangeAspect="1"/>
          </p:cNvPicPr>
          <p:nvPr/>
        </p:nvPicPr>
        <p:blipFill>
          <a:blip r:embed="rId3"/>
          <a:stretch>
            <a:fillRect/>
          </a:stretch>
        </p:blipFill>
        <p:spPr>
          <a:xfrm>
            <a:off x="1663337" y="1619794"/>
            <a:ext cx="4493623" cy="2282194"/>
          </a:xfrm>
          <a:prstGeom prst="rect">
            <a:avLst/>
          </a:prstGeom>
        </p:spPr>
      </p:pic>
      <p:pic>
        <p:nvPicPr>
          <p:cNvPr id="12" name="Picture 11">
            <a:extLst>
              <a:ext uri="{FF2B5EF4-FFF2-40B4-BE49-F238E27FC236}">
                <a16:creationId xmlns:a16="http://schemas.microsoft.com/office/drawing/2014/main" id="{F7F8D1D7-4ED9-4005-B5C2-C7C0C8E8413F}"/>
              </a:ext>
            </a:extLst>
          </p:cNvPr>
          <p:cNvPicPr>
            <a:picLocks noChangeAspect="1"/>
          </p:cNvPicPr>
          <p:nvPr/>
        </p:nvPicPr>
        <p:blipFill>
          <a:blip r:embed="rId4"/>
          <a:stretch>
            <a:fillRect/>
          </a:stretch>
        </p:blipFill>
        <p:spPr>
          <a:xfrm>
            <a:off x="8477794" y="1325639"/>
            <a:ext cx="3573606" cy="2709489"/>
          </a:xfrm>
          <a:prstGeom prst="rect">
            <a:avLst/>
          </a:prstGeom>
        </p:spPr>
      </p:pic>
      <p:graphicFrame>
        <p:nvGraphicFramePr>
          <p:cNvPr id="2" name="Table 1">
            <a:extLst>
              <a:ext uri="{FF2B5EF4-FFF2-40B4-BE49-F238E27FC236}">
                <a16:creationId xmlns:a16="http://schemas.microsoft.com/office/drawing/2014/main" id="{4C98310A-D17B-4B18-AC9C-95DEB51A85E4}"/>
              </a:ext>
            </a:extLst>
          </p:cNvPr>
          <p:cNvGraphicFramePr>
            <a:graphicFrameLocks noGrp="1"/>
          </p:cNvGraphicFramePr>
          <p:nvPr>
            <p:extLst>
              <p:ext uri="{D42A27DB-BD31-4B8C-83A1-F6EECF244321}">
                <p14:modId xmlns:p14="http://schemas.microsoft.com/office/powerpoint/2010/main" val="1124856913"/>
              </p:ext>
            </p:extLst>
          </p:nvPr>
        </p:nvGraphicFramePr>
        <p:xfrm>
          <a:off x="108223" y="4262980"/>
          <a:ext cx="3958681" cy="2229164"/>
        </p:xfrm>
        <a:graphic>
          <a:graphicData uri="http://schemas.openxmlformats.org/drawingml/2006/table">
            <a:tbl>
              <a:tblPr>
                <a:tableStyleId>{5C22544A-7EE6-4342-B048-85BDC9FD1C3A}</a:tableStyleId>
              </a:tblPr>
              <a:tblGrid>
                <a:gridCol w="1340396">
                  <a:extLst>
                    <a:ext uri="{9D8B030D-6E8A-4147-A177-3AD203B41FA5}">
                      <a16:colId xmlns:a16="http://schemas.microsoft.com/office/drawing/2014/main" val="1630611268"/>
                    </a:ext>
                  </a:extLst>
                </a:gridCol>
                <a:gridCol w="506989">
                  <a:extLst>
                    <a:ext uri="{9D8B030D-6E8A-4147-A177-3AD203B41FA5}">
                      <a16:colId xmlns:a16="http://schemas.microsoft.com/office/drawing/2014/main" val="3692473898"/>
                    </a:ext>
                  </a:extLst>
                </a:gridCol>
                <a:gridCol w="2111296">
                  <a:extLst>
                    <a:ext uri="{9D8B030D-6E8A-4147-A177-3AD203B41FA5}">
                      <a16:colId xmlns:a16="http://schemas.microsoft.com/office/drawing/2014/main" val="2423668883"/>
                    </a:ext>
                  </a:extLst>
                </a:gridCol>
              </a:tblGrid>
              <a:tr h="193023">
                <a:tc gridSpan="3">
                  <a:txBody>
                    <a:bodyPr/>
                    <a:lstStyle/>
                    <a:p>
                      <a:pPr algn="ctr" fontAlgn="b"/>
                      <a:r>
                        <a:rPr lang="en-US" sz="1100" u="none" strike="noStrike" dirty="0">
                          <a:solidFill>
                            <a:srgbClr val="00467F"/>
                          </a:solidFill>
                          <a:effectLst/>
                        </a:rPr>
                        <a:t>Patient Centered Medical Home (PCMH) - Outpatient</a:t>
                      </a:r>
                      <a:endParaRPr lang="en-US" sz="1100" b="0" i="0" u="none" strike="noStrike" dirty="0">
                        <a:solidFill>
                          <a:srgbClr val="00467F"/>
                        </a:solidFill>
                        <a:effectLst/>
                        <a:latin typeface="Calibri" panose="020F0502020204030204" pitchFamily="34" charset="0"/>
                      </a:endParaRPr>
                    </a:p>
                  </a:txBody>
                  <a:tcPr marL="6350" marR="6350" marT="635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7530005"/>
                  </a:ext>
                </a:extLst>
              </a:tr>
              <a:tr h="557009">
                <a:tc>
                  <a:txBody>
                    <a:bodyPr/>
                    <a:lstStyle/>
                    <a:p>
                      <a:pPr algn="l" fontAlgn="ctr"/>
                      <a:r>
                        <a:rPr lang="en-US" sz="800" u="none" strike="noStrike" dirty="0">
                          <a:effectLst/>
                        </a:rPr>
                        <a:t>Overall Rating of Provider</a:t>
                      </a:r>
                      <a:endParaRPr lang="en-US" sz="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en-US" sz="800" u="none" strike="noStrike" dirty="0">
                          <a:effectLst/>
                        </a:rPr>
                        <a:t>Q32</a:t>
                      </a:r>
                      <a:endParaRPr lang="en-US" sz="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800" u="none" strike="noStrike" dirty="0">
                          <a:effectLst/>
                        </a:rPr>
                        <a:t>The Overall Rating of the Primary Care Provider is a direct driver in the PCMH survey.  The question asks the rating from zero to ten.  The top box response is a score of a "9 or "10" in this rating.</a:t>
                      </a:r>
                      <a:endParaRPr lang="en-US" sz="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73080052"/>
                  </a:ext>
                </a:extLst>
              </a:tr>
              <a:tr h="661794">
                <a:tc>
                  <a:txBody>
                    <a:bodyPr/>
                    <a:lstStyle/>
                    <a:p>
                      <a:pPr algn="l" fontAlgn="ctr"/>
                      <a:r>
                        <a:rPr lang="en-US" sz="800" u="none" strike="noStrike" dirty="0">
                          <a:effectLst/>
                        </a:rPr>
                        <a:t>Care Coordination Composite</a:t>
                      </a:r>
                      <a:endParaRPr lang="en-US" sz="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en-US" sz="800" u="none" strike="noStrike" dirty="0">
                          <a:effectLst/>
                        </a:rPr>
                        <a:t>Q23, 27, 34</a:t>
                      </a:r>
                      <a:endParaRPr lang="en-US" sz="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t"/>
                      <a:endParaRPr lang="en-US" sz="800" u="none" strike="noStrike" dirty="0">
                        <a:effectLst/>
                      </a:endParaRPr>
                    </a:p>
                    <a:p>
                      <a:pPr algn="l" fontAlgn="t"/>
                      <a:r>
                        <a:rPr lang="en-US" sz="800" u="none" strike="noStrike" dirty="0">
                          <a:effectLst/>
                        </a:rPr>
                        <a:t>The Care Coordination composite questions are measured on a scale from:  Never, Sometimes, Usually, and Always.  The top box response is "Always" for these questions.  The question responses are calculated as the average of the site's scores on the three questions.</a:t>
                      </a:r>
                      <a:endParaRPr lang="en-US" sz="800" b="0"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3107780027"/>
                  </a:ext>
                </a:extLst>
              </a:tr>
              <a:tr h="619342">
                <a:tc>
                  <a:txBody>
                    <a:bodyPr/>
                    <a:lstStyle/>
                    <a:p>
                      <a:pPr algn="l" fontAlgn="ctr"/>
                      <a:r>
                        <a:rPr lang="en-US" sz="800" u="none" strike="noStrike" dirty="0">
                          <a:effectLst/>
                        </a:rPr>
                        <a:t>Stress Discussed</a:t>
                      </a:r>
                      <a:endParaRPr lang="en-US" sz="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en-US" sz="800" u="none" strike="noStrike" dirty="0">
                          <a:effectLst/>
                        </a:rPr>
                        <a:t>Q46</a:t>
                      </a:r>
                      <a:endParaRPr lang="en-US" sz="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800" u="none" strike="noStrike" dirty="0">
                          <a:effectLst/>
                        </a:rPr>
                        <a:t>The Stress Discussed question on the outpatient survey is a direct driver in the PCMH survey.  The question is measured on a yes or no response scale.  The top box response is "yes".</a:t>
                      </a:r>
                      <a:endParaRPr lang="en-US" sz="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93280029"/>
                  </a:ext>
                </a:extLst>
              </a:tr>
            </a:tbl>
          </a:graphicData>
        </a:graphic>
      </p:graphicFrame>
      <p:graphicFrame>
        <p:nvGraphicFramePr>
          <p:cNvPr id="8" name="Table 7">
            <a:extLst>
              <a:ext uri="{FF2B5EF4-FFF2-40B4-BE49-F238E27FC236}">
                <a16:creationId xmlns:a16="http://schemas.microsoft.com/office/drawing/2014/main" id="{DBABB07F-81C8-42A1-B210-84992FBEEAE9}"/>
              </a:ext>
            </a:extLst>
          </p:cNvPr>
          <p:cNvGraphicFramePr>
            <a:graphicFrameLocks noGrp="1"/>
          </p:cNvGraphicFramePr>
          <p:nvPr>
            <p:extLst>
              <p:ext uri="{D42A27DB-BD31-4B8C-83A1-F6EECF244321}">
                <p14:modId xmlns:p14="http://schemas.microsoft.com/office/powerpoint/2010/main" val="3925852904"/>
              </p:ext>
            </p:extLst>
          </p:nvPr>
        </p:nvGraphicFramePr>
        <p:xfrm>
          <a:off x="4125954" y="4269142"/>
          <a:ext cx="3940092" cy="2229164"/>
        </p:xfrm>
        <a:graphic>
          <a:graphicData uri="http://schemas.openxmlformats.org/drawingml/2006/table">
            <a:tbl>
              <a:tblPr>
                <a:tableStyleId>{5C22544A-7EE6-4342-B048-85BDC9FD1C3A}</a:tableStyleId>
              </a:tblPr>
              <a:tblGrid>
                <a:gridCol w="1334102">
                  <a:extLst>
                    <a:ext uri="{9D8B030D-6E8A-4147-A177-3AD203B41FA5}">
                      <a16:colId xmlns:a16="http://schemas.microsoft.com/office/drawing/2014/main" val="2483066493"/>
                    </a:ext>
                  </a:extLst>
                </a:gridCol>
                <a:gridCol w="504608">
                  <a:extLst>
                    <a:ext uri="{9D8B030D-6E8A-4147-A177-3AD203B41FA5}">
                      <a16:colId xmlns:a16="http://schemas.microsoft.com/office/drawing/2014/main" val="370174118"/>
                    </a:ext>
                  </a:extLst>
                </a:gridCol>
                <a:gridCol w="2101382">
                  <a:extLst>
                    <a:ext uri="{9D8B030D-6E8A-4147-A177-3AD203B41FA5}">
                      <a16:colId xmlns:a16="http://schemas.microsoft.com/office/drawing/2014/main" val="2941587048"/>
                    </a:ext>
                  </a:extLst>
                </a:gridCol>
              </a:tblGrid>
              <a:tr h="178908">
                <a:tc gridSpan="3">
                  <a:txBody>
                    <a:bodyPr/>
                    <a:lstStyle/>
                    <a:p>
                      <a:pPr algn="ctr" fontAlgn="b"/>
                      <a:r>
                        <a:rPr lang="en-US" sz="1100" u="none" strike="noStrike" dirty="0">
                          <a:solidFill>
                            <a:srgbClr val="00467F"/>
                          </a:solidFill>
                          <a:effectLst/>
                        </a:rPr>
                        <a:t>Inpatient (IP)</a:t>
                      </a:r>
                      <a:endParaRPr lang="en-US" sz="1100" b="0" i="0" u="none" strike="noStrike" dirty="0">
                        <a:solidFill>
                          <a:srgbClr val="00467F"/>
                        </a:solidFill>
                        <a:effectLst/>
                        <a:latin typeface="Calibri" panose="020F0502020204030204" pitchFamily="34" charset="0"/>
                      </a:endParaRPr>
                    </a:p>
                  </a:txBody>
                  <a:tcPr marL="6350" marR="6350" marT="635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47305215"/>
                  </a:ext>
                </a:extLst>
              </a:tr>
              <a:tr h="790067">
                <a:tc>
                  <a:txBody>
                    <a:bodyPr/>
                    <a:lstStyle/>
                    <a:p>
                      <a:pPr algn="l" fontAlgn="ctr"/>
                      <a:r>
                        <a:rPr lang="en-US" sz="800" u="none" strike="noStrike" dirty="0">
                          <a:effectLst/>
                        </a:rPr>
                        <a:t>Overall Rating of the Hospital</a:t>
                      </a:r>
                      <a:endParaRPr lang="en-US" sz="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en-US" sz="800" u="none" strike="noStrike" dirty="0">
                          <a:effectLst/>
                        </a:rPr>
                        <a:t>Q18</a:t>
                      </a:r>
                      <a:endParaRPr lang="en-US" sz="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800" u="none" strike="noStrike" dirty="0">
                          <a:effectLst/>
                        </a:rPr>
                        <a:t>The Overall Rating of the Hospital is a direct driver in the Inpatient Survey.  The question asks for a rating from zero to ten.  The top box response is a score of "9" or "10" in this rating.</a:t>
                      </a:r>
                    </a:p>
                    <a:p>
                      <a:pPr algn="l" fontAlgn="b"/>
                      <a:endParaRPr lang="en-US" sz="800" b="0" i="0" u="none" strike="noStrike" dirty="0">
                        <a:solidFill>
                          <a:srgbClr val="000000"/>
                        </a:solidFill>
                        <a:effectLst/>
                        <a:latin typeface="Calibri" panose="020F0502020204030204" pitchFamily="34" charset="0"/>
                      </a:endParaRPr>
                    </a:p>
                    <a:p>
                      <a:pPr algn="l" fontAlgn="b"/>
                      <a:endParaRPr lang="en-US" sz="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68201180"/>
                  </a:ext>
                </a:extLst>
              </a:tr>
              <a:tr h="1260189">
                <a:tc>
                  <a:txBody>
                    <a:bodyPr/>
                    <a:lstStyle/>
                    <a:p>
                      <a:pPr algn="l" fontAlgn="ctr"/>
                      <a:r>
                        <a:rPr lang="en-US" sz="800" u="none" strike="noStrike" dirty="0">
                          <a:effectLst/>
                        </a:rPr>
                        <a:t>Care Transition Composite</a:t>
                      </a:r>
                      <a:endParaRPr lang="en-US" sz="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en-US" sz="800" u="none" strike="noStrike" dirty="0">
                          <a:effectLst/>
                        </a:rPr>
                        <a:t>Q20, 21, 22</a:t>
                      </a:r>
                      <a:endParaRPr lang="en-US" sz="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t"/>
                      <a:endParaRPr lang="en-US" sz="800" u="none" strike="noStrike" dirty="0">
                        <a:effectLst/>
                      </a:endParaRPr>
                    </a:p>
                    <a:p>
                      <a:pPr algn="l" fontAlgn="t"/>
                      <a:r>
                        <a:rPr lang="en-US" sz="800" u="none" strike="noStrike" dirty="0">
                          <a:effectLst/>
                        </a:rPr>
                        <a:t>The Care Transition Composite questions are measured on a scale: Strongly Disagree, Disagree, Agree, and Strongly Agree.  The top box response is "Strongly Agree" for these three questions.  The question responses are calculated as the average of the site's scores.</a:t>
                      </a:r>
                      <a:endParaRPr lang="en-US" sz="800" b="0"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505932751"/>
                  </a:ext>
                </a:extLst>
              </a:tr>
            </a:tbl>
          </a:graphicData>
        </a:graphic>
      </p:graphicFrame>
      <p:graphicFrame>
        <p:nvGraphicFramePr>
          <p:cNvPr id="10" name="Table 9">
            <a:extLst>
              <a:ext uri="{FF2B5EF4-FFF2-40B4-BE49-F238E27FC236}">
                <a16:creationId xmlns:a16="http://schemas.microsoft.com/office/drawing/2014/main" id="{6B1DED80-A590-4155-B8A1-8C2215F29F01}"/>
              </a:ext>
            </a:extLst>
          </p:cNvPr>
          <p:cNvGraphicFramePr>
            <a:graphicFrameLocks noGrp="1"/>
          </p:cNvGraphicFramePr>
          <p:nvPr>
            <p:extLst>
              <p:ext uri="{D42A27DB-BD31-4B8C-83A1-F6EECF244321}">
                <p14:modId xmlns:p14="http://schemas.microsoft.com/office/powerpoint/2010/main" val="3039226733"/>
              </p:ext>
            </p:extLst>
          </p:nvPr>
        </p:nvGraphicFramePr>
        <p:xfrm>
          <a:off x="8125096" y="4268596"/>
          <a:ext cx="3926304" cy="2216781"/>
        </p:xfrm>
        <a:graphic>
          <a:graphicData uri="http://schemas.openxmlformats.org/drawingml/2006/table">
            <a:tbl>
              <a:tblPr>
                <a:tableStyleId>{5C22544A-7EE6-4342-B048-85BDC9FD1C3A}</a:tableStyleId>
              </a:tblPr>
              <a:tblGrid>
                <a:gridCol w="1329433">
                  <a:extLst>
                    <a:ext uri="{9D8B030D-6E8A-4147-A177-3AD203B41FA5}">
                      <a16:colId xmlns:a16="http://schemas.microsoft.com/office/drawing/2014/main" val="1049920400"/>
                    </a:ext>
                  </a:extLst>
                </a:gridCol>
                <a:gridCol w="502843">
                  <a:extLst>
                    <a:ext uri="{9D8B030D-6E8A-4147-A177-3AD203B41FA5}">
                      <a16:colId xmlns:a16="http://schemas.microsoft.com/office/drawing/2014/main" val="1736691916"/>
                    </a:ext>
                  </a:extLst>
                </a:gridCol>
                <a:gridCol w="2094028">
                  <a:extLst>
                    <a:ext uri="{9D8B030D-6E8A-4147-A177-3AD203B41FA5}">
                      <a16:colId xmlns:a16="http://schemas.microsoft.com/office/drawing/2014/main" val="4179940726"/>
                    </a:ext>
                  </a:extLst>
                </a:gridCol>
              </a:tblGrid>
              <a:tr h="177914">
                <a:tc gridSpan="3">
                  <a:txBody>
                    <a:bodyPr/>
                    <a:lstStyle/>
                    <a:p>
                      <a:pPr algn="ctr" fontAlgn="b"/>
                      <a:r>
                        <a:rPr lang="en-US" sz="1100" u="none" strike="noStrike" dirty="0">
                          <a:solidFill>
                            <a:srgbClr val="00467F"/>
                          </a:solidFill>
                          <a:effectLst/>
                        </a:rPr>
                        <a:t>Specialty Care (SC)</a:t>
                      </a:r>
                      <a:endParaRPr lang="en-US" sz="1100" b="0" i="0" u="none" strike="noStrike" dirty="0">
                        <a:solidFill>
                          <a:srgbClr val="00467F"/>
                        </a:solidFill>
                        <a:effectLst/>
                        <a:latin typeface="Calibri" panose="020F0502020204030204" pitchFamily="34" charset="0"/>
                      </a:endParaRPr>
                    </a:p>
                  </a:txBody>
                  <a:tcPr marL="6350" marR="6350" marT="635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36583611"/>
                  </a:ext>
                </a:extLst>
              </a:tr>
              <a:tr h="785678">
                <a:tc>
                  <a:txBody>
                    <a:bodyPr/>
                    <a:lstStyle/>
                    <a:p>
                      <a:pPr algn="l" fontAlgn="ctr"/>
                      <a:r>
                        <a:rPr lang="en-US" sz="800" u="none" strike="noStrike" dirty="0">
                          <a:effectLst/>
                        </a:rPr>
                        <a:t>Overall Rating of the Specialty Care Provider</a:t>
                      </a:r>
                      <a:endParaRPr lang="en-US" sz="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en-US" sz="800" u="none" strike="noStrike" dirty="0">
                          <a:effectLst/>
                        </a:rPr>
                        <a:t>Q21</a:t>
                      </a:r>
                      <a:endParaRPr lang="en-US" sz="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r>
                        <a:rPr lang="en-US" sz="800" u="none" strike="noStrike" dirty="0">
                          <a:effectLst/>
                        </a:rPr>
                        <a:t>The Overall Rating of the Specialty Care Provider is a direct driver in the SC Survey.  The question asks for a rating from zero to ten.  The top box response is a score of "9" or "10" in this rating.</a:t>
                      </a:r>
                    </a:p>
                    <a:p>
                      <a:pPr algn="l" fontAlgn="b"/>
                      <a:endParaRPr lang="en-US" sz="800" u="none" strike="noStrike" dirty="0">
                        <a:effectLst/>
                      </a:endParaRPr>
                    </a:p>
                    <a:p>
                      <a:pPr algn="l" fontAlgn="b"/>
                      <a:endParaRPr lang="en-US" sz="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52921601"/>
                  </a:ext>
                </a:extLst>
              </a:tr>
              <a:tr h="1253189">
                <a:tc>
                  <a:txBody>
                    <a:bodyPr/>
                    <a:lstStyle/>
                    <a:p>
                      <a:pPr algn="l" fontAlgn="ctr"/>
                      <a:r>
                        <a:rPr lang="en-US" sz="800" u="none" strike="noStrike" dirty="0">
                          <a:effectLst/>
                        </a:rPr>
                        <a:t>Communication Composite</a:t>
                      </a:r>
                      <a:endParaRPr lang="en-US" sz="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ctr"/>
                      <a:r>
                        <a:rPr lang="en-US" sz="800" u="none" strike="noStrike" dirty="0">
                          <a:effectLst/>
                        </a:rPr>
                        <a:t>Q12, 13, 17, 18</a:t>
                      </a:r>
                      <a:endParaRPr lang="en-US" sz="8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t"/>
                      <a:endParaRPr lang="en-US" sz="800" u="none" strike="noStrike" dirty="0">
                        <a:effectLst/>
                      </a:endParaRPr>
                    </a:p>
                    <a:p>
                      <a:pPr algn="l" fontAlgn="t"/>
                      <a:r>
                        <a:rPr lang="en-US" sz="800" u="none" strike="noStrike" dirty="0">
                          <a:effectLst/>
                        </a:rPr>
                        <a:t>The Communication composite questions are measured on a scale from:  Never, Sometimes, Usually, and Always.  The top box response is "Always" for these questions.  The question responses are calculated as the average of the site's scores on the three questions.</a:t>
                      </a:r>
                      <a:endParaRPr lang="en-US" sz="800" b="0" i="0" u="none" strike="noStrike" dirty="0">
                        <a:solidFill>
                          <a:srgbClr val="000000"/>
                        </a:solidFill>
                        <a:effectLst/>
                        <a:latin typeface="Calibri" panose="020F0502020204030204" pitchFamily="34" charset="0"/>
                      </a:endParaRPr>
                    </a:p>
                  </a:txBody>
                  <a:tcPr marL="6350" marR="6350" marT="6350" marB="0"/>
                </a:tc>
                <a:extLst>
                  <a:ext uri="{0D108BD9-81ED-4DB2-BD59-A6C34878D82A}">
                    <a16:rowId xmlns:a16="http://schemas.microsoft.com/office/drawing/2014/main" val="4058561561"/>
                  </a:ext>
                </a:extLst>
              </a:tr>
            </a:tbl>
          </a:graphicData>
        </a:graphic>
      </p:graphicFrame>
    </p:spTree>
    <p:extLst>
      <p:ext uri="{BB962C8B-B14F-4D97-AF65-F5344CB8AC3E}">
        <p14:creationId xmlns:p14="http://schemas.microsoft.com/office/powerpoint/2010/main" val="1520840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C296476-1BA2-B346-BC5C-2AC8641807FF}"/>
              </a:ext>
            </a:extLst>
          </p:cNvPr>
          <p:cNvSpPr>
            <a:spLocks noGrp="1"/>
          </p:cNvSpPr>
          <p:nvPr>
            <p:ph idx="1"/>
          </p:nvPr>
        </p:nvSpPr>
        <p:spPr>
          <a:xfrm>
            <a:off x="609600" y="1206708"/>
            <a:ext cx="10972800" cy="5255052"/>
          </a:xfrm>
        </p:spPr>
        <p:txBody>
          <a:bodyPr/>
          <a:lstStyle/>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Between 90-100, focus on reinforcing and sustaining your PX program.  </a:t>
            </a:r>
            <a:r>
              <a:rPr lang="en-US" dirty="0">
                <a:solidFill>
                  <a:srgbClr val="000000"/>
                </a:solidFill>
                <a:latin typeface="Calibri" panose="020F0502020204030204" pitchFamily="34" charset="0"/>
              </a:rPr>
              <a:t>As facilities pursue patient experience excellence, ensure the desired changes remain in place:</a:t>
            </a:r>
          </a:p>
          <a:p>
            <a:pPr marL="0" indent="0" algn="l" rtl="0" fontAlgn="base">
              <a:buNone/>
            </a:pPr>
            <a:endParaRPr lang="en-US" dirty="0">
              <a:solidFill>
                <a:srgbClr val="000000"/>
              </a:solidFill>
              <a:latin typeface="Calibri" panose="020F0502020204030204" pitchFamily="34" charset="0"/>
            </a:endParaRPr>
          </a:p>
          <a:p>
            <a:pPr lvl="1"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Celebrate Success through:</a:t>
            </a:r>
          </a:p>
          <a:p>
            <a:pPr lvl="2" fontAlgn="base">
              <a:buFont typeface="Arial" panose="020B0604020202020204" pitchFamily="34" charset="0"/>
              <a:buChar char="•"/>
            </a:pPr>
            <a:r>
              <a:rPr lang="en-US" dirty="0">
                <a:solidFill>
                  <a:srgbClr val="000000"/>
                </a:solidFill>
                <a:latin typeface="Calibri" panose="020F0502020204030204" pitchFamily="34" charset="0"/>
              </a:rPr>
              <a:t>Town Halls</a:t>
            </a:r>
          </a:p>
          <a:p>
            <a:pPr lvl="2"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Employee Celebrations</a:t>
            </a:r>
          </a:p>
          <a:p>
            <a:pPr lvl="2" fontAlgn="base">
              <a:buFont typeface="Arial" panose="020B0604020202020204" pitchFamily="34" charset="0"/>
              <a:buChar char="•"/>
            </a:pPr>
            <a:r>
              <a:rPr lang="en-US" dirty="0">
                <a:solidFill>
                  <a:srgbClr val="000000"/>
                </a:solidFill>
                <a:latin typeface="Calibri" panose="020F0502020204030204" pitchFamily="34" charset="0"/>
              </a:rPr>
              <a:t>WECARE Leadership Rounding</a:t>
            </a:r>
          </a:p>
          <a:p>
            <a:pPr lvl="2" fontAlgn="base">
              <a:buFont typeface="Arial" panose="020B0604020202020204" pitchFamily="34" charset="0"/>
              <a:buChar char="•"/>
            </a:pPr>
            <a:endParaRPr lang="en-US" b="0" i="0" u="none" strike="noStrike" dirty="0">
              <a:solidFill>
                <a:srgbClr val="000000"/>
              </a:solidFill>
              <a:effectLst/>
              <a:latin typeface="Calibri" panose="020F0502020204030204" pitchFamily="34" charset="0"/>
            </a:endParaRPr>
          </a:p>
          <a:p>
            <a:pPr lvl="1" fontAlgn="base">
              <a:buFont typeface="Arial" panose="020B0604020202020204" pitchFamily="34" charset="0"/>
              <a:buChar char="•"/>
            </a:pPr>
            <a:r>
              <a:rPr lang="en-US" dirty="0">
                <a:solidFill>
                  <a:srgbClr val="000000"/>
                </a:solidFill>
                <a:latin typeface="Calibri" panose="020F0502020204030204" pitchFamily="34" charset="0"/>
              </a:rPr>
              <a:t>Communicate &amp; Reinforce through:</a:t>
            </a:r>
          </a:p>
          <a:p>
            <a:pPr lvl="2" fontAlgn="base">
              <a:buFont typeface="Arial" panose="020B0604020202020204" pitchFamily="34" charset="0"/>
              <a:buChar char="•"/>
            </a:pPr>
            <a:r>
              <a:rPr lang="en-US" dirty="0">
                <a:solidFill>
                  <a:srgbClr val="000000"/>
                </a:solidFill>
                <a:latin typeface="Calibri" panose="020F0502020204030204" pitchFamily="34" charset="0"/>
              </a:rPr>
              <a:t>Staff Meetings/Huddles</a:t>
            </a:r>
          </a:p>
          <a:p>
            <a:pPr lvl="2" fontAlgn="base">
              <a:buFont typeface="Arial" panose="020B0604020202020204" pitchFamily="34" charset="0"/>
              <a:buChar char="•"/>
            </a:pPr>
            <a:r>
              <a:rPr lang="en-US" dirty="0">
                <a:solidFill>
                  <a:srgbClr val="000000"/>
                </a:solidFill>
                <a:latin typeface="Calibri" panose="020F0502020204030204" pitchFamily="34" charset="0"/>
              </a:rPr>
              <a:t>Communication Templates</a:t>
            </a:r>
          </a:p>
          <a:p>
            <a:pPr lvl="2" fontAlgn="base">
              <a:buFont typeface="Arial" panose="020B0604020202020204" pitchFamily="34" charset="0"/>
              <a:buChar char="•"/>
            </a:pPr>
            <a:r>
              <a:rPr lang="en-US" dirty="0">
                <a:solidFill>
                  <a:srgbClr val="000000"/>
                </a:solidFill>
                <a:latin typeface="Calibri" panose="020F0502020204030204" pitchFamily="34" charset="0"/>
              </a:rPr>
              <a:t>Governance Structure</a:t>
            </a:r>
          </a:p>
          <a:p>
            <a:pPr lvl="1" fontAlgn="base">
              <a:buFont typeface="Arial" panose="020B0604020202020204" pitchFamily="34" charset="0"/>
              <a:buChar char="•"/>
            </a:pPr>
            <a:endParaRPr lang="en-US" dirty="0">
              <a:solidFill>
                <a:srgbClr val="000000"/>
              </a:solidFill>
              <a:latin typeface="Calibri" panose="020F0502020204030204" pitchFamily="34" charset="0"/>
            </a:endParaRPr>
          </a:p>
          <a:p>
            <a:pPr lvl="1"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Hold Voice of the </a:t>
            </a:r>
            <a:r>
              <a:rPr lang="en-US" dirty="0">
                <a:solidFill>
                  <a:srgbClr val="000000"/>
                </a:solidFill>
                <a:latin typeface="Calibri" panose="020F0502020204030204" pitchFamily="34" charset="0"/>
              </a:rPr>
              <a:t>V</a:t>
            </a:r>
            <a:r>
              <a:rPr lang="en-US" b="0" i="0" u="none" strike="noStrike" dirty="0">
                <a:solidFill>
                  <a:srgbClr val="000000"/>
                </a:solidFill>
                <a:effectLst/>
                <a:latin typeface="Calibri" panose="020F0502020204030204" pitchFamily="34" charset="0"/>
              </a:rPr>
              <a:t>eteran Listening Sessions</a:t>
            </a:r>
          </a:p>
          <a:p>
            <a:pPr lvl="1"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Share Best Practices through PX Community of practice calls</a:t>
            </a:r>
          </a:p>
          <a:p>
            <a:pPr lvl="1" fontAlgn="base">
              <a:buFont typeface="Arial" panose="020B0604020202020204" pitchFamily="34" charset="0"/>
              <a:buChar char="•"/>
            </a:pPr>
            <a:r>
              <a:rPr lang="en-US" b="0" i="0" dirty="0">
                <a:solidFill>
                  <a:srgbClr val="000000"/>
                </a:solidFill>
                <a:effectLst/>
                <a:latin typeface="Calibri" panose="020F0502020204030204" pitchFamily="34" charset="0"/>
              </a:rPr>
              <a:t>Reassess Data through improvement teams, staff meetings, committees, governance structure</a:t>
            </a:r>
          </a:p>
          <a:p>
            <a:pPr lvl="1" fontAlgn="base">
              <a:buFont typeface="Arial" panose="020B0604020202020204" pitchFamily="34" charset="0"/>
              <a:buChar char="•"/>
            </a:pPr>
            <a:r>
              <a:rPr lang="en-US" dirty="0">
                <a:solidFill>
                  <a:srgbClr val="000000"/>
                </a:solidFill>
                <a:latin typeface="Calibri" panose="020F0502020204030204" pitchFamily="34" charset="0"/>
              </a:rPr>
              <a:t>Retake the PX Self-Assessment Annually</a:t>
            </a:r>
          </a:p>
          <a:p>
            <a:pPr lvl="1" fontAlgn="base">
              <a:buFont typeface="Arial" panose="020B0604020202020204" pitchFamily="34" charset="0"/>
              <a:buChar char="•"/>
            </a:pPr>
            <a:r>
              <a:rPr lang="en-US" dirty="0">
                <a:solidFill>
                  <a:srgbClr val="000000"/>
                </a:solidFill>
                <a:latin typeface="Calibri" panose="020F0502020204030204" pitchFamily="34" charset="0"/>
              </a:rPr>
              <a:t>Utilize PX Guidebook for improvement efforts (also aligned with the seven PX domains).​</a:t>
            </a:r>
          </a:p>
          <a:p>
            <a:pPr lvl="1" fontAlgn="base">
              <a:buFont typeface="Wingdings" panose="05000000000000000000" pitchFamily="2" charset="2"/>
              <a:buChar char="Ø"/>
            </a:pPr>
            <a:endParaRPr lang="en-US" dirty="0">
              <a:solidFill>
                <a:srgbClr val="000000"/>
              </a:solidFill>
              <a:latin typeface="Calibri" panose="020F0502020204030204" pitchFamily="34" charset="0"/>
            </a:endParaRPr>
          </a:p>
          <a:p>
            <a:pPr marL="225425" lvl="1" indent="0" fontAlgn="base">
              <a:buNone/>
            </a:pP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marL="0" indent="0" algn="l" rtl="0" fontAlgn="base">
              <a:buNone/>
            </a:pP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lvl="1" fontAlgn="base">
              <a:buFont typeface="Courier New" panose="02070309020205020404" pitchFamily="49" charset="0"/>
              <a:buChar char="o"/>
            </a:pPr>
            <a:endParaRPr lang="en-US" dirty="0">
              <a:solidFill>
                <a:srgbClr val="000000"/>
              </a:solidFill>
              <a:latin typeface="Arial" panose="020B0604020202020204" pitchFamily="34" charset="0"/>
            </a:endParaRPr>
          </a:p>
          <a:p>
            <a:pPr marL="225425" lvl="1" indent="0" fontAlgn="base">
              <a:buNone/>
            </a:pP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endParaRPr lang="en-US"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Char char="•"/>
            </a:pPr>
            <a:endParaRPr lang="en-US" dirty="0">
              <a:solidFill>
                <a:srgbClr val="000000"/>
              </a:solidFill>
              <a:latin typeface="Calibri" panose="020F0502020204030204" pitchFamily="34" charset="0"/>
            </a:endParaRPr>
          </a:p>
          <a:p>
            <a:pPr algn="l" rtl="0" fontAlgn="base">
              <a:buFont typeface="Arial" panose="020B0604020202020204" pitchFamily="34" charset="0"/>
              <a:buChar char="•"/>
            </a:pPr>
            <a:endParaRPr lang="en-US" b="0" i="0" u="none" strike="noStrike" dirty="0">
              <a:solidFill>
                <a:srgbClr val="000000"/>
              </a:solidFill>
              <a:effectLst/>
              <a:latin typeface="Calibri" panose="020F0502020204030204" pitchFamily="34" charset="0"/>
            </a:endParaRPr>
          </a:p>
          <a:p>
            <a:pPr algn="l" rtl="0" fontAlgn="base">
              <a:buFont typeface="Arial" panose="020B0604020202020204" pitchFamily="34" charset="0"/>
              <a:buChar char="•"/>
            </a:pPr>
            <a:endParaRPr lang="en-US" b="0" i="0" u="none" strike="noStrike" dirty="0">
              <a:solidFill>
                <a:srgbClr val="000000"/>
              </a:solidFill>
              <a:effectLst/>
              <a:latin typeface="Calibri" panose="020F0502020204030204" pitchFamily="34" charset="0"/>
            </a:endParaRPr>
          </a:p>
          <a:p>
            <a:endParaRPr lang="en-US" dirty="0"/>
          </a:p>
        </p:txBody>
      </p:sp>
      <p:sp>
        <p:nvSpPr>
          <p:cNvPr id="6" name="Title 5">
            <a:extLst>
              <a:ext uri="{FF2B5EF4-FFF2-40B4-BE49-F238E27FC236}">
                <a16:creationId xmlns:a16="http://schemas.microsoft.com/office/drawing/2014/main" id="{138B76C7-1B71-7A75-90B5-71C706F343B5}"/>
              </a:ext>
            </a:extLst>
          </p:cNvPr>
          <p:cNvSpPr>
            <a:spLocks noGrp="1"/>
          </p:cNvSpPr>
          <p:nvPr>
            <p:ph type="title"/>
          </p:nvPr>
        </p:nvSpPr>
        <p:spPr/>
        <p:txBody>
          <a:bodyPr/>
          <a:lstStyle/>
          <a:p>
            <a:r>
              <a:rPr lang="en-US" dirty="0"/>
              <a:t>Assessment Results – What Next?</a:t>
            </a:r>
          </a:p>
        </p:txBody>
      </p:sp>
      <p:sp>
        <p:nvSpPr>
          <p:cNvPr id="4" name="Slide Number Placeholder 3">
            <a:extLst>
              <a:ext uri="{FF2B5EF4-FFF2-40B4-BE49-F238E27FC236}">
                <a16:creationId xmlns:a16="http://schemas.microsoft.com/office/drawing/2014/main" id="{105D56F5-1028-5C4E-9CF7-DA0B24E947AC}"/>
              </a:ext>
            </a:extLst>
          </p:cNvPr>
          <p:cNvSpPr>
            <a:spLocks noGrp="1"/>
          </p:cNvSpPr>
          <p:nvPr>
            <p:ph type="sldNum" sz="quarter" idx="10"/>
          </p:nvPr>
        </p:nvSpPr>
        <p:spPr/>
        <p:txBody>
          <a:bodyPr/>
          <a:lstStyle/>
          <a:p>
            <a:fld id="{9B27D237-6C0D-5549-BE11-2040A22CBC71}" type="slidenum">
              <a:rPr lang="en-US" smtClean="0"/>
              <a:pPr/>
              <a:t>5</a:t>
            </a:fld>
            <a:endParaRPr lang="en-US" dirty="0"/>
          </a:p>
        </p:txBody>
      </p:sp>
      <p:pic>
        <p:nvPicPr>
          <p:cNvPr id="23" name="Picture 22">
            <a:extLst>
              <a:ext uri="{FF2B5EF4-FFF2-40B4-BE49-F238E27FC236}">
                <a16:creationId xmlns:a16="http://schemas.microsoft.com/office/drawing/2014/main" id="{AD0DC6D4-1809-49CC-A177-590D67C62477}"/>
              </a:ext>
            </a:extLst>
          </p:cNvPr>
          <p:cNvPicPr/>
          <p:nvPr/>
        </p:nvPicPr>
        <p:blipFill>
          <a:blip r:embed="rId3"/>
          <a:stretch>
            <a:fillRect/>
          </a:stretch>
        </p:blipFill>
        <p:spPr>
          <a:xfrm>
            <a:off x="7609428" y="3512251"/>
            <a:ext cx="952500" cy="971550"/>
          </a:xfrm>
          <a:prstGeom prst="rect">
            <a:avLst/>
          </a:prstGeom>
        </p:spPr>
      </p:pic>
      <p:pic>
        <p:nvPicPr>
          <p:cNvPr id="24" name="Picture 23">
            <a:extLst>
              <a:ext uri="{FF2B5EF4-FFF2-40B4-BE49-F238E27FC236}">
                <a16:creationId xmlns:a16="http://schemas.microsoft.com/office/drawing/2014/main" id="{2A511F71-1045-4BCA-AB18-8FF9918FCBFA}"/>
              </a:ext>
            </a:extLst>
          </p:cNvPr>
          <p:cNvPicPr/>
          <p:nvPr/>
        </p:nvPicPr>
        <p:blipFill>
          <a:blip r:embed="rId4"/>
          <a:stretch>
            <a:fillRect/>
          </a:stretch>
        </p:blipFill>
        <p:spPr>
          <a:xfrm>
            <a:off x="7460306" y="1867350"/>
            <a:ext cx="1142365" cy="971550"/>
          </a:xfrm>
          <a:prstGeom prst="rect">
            <a:avLst/>
          </a:prstGeom>
        </p:spPr>
      </p:pic>
      <p:pic>
        <p:nvPicPr>
          <p:cNvPr id="25" name="Picture 24">
            <a:extLst>
              <a:ext uri="{FF2B5EF4-FFF2-40B4-BE49-F238E27FC236}">
                <a16:creationId xmlns:a16="http://schemas.microsoft.com/office/drawing/2014/main" id="{5BFBE1E7-254C-4D8B-8BCD-F1A029B46E11}"/>
              </a:ext>
            </a:extLst>
          </p:cNvPr>
          <p:cNvPicPr/>
          <p:nvPr/>
        </p:nvPicPr>
        <p:blipFill>
          <a:blip r:embed="rId5">
            <a:extLst>
              <a:ext uri="{28A0092B-C50C-407E-A947-70E740481C1C}">
                <a14:useLocalDpi xmlns:a14="http://schemas.microsoft.com/office/drawing/2010/main" val="0"/>
              </a:ext>
            </a:extLst>
          </a:blip>
          <a:stretch>
            <a:fillRect/>
          </a:stretch>
        </p:blipFill>
        <p:spPr>
          <a:xfrm>
            <a:off x="6350223" y="2650964"/>
            <a:ext cx="1069340" cy="960120"/>
          </a:xfrm>
          <a:prstGeom prst="rect">
            <a:avLst/>
          </a:prstGeom>
        </p:spPr>
      </p:pic>
      <p:pic>
        <p:nvPicPr>
          <p:cNvPr id="26" name="Picture 25">
            <a:extLst>
              <a:ext uri="{FF2B5EF4-FFF2-40B4-BE49-F238E27FC236}">
                <a16:creationId xmlns:a16="http://schemas.microsoft.com/office/drawing/2014/main" id="{AF1CF048-4299-43A7-8781-48FAC11E359F}"/>
              </a:ext>
            </a:extLst>
          </p:cNvPr>
          <p:cNvPicPr/>
          <p:nvPr/>
        </p:nvPicPr>
        <p:blipFill>
          <a:blip r:embed="rId6">
            <a:extLst>
              <a:ext uri="{28A0092B-C50C-407E-A947-70E740481C1C}">
                <a14:useLocalDpi xmlns:a14="http://schemas.microsoft.com/office/drawing/2010/main" val="0"/>
              </a:ext>
            </a:extLst>
          </a:blip>
          <a:stretch>
            <a:fillRect/>
          </a:stretch>
        </p:blipFill>
        <p:spPr>
          <a:xfrm>
            <a:off x="8643414" y="2650964"/>
            <a:ext cx="952500" cy="1129391"/>
          </a:xfrm>
          <a:prstGeom prst="rect">
            <a:avLst/>
          </a:prstGeom>
        </p:spPr>
      </p:pic>
    </p:spTree>
    <p:extLst>
      <p:ext uri="{BB962C8B-B14F-4D97-AF65-F5344CB8AC3E}">
        <p14:creationId xmlns:p14="http://schemas.microsoft.com/office/powerpoint/2010/main" val="1197987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8B76C7-1B71-7A75-90B5-71C706F343B5}"/>
              </a:ext>
            </a:extLst>
          </p:cNvPr>
          <p:cNvSpPr>
            <a:spLocks noGrp="1"/>
          </p:cNvSpPr>
          <p:nvPr>
            <p:ph type="title"/>
          </p:nvPr>
        </p:nvSpPr>
        <p:spPr/>
        <p:txBody>
          <a:bodyPr/>
          <a:lstStyle/>
          <a:p>
            <a:r>
              <a:rPr lang="en-US" dirty="0"/>
              <a:t>Guidebook - What is it &amp; Why use it?</a:t>
            </a:r>
          </a:p>
        </p:txBody>
      </p:sp>
      <p:sp>
        <p:nvSpPr>
          <p:cNvPr id="7" name="Content Placeholder 6">
            <a:extLst>
              <a:ext uri="{FF2B5EF4-FFF2-40B4-BE49-F238E27FC236}">
                <a16:creationId xmlns:a16="http://schemas.microsoft.com/office/drawing/2014/main" id="{3C296476-1BA2-B346-BC5C-2AC8641807FF}"/>
              </a:ext>
            </a:extLst>
          </p:cNvPr>
          <p:cNvSpPr>
            <a:spLocks noGrp="1"/>
          </p:cNvSpPr>
          <p:nvPr>
            <p:ph idx="1"/>
          </p:nvPr>
        </p:nvSpPr>
        <p:spPr/>
        <p:txBody>
          <a:bodyPr/>
          <a:lstStyle/>
          <a:p>
            <a:pPr marL="0" indent="0">
              <a:buNone/>
            </a:pPr>
            <a:r>
              <a:rPr lang="en-US" sz="2000" b="1" dirty="0">
                <a:effectLst/>
                <a:ea typeface="Calibri" panose="020F0502020204030204" pitchFamily="34" charset="0"/>
                <a:cs typeface="Times New Roman" panose="02020603050405020304" pitchFamily="18" charset="0"/>
              </a:rPr>
              <a:t>Patient Experience Guidebook:</a:t>
            </a:r>
          </a:p>
          <a:p>
            <a:r>
              <a:rPr lang="en-US" sz="1800" b="0" i="0" dirty="0">
                <a:effectLst/>
              </a:rPr>
              <a:t>This guidebook provides the overarching direction on principles and steps to achieve patient experience excellence within VA. This guidebook is a resource for understanding patient experience at the VA, while recommending data, information, and tools to establish a successful patient experience program that is sustained, evolves, and consistent enterprise-wide. It aligns with the VA Roadmap to Excellence 2.0.</a:t>
            </a:r>
          </a:p>
          <a:p>
            <a:endParaRPr lang="en-US" sz="1800" dirty="0"/>
          </a:p>
          <a:p>
            <a:endParaRPr lang="en-US" sz="1800" b="0" i="0" dirty="0">
              <a:effectLst/>
            </a:endParaRPr>
          </a:p>
          <a:p>
            <a:endParaRPr lang="en-US" sz="1800" dirty="0"/>
          </a:p>
          <a:p>
            <a:endParaRPr lang="en-US" sz="1800" b="0" i="0" dirty="0">
              <a:effectLst/>
            </a:endParaRPr>
          </a:p>
        </p:txBody>
      </p:sp>
      <p:sp>
        <p:nvSpPr>
          <p:cNvPr id="4" name="Slide Number Placeholder 3">
            <a:extLst>
              <a:ext uri="{FF2B5EF4-FFF2-40B4-BE49-F238E27FC236}">
                <a16:creationId xmlns:a16="http://schemas.microsoft.com/office/drawing/2014/main" id="{105D56F5-1028-5C4E-9CF7-DA0B24E947AC}"/>
              </a:ext>
            </a:extLst>
          </p:cNvPr>
          <p:cNvSpPr>
            <a:spLocks noGrp="1"/>
          </p:cNvSpPr>
          <p:nvPr>
            <p:ph type="sldNum" sz="quarter" idx="10"/>
          </p:nvPr>
        </p:nvSpPr>
        <p:spPr/>
        <p:txBody>
          <a:bodyPr/>
          <a:lstStyle/>
          <a:p>
            <a:fld id="{9B27D237-6C0D-5549-BE11-2040A22CBC71}" type="slidenum">
              <a:rPr lang="en-US" smtClean="0"/>
              <a:pPr/>
              <a:t>6</a:t>
            </a:fld>
            <a:endParaRPr lang="en-US" dirty="0"/>
          </a:p>
        </p:txBody>
      </p:sp>
      <p:pic>
        <p:nvPicPr>
          <p:cNvPr id="10" name="Picture 9">
            <a:extLst>
              <a:ext uri="{FF2B5EF4-FFF2-40B4-BE49-F238E27FC236}">
                <a16:creationId xmlns:a16="http://schemas.microsoft.com/office/drawing/2014/main" id="{296A48AE-E883-4A40-87C5-80231C90F334}"/>
              </a:ext>
            </a:extLst>
          </p:cNvPr>
          <p:cNvPicPr>
            <a:picLocks noChangeAspect="1"/>
          </p:cNvPicPr>
          <p:nvPr/>
        </p:nvPicPr>
        <p:blipFill>
          <a:blip r:embed="rId3"/>
          <a:stretch>
            <a:fillRect/>
          </a:stretch>
        </p:blipFill>
        <p:spPr>
          <a:xfrm>
            <a:off x="2706215" y="2780711"/>
            <a:ext cx="6007409" cy="3778444"/>
          </a:xfrm>
          <a:prstGeom prst="rect">
            <a:avLst/>
          </a:prstGeom>
        </p:spPr>
      </p:pic>
    </p:spTree>
    <p:extLst>
      <p:ext uri="{BB962C8B-B14F-4D97-AF65-F5344CB8AC3E}">
        <p14:creationId xmlns:p14="http://schemas.microsoft.com/office/powerpoint/2010/main" val="4156792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8B76C7-1B71-7A75-90B5-71C706F343B5}"/>
              </a:ext>
            </a:extLst>
          </p:cNvPr>
          <p:cNvSpPr>
            <a:spLocks noGrp="1"/>
          </p:cNvSpPr>
          <p:nvPr>
            <p:ph type="title"/>
          </p:nvPr>
        </p:nvSpPr>
        <p:spPr/>
        <p:txBody>
          <a:bodyPr/>
          <a:lstStyle/>
          <a:p>
            <a:r>
              <a:rPr lang="en-US" dirty="0"/>
              <a:t>Guidebook - What is it &amp; Why use it?</a:t>
            </a:r>
          </a:p>
        </p:txBody>
      </p:sp>
      <p:sp>
        <p:nvSpPr>
          <p:cNvPr id="7" name="Content Placeholder 6">
            <a:extLst>
              <a:ext uri="{FF2B5EF4-FFF2-40B4-BE49-F238E27FC236}">
                <a16:creationId xmlns:a16="http://schemas.microsoft.com/office/drawing/2014/main" id="{3C296476-1BA2-B346-BC5C-2AC8641807FF}"/>
              </a:ext>
            </a:extLst>
          </p:cNvPr>
          <p:cNvSpPr>
            <a:spLocks noGrp="1"/>
          </p:cNvSpPr>
          <p:nvPr>
            <p:ph idx="1"/>
          </p:nvPr>
        </p:nvSpPr>
        <p:spPr>
          <a:xfrm>
            <a:off x="609600" y="1206708"/>
            <a:ext cx="10972800" cy="5366812"/>
          </a:xfrm>
        </p:spPr>
        <p:txBody>
          <a:bodyPr/>
          <a:lstStyle/>
          <a:p>
            <a:pPr marL="0" indent="0">
              <a:buNone/>
            </a:pPr>
            <a:r>
              <a:rPr lang="en-US" sz="2000" b="1" dirty="0">
                <a:effectLst/>
                <a:ea typeface="Calibri" panose="020F0502020204030204" pitchFamily="34" charset="0"/>
                <a:cs typeface="Times New Roman" panose="02020603050405020304" pitchFamily="18" charset="0"/>
              </a:rPr>
              <a:t>Patient Experience Guidebook:</a:t>
            </a:r>
          </a:p>
          <a:p>
            <a:r>
              <a:rPr lang="en-US" sz="1800" b="0" i="0" dirty="0">
                <a:effectLst/>
              </a:rPr>
              <a:t>The guide navigates through the five stages of a foundational patient experience program. The stages align to process improvement and change management models. </a:t>
            </a:r>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This guide can also be used as a reference for PX Self-Assessment results and utilize targeted PX Domain chapters to recognize why each domain is an important factor in patient experience, what strong patient experience initiatives and programs targeting that domain look like and receive overall tips on how to improve in that domain.</a:t>
            </a:r>
          </a:p>
        </p:txBody>
      </p:sp>
      <p:sp>
        <p:nvSpPr>
          <p:cNvPr id="4" name="Slide Number Placeholder 3">
            <a:extLst>
              <a:ext uri="{FF2B5EF4-FFF2-40B4-BE49-F238E27FC236}">
                <a16:creationId xmlns:a16="http://schemas.microsoft.com/office/drawing/2014/main" id="{105D56F5-1028-5C4E-9CF7-DA0B24E947AC}"/>
              </a:ext>
            </a:extLst>
          </p:cNvPr>
          <p:cNvSpPr>
            <a:spLocks noGrp="1"/>
          </p:cNvSpPr>
          <p:nvPr>
            <p:ph type="sldNum" sz="quarter" idx="10"/>
          </p:nvPr>
        </p:nvSpPr>
        <p:spPr/>
        <p:txBody>
          <a:bodyPr/>
          <a:lstStyle/>
          <a:p>
            <a:fld id="{9B27D237-6C0D-5549-BE11-2040A22CBC71}" type="slidenum">
              <a:rPr lang="en-US" smtClean="0"/>
              <a:pPr/>
              <a:t>7</a:t>
            </a:fld>
            <a:endParaRPr lang="en-US" dirty="0"/>
          </a:p>
        </p:txBody>
      </p:sp>
      <p:pic>
        <p:nvPicPr>
          <p:cNvPr id="11" name="Picture 10">
            <a:extLst>
              <a:ext uri="{FF2B5EF4-FFF2-40B4-BE49-F238E27FC236}">
                <a16:creationId xmlns:a16="http://schemas.microsoft.com/office/drawing/2014/main" id="{C35AA64D-77B5-4FFC-A0C9-18F9D4F98E1C}"/>
              </a:ext>
            </a:extLst>
          </p:cNvPr>
          <p:cNvPicPr>
            <a:picLocks noChangeAspect="1"/>
          </p:cNvPicPr>
          <p:nvPr/>
        </p:nvPicPr>
        <p:blipFill>
          <a:blip r:embed="rId3"/>
          <a:stretch>
            <a:fillRect/>
          </a:stretch>
        </p:blipFill>
        <p:spPr>
          <a:xfrm>
            <a:off x="6888110" y="2902354"/>
            <a:ext cx="4511040" cy="2063966"/>
          </a:xfrm>
          <a:prstGeom prst="rect">
            <a:avLst/>
          </a:prstGeom>
        </p:spPr>
      </p:pic>
      <p:pic>
        <p:nvPicPr>
          <p:cNvPr id="12" name="Picture 11">
            <a:extLst>
              <a:ext uri="{FF2B5EF4-FFF2-40B4-BE49-F238E27FC236}">
                <a16:creationId xmlns:a16="http://schemas.microsoft.com/office/drawing/2014/main" id="{0A3FA78A-DCE1-4F1F-9B52-6AAF4F6B427C}"/>
              </a:ext>
            </a:extLst>
          </p:cNvPr>
          <p:cNvPicPr>
            <a:picLocks noChangeAspect="1"/>
          </p:cNvPicPr>
          <p:nvPr/>
        </p:nvPicPr>
        <p:blipFill>
          <a:blip r:embed="rId4"/>
          <a:stretch>
            <a:fillRect/>
          </a:stretch>
        </p:blipFill>
        <p:spPr>
          <a:xfrm>
            <a:off x="1188720" y="2902354"/>
            <a:ext cx="4511041" cy="2063966"/>
          </a:xfrm>
          <a:prstGeom prst="rect">
            <a:avLst/>
          </a:prstGeom>
        </p:spPr>
      </p:pic>
    </p:spTree>
    <p:extLst>
      <p:ext uri="{BB962C8B-B14F-4D97-AF65-F5344CB8AC3E}">
        <p14:creationId xmlns:p14="http://schemas.microsoft.com/office/powerpoint/2010/main" val="1451439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0B53D2-75B2-F4C8-8248-682D8652BE1E}"/>
              </a:ext>
            </a:extLst>
          </p:cNvPr>
          <p:cNvSpPr>
            <a:spLocks noGrp="1"/>
          </p:cNvSpPr>
          <p:nvPr>
            <p:ph type="title"/>
          </p:nvPr>
        </p:nvSpPr>
        <p:spPr/>
        <p:txBody>
          <a:bodyPr/>
          <a:lstStyle/>
          <a:p>
            <a:r>
              <a:rPr lang="en-US" dirty="0"/>
              <a:t>Support</a:t>
            </a:r>
          </a:p>
        </p:txBody>
      </p:sp>
      <p:sp>
        <p:nvSpPr>
          <p:cNvPr id="6" name="Content Placeholder 5">
            <a:extLst>
              <a:ext uri="{FF2B5EF4-FFF2-40B4-BE49-F238E27FC236}">
                <a16:creationId xmlns:a16="http://schemas.microsoft.com/office/drawing/2014/main" id="{530F9532-D192-9BEF-046A-9E98D85307B6}"/>
              </a:ext>
            </a:extLst>
          </p:cNvPr>
          <p:cNvSpPr>
            <a:spLocks noGrp="1"/>
          </p:cNvSpPr>
          <p:nvPr>
            <p:ph sz="half" idx="1"/>
          </p:nvPr>
        </p:nvSpPr>
        <p:spPr>
          <a:xfrm>
            <a:off x="609599" y="1248765"/>
            <a:ext cx="10626287" cy="5009795"/>
          </a:xfrm>
        </p:spPr>
        <p:txBody>
          <a:bodyPr/>
          <a:lstStyle/>
          <a:p>
            <a:endParaRPr lang="en-US" sz="1600" b="1" dirty="0">
              <a:solidFill>
                <a:schemeClr val="tx1">
                  <a:lumMod val="95000"/>
                  <a:lumOff val="5000"/>
                </a:schemeClr>
              </a:solidFill>
              <a:cs typeface="Calibri"/>
            </a:endParaRPr>
          </a:p>
          <a:p>
            <a:r>
              <a:rPr lang="en-US" sz="1600" b="1" dirty="0">
                <a:solidFill>
                  <a:schemeClr val="tx1">
                    <a:lumMod val="95000"/>
                    <a:lumOff val="5000"/>
                  </a:schemeClr>
                </a:solidFill>
                <a:cs typeface="Calibri"/>
              </a:rPr>
              <a:t>PX Data Deep Dive (Virtual; 2-3 hours):  </a:t>
            </a:r>
            <a:r>
              <a:rPr lang="en-US" sz="1600" dirty="0">
                <a:solidFill>
                  <a:schemeClr val="tx1">
                    <a:lumMod val="95000"/>
                    <a:lumOff val="5000"/>
                  </a:schemeClr>
                </a:solidFill>
                <a:cs typeface="Calibri"/>
              </a:rPr>
              <a:t>An interactive crosswalk for leaders and employees to understand bright spots and pain points pertaining to facility and clinic-level experience scores, covering Access to Care, VA’s All Employee Survey, CMS Hospital Compare, Strategic Analytics for Improvement and Learning (SAIL), the Survey of Healthcare Experience of Patients (SHEP), and Veterans Signals. </a:t>
            </a:r>
            <a:endParaRPr lang="en-US" sz="1600" b="1" dirty="0">
              <a:solidFill>
                <a:schemeClr val="tx1">
                  <a:lumMod val="95000"/>
                  <a:lumOff val="5000"/>
                </a:schemeClr>
              </a:solidFill>
              <a:cs typeface="Calibri"/>
            </a:endParaRPr>
          </a:p>
          <a:p>
            <a:endParaRPr lang="en-US" sz="1600" b="1" dirty="0">
              <a:solidFill>
                <a:schemeClr val="tx1">
                  <a:lumMod val="95000"/>
                  <a:lumOff val="5000"/>
                </a:schemeClr>
              </a:solidFill>
              <a:cs typeface="Calibri"/>
            </a:endParaRPr>
          </a:p>
          <a:p>
            <a:r>
              <a:rPr lang="en-US" sz="1600" b="1" dirty="0">
                <a:solidFill>
                  <a:schemeClr val="tx1">
                    <a:lumMod val="95000"/>
                    <a:lumOff val="5000"/>
                  </a:schemeClr>
                </a:solidFill>
                <a:cs typeface="Calibri"/>
              </a:rPr>
              <a:t>PX Consultation (On-Site; 2-3 days):  </a:t>
            </a:r>
            <a:r>
              <a:rPr lang="en-US" sz="1600" dirty="0">
                <a:solidFill>
                  <a:schemeClr val="tx1">
                    <a:lumMod val="95000"/>
                    <a:lumOff val="5000"/>
                  </a:schemeClr>
                </a:solidFill>
                <a:cs typeface="Calibri"/>
              </a:rPr>
              <a:t>An on-site consultation, encompassing a PX Data Dee of Dive, and a </a:t>
            </a:r>
            <a:r>
              <a:rPr lang="en-US" dirty="0">
                <a:effectLst/>
                <a:latin typeface="Calibri" panose="020F0502020204030204" pitchFamily="34" charset="0"/>
                <a:ea typeface="Calibri" panose="020F0502020204030204" pitchFamily="34" charset="0"/>
                <a:cs typeface="Times New Roman" panose="02020603050405020304" pitchFamily="18" charset="0"/>
              </a:rPr>
              <a:t>catered agenda for the facility that could include a traditional on-site consultation, a Program Review, Strategic Planning and/or Action Planning with </a:t>
            </a:r>
            <a:r>
              <a:rPr lang="en-US" sz="1600" dirty="0">
                <a:solidFill>
                  <a:schemeClr val="tx1">
                    <a:lumMod val="95000"/>
                    <a:lumOff val="5000"/>
                  </a:schemeClr>
                </a:solidFill>
                <a:cs typeface="Calibri"/>
              </a:rPr>
              <a:t>focus groups, and interviews to gather the observations of employees and Veterans.  </a:t>
            </a:r>
          </a:p>
          <a:p>
            <a:endParaRPr lang="en-US" dirty="0">
              <a:solidFill>
                <a:schemeClr val="tx1">
                  <a:lumMod val="95000"/>
                  <a:lumOff val="5000"/>
                </a:schemeClr>
              </a:solidFill>
              <a:cs typeface="Calibri"/>
            </a:endParaRPr>
          </a:p>
          <a:p>
            <a:r>
              <a:rPr lang="en-US" b="1" dirty="0">
                <a:solidFill>
                  <a:schemeClr val="tx1">
                    <a:lumMod val="95000"/>
                    <a:lumOff val="5000"/>
                  </a:schemeClr>
                </a:solidFill>
                <a:cs typeface="Calibri"/>
              </a:rPr>
              <a:t>PX Coaching (1 Day Shadow/1-Hr Ongoing, Virtual &amp; In Person): </a:t>
            </a:r>
            <a:r>
              <a:rPr lang="en-US" dirty="0">
                <a:solidFill>
                  <a:schemeClr val="tx1">
                    <a:lumMod val="95000"/>
                    <a:lumOff val="5000"/>
                  </a:schemeClr>
                </a:solidFill>
                <a:cs typeface="Calibri"/>
              </a:rPr>
              <a:t> A Virtual or On- site visit with a catered agenda that could include </a:t>
            </a:r>
            <a:r>
              <a:rPr lang="en-US" dirty="0">
                <a:effectLst/>
                <a:latin typeface="Calibri" panose="020F0502020204030204" pitchFamily="34" charset="0"/>
                <a:ea typeface="Calibri" panose="020F0502020204030204" pitchFamily="34" charset="0"/>
                <a:cs typeface="Times New Roman" panose="02020603050405020304" pitchFamily="18" charset="0"/>
              </a:rPr>
              <a:t>options for 1:1 coaching, PX Self-Assessment Support, Experience Data Set Training and VISN VEC Support coaching.</a:t>
            </a:r>
          </a:p>
          <a:p>
            <a:endParaRPr lang="en-US" dirty="0">
              <a:solidFill>
                <a:schemeClr val="tx1">
                  <a:lumMod val="95000"/>
                  <a:lumOff val="5000"/>
                </a:schemeClr>
              </a:solidFill>
              <a:cs typeface="Calibri"/>
            </a:endParaRPr>
          </a:p>
          <a:p>
            <a:r>
              <a:rPr lang="en-US" b="1" dirty="0">
                <a:solidFill>
                  <a:schemeClr val="tx1">
                    <a:lumMod val="95000"/>
                    <a:lumOff val="5000"/>
                  </a:schemeClr>
                </a:solidFill>
                <a:cs typeface="Calibri"/>
              </a:rPr>
              <a:t>Implementation (On-Site; 2-3 days):  </a:t>
            </a:r>
            <a:r>
              <a:rPr lang="en-US" dirty="0">
                <a:solidFill>
                  <a:schemeClr val="tx1">
                    <a:lumMod val="95000"/>
                    <a:lumOff val="5000"/>
                  </a:schemeClr>
                </a:solidFill>
                <a:cs typeface="Calibri"/>
              </a:rPr>
              <a:t>On</a:t>
            </a:r>
            <a:r>
              <a:rPr lang="en-US" b="0" i="0" dirty="0">
                <a:solidFill>
                  <a:srgbClr val="323130"/>
                </a:solidFill>
                <a:effectLst/>
              </a:rPr>
              <a:t>-site and virtual implementation coaching and utilization of all </a:t>
            </a:r>
            <a:r>
              <a:rPr lang="en-US" b="0" i="0" u="sng" dirty="0">
                <a:solidFill>
                  <a:srgbClr val="004E8C"/>
                </a:solidFill>
                <a:effectLst/>
                <a:hlinkClick r:id="rId3"/>
              </a:rPr>
              <a:t>Patient Experience Toolkits</a:t>
            </a:r>
            <a:r>
              <a:rPr lang="en-US" b="0" i="0" dirty="0">
                <a:solidFill>
                  <a:srgbClr val="323130"/>
                </a:solidFill>
                <a:effectLst/>
              </a:rPr>
              <a:t>. Implementation also includes solutions derived from the Human-Centered Design (HCD) journey maps, addressing the moments that matter, development of new evidence-based new toolkits, and implementation support of opportunities identified through PX Consultation. ​</a:t>
            </a:r>
            <a:endParaRPr lang="en-US" b="1" dirty="0"/>
          </a:p>
        </p:txBody>
      </p:sp>
      <p:sp>
        <p:nvSpPr>
          <p:cNvPr id="4" name="Slide Number Placeholder 3">
            <a:extLst>
              <a:ext uri="{FF2B5EF4-FFF2-40B4-BE49-F238E27FC236}">
                <a16:creationId xmlns:a16="http://schemas.microsoft.com/office/drawing/2014/main" id="{5282DEDE-EF3E-2512-2C8D-E1B289526CB1}"/>
              </a:ext>
            </a:extLst>
          </p:cNvPr>
          <p:cNvSpPr>
            <a:spLocks noGrp="1"/>
          </p:cNvSpPr>
          <p:nvPr>
            <p:ph type="sldNum" sz="quarter" idx="10"/>
          </p:nvPr>
        </p:nvSpPr>
        <p:spPr/>
        <p:txBody>
          <a:bodyPr/>
          <a:lstStyle/>
          <a:p>
            <a:fld id="{9B27D237-6C0D-5549-BE11-2040A22CBC71}" type="slidenum">
              <a:rPr lang="en-US" smtClean="0"/>
              <a:pPr/>
              <a:t>8</a:t>
            </a:fld>
            <a:endParaRPr lang="en-US" dirty="0"/>
          </a:p>
        </p:txBody>
      </p:sp>
    </p:spTree>
    <p:extLst>
      <p:ext uri="{BB962C8B-B14F-4D97-AF65-F5344CB8AC3E}">
        <p14:creationId xmlns:p14="http://schemas.microsoft.com/office/powerpoint/2010/main" val="9380403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wo-line Header">
  <a:themeElements>
    <a:clrScheme name="VA Print Colors">
      <a:dk1>
        <a:srgbClr val="000000"/>
      </a:dk1>
      <a:lt1>
        <a:srgbClr val="FFFFFF"/>
      </a:lt1>
      <a:dk2>
        <a:srgbClr val="003F72"/>
      </a:dk2>
      <a:lt2>
        <a:srgbClr val="EEECE1"/>
      </a:lt2>
      <a:accent1>
        <a:srgbClr val="0082BD"/>
      </a:accent1>
      <a:accent2>
        <a:srgbClr val="C6262D"/>
      </a:accent2>
      <a:accent3>
        <a:srgbClr val="762431"/>
      </a:accent3>
      <a:accent4>
        <a:srgbClr val="F2CF45"/>
      </a:accent4>
      <a:accent5>
        <a:srgbClr val="828F97"/>
      </a:accent5>
      <a:accent6>
        <a:srgbClr val="DBDCDE"/>
      </a:accent6>
      <a:hlink>
        <a:srgbClr val="0082BD"/>
      </a:hlink>
      <a:folHlink>
        <a:srgbClr val="003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XSymposium_Template_v05" id="{2CCAAA04-E6E4-7449-B46B-BCB03239E4F6}" vid="{044F5E7B-CF6C-B64D-A5F7-3D9ECEC179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E30B21F1623449AA79AC99749305CA" ma:contentTypeVersion="13" ma:contentTypeDescription="Create a new document." ma:contentTypeScope="" ma:versionID="ebb9be971266029cc5831ef4c14e1cc3">
  <xsd:schema xmlns:xsd="http://www.w3.org/2001/XMLSchema" xmlns:xs="http://www.w3.org/2001/XMLSchema" xmlns:p="http://schemas.microsoft.com/office/2006/metadata/properties" xmlns:ns2="42b4bb46-5d81-43f4-8587-34a3e0e6d42d" xmlns:ns3="6a064b98-9978-4112-8952-3c59b93e1f73" targetNamespace="http://schemas.microsoft.com/office/2006/metadata/properties" ma:root="true" ma:fieldsID="c8eb516f599903b770de21aa3b6e68f1" ns2:_="" ns3:_="">
    <xsd:import namespace="42b4bb46-5d81-43f4-8587-34a3e0e6d42d"/>
    <xsd:import namespace="6a064b98-9978-4112-8952-3c59b93e1f7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b4bb46-5d81-43f4-8587-34a3e0e6d4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a064b98-9978-4112-8952-3c59b93e1f7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183f18b-6311-4e5a-88db-0cdddec861d8}" ma:internalName="TaxCatchAll" ma:showField="CatchAllData" ma:web="6a064b98-9978-4112-8952-3c59b93e1f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2b4bb46-5d81-43f4-8587-34a3e0e6d42d">
      <Terms xmlns="http://schemas.microsoft.com/office/infopath/2007/PartnerControls"/>
    </lcf76f155ced4ddcb4097134ff3c332f>
    <TaxCatchAll xmlns="6a064b98-9978-4112-8952-3c59b93e1f7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F28F77-FA59-4176-BCA1-116E0B47CA04}"/>
</file>

<file path=customXml/itemProps2.xml><?xml version="1.0" encoding="utf-8"?>
<ds:datastoreItem xmlns:ds="http://schemas.openxmlformats.org/officeDocument/2006/customXml" ds:itemID="{4F05A406-3004-4A8C-AA91-DF3D2C3E13DF}">
  <ds:schemaRefs>
    <ds:schemaRef ds:uri="http://purl.org/dc/dcmitype/"/>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2006/metadata/properties"/>
    <ds:schemaRef ds:uri="http://schemas.microsoft.com/office/infopath/2007/PartnerControls"/>
    <ds:schemaRef ds:uri="http://purl.org/dc/terms/"/>
    <ds:schemaRef ds:uri="56245d2f-0389-484d-8b25-63ef91afc411"/>
    <ds:schemaRef ds:uri="77dce447-0566-47ff-8c07-c9b85fda5322"/>
    <ds:schemaRef ds:uri="http://schemas.microsoft.com/sharepoint/v3"/>
  </ds:schemaRefs>
</ds:datastoreItem>
</file>

<file path=customXml/itemProps3.xml><?xml version="1.0" encoding="utf-8"?>
<ds:datastoreItem xmlns:ds="http://schemas.openxmlformats.org/officeDocument/2006/customXml" ds:itemID="{0359060F-08C3-4348-9D8B-446C095131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CXSymposium_Template_v05 (1)</Template>
  <TotalTime>1124</TotalTime>
  <Words>2075</Words>
  <Application>Microsoft Office PowerPoint</Application>
  <PresentationFormat>Widescreen</PresentationFormat>
  <Paragraphs>224</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Courier New</vt:lpstr>
      <vt:lpstr>Georgia</vt:lpstr>
      <vt:lpstr>Segoe UI</vt:lpstr>
      <vt:lpstr>Wingdings</vt:lpstr>
      <vt:lpstr>Two-line Header</vt:lpstr>
      <vt:lpstr>Assessment Tool, Guidebook &amp; Support</vt:lpstr>
      <vt:lpstr>Assessment – What is it &amp; Why use it?</vt:lpstr>
      <vt:lpstr>Assessment – What is it &amp; Why use it?</vt:lpstr>
      <vt:lpstr>Assessment Results – What Next?</vt:lpstr>
      <vt:lpstr>Assessment Results – What Next?</vt:lpstr>
      <vt:lpstr>Assessment Results – What Next?</vt:lpstr>
      <vt:lpstr>Guidebook - What is it &amp; Why use it?</vt:lpstr>
      <vt:lpstr>Guidebook - What is it &amp; Why use it?</vt:lpstr>
      <vt:lpstr>Support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Enter Document Subject</dc:subject>
  <dc:creator>Baker, Dana M. (she/her/hers)</dc:creator>
  <cp:keywords>Enter document keywords</cp:keywords>
  <dc:description/>
  <cp:lastModifiedBy>Pranger, Jennifer</cp:lastModifiedBy>
  <cp:revision>24</cp:revision>
  <cp:lastPrinted>2011-05-13T15:25:22Z</cp:lastPrinted>
  <dcterms:created xsi:type="dcterms:W3CDTF">2022-06-03T16:45:45Z</dcterms:created>
  <dcterms:modified xsi:type="dcterms:W3CDTF">2022-07-26T18:07:35Z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reviewed">
    <vt:lpwstr>yyyymmdd</vt:lpwstr>
  </property>
  <property fmtid="{D5CDD505-2E9C-101B-9397-08002B2CF9AE}" pid="3" name="Datecreated">
    <vt:lpwstr>yyyymmdd</vt:lpwstr>
  </property>
  <property fmtid="{D5CDD505-2E9C-101B-9397-08002B2CF9AE}" pid="4" name="Type">
    <vt:lpwstr>General Information</vt:lpwstr>
  </property>
  <property fmtid="{D5CDD505-2E9C-101B-9397-08002B2CF9AE}" pid="5" name="Language">
    <vt:lpwstr>En</vt:lpwstr>
  </property>
  <property fmtid="{D5CDD505-2E9C-101B-9397-08002B2CF9AE}" pid="6" name="Description">
    <vt:lpwstr>This document contains information on how to use the OIT PowerPoint Template.</vt:lpwstr>
  </property>
  <property fmtid="{D5CDD505-2E9C-101B-9397-08002B2CF9AE}" pid="7" name="Creator">
    <vt:lpwstr>U.S. Department of Veterans Affairs</vt:lpwstr>
  </property>
  <property fmtid="{D5CDD505-2E9C-101B-9397-08002B2CF9AE}" pid="8" name="ContentTypeId">
    <vt:lpwstr>0x010100A9E30B21F1623449AA79AC99749305CA</vt:lpwstr>
  </property>
  <property fmtid="{D5CDD505-2E9C-101B-9397-08002B2CF9AE}" pid="9" name="MediaServiceImageTags">
    <vt:lpwstr/>
  </property>
</Properties>
</file>