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1" r:id="rId4"/>
  </p:sldMasterIdLst>
  <p:notesMasterIdLst>
    <p:notesMasterId r:id="rId41"/>
  </p:notesMasterIdLst>
  <p:handoutMasterIdLst>
    <p:handoutMasterId r:id="rId42"/>
  </p:handoutMasterIdLst>
  <p:sldIdLst>
    <p:sldId id="280" r:id="rId5"/>
    <p:sldId id="286" r:id="rId6"/>
    <p:sldId id="288" r:id="rId7"/>
    <p:sldId id="289" r:id="rId8"/>
    <p:sldId id="290" r:id="rId9"/>
    <p:sldId id="291" r:id="rId10"/>
    <p:sldId id="292" r:id="rId11"/>
    <p:sldId id="295" r:id="rId12"/>
    <p:sldId id="297" r:id="rId13"/>
    <p:sldId id="296" r:id="rId14"/>
    <p:sldId id="294" r:id="rId15"/>
    <p:sldId id="300" r:id="rId16"/>
    <p:sldId id="301" r:id="rId17"/>
    <p:sldId id="298" r:id="rId18"/>
    <p:sldId id="304" r:id="rId19"/>
    <p:sldId id="305" r:id="rId20"/>
    <p:sldId id="303" r:id="rId21"/>
    <p:sldId id="302" r:id="rId22"/>
    <p:sldId id="309" r:id="rId23"/>
    <p:sldId id="327" r:id="rId24"/>
    <p:sldId id="328" r:id="rId25"/>
    <p:sldId id="307" r:id="rId26"/>
    <p:sldId id="314" r:id="rId27"/>
    <p:sldId id="306" r:id="rId28"/>
    <p:sldId id="315" r:id="rId29"/>
    <p:sldId id="317" r:id="rId30"/>
    <p:sldId id="293" r:id="rId31"/>
    <p:sldId id="316" r:id="rId32"/>
    <p:sldId id="318" r:id="rId33"/>
    <p:sldId id="321" r:id="rId34"/>
    <p:sldId id="319" r:id="rId35"/>
    <p:sldId id="320" r:id="rId36"/>
    <p:sldId id="323" r:id="rId37"/>
    <p:sldId id="324" r:id="rId38"/>
    <p:sldId id="322" r:id="rId39"/>
    <p:sldId id="325" r:id="rId40"/>
  </p:sldIdLst>
  <p:sldSz cx="12192000" cy="6858000"/>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orient="horz" pos="3510" userDrawn="1">
          <p15:clr>
            <a:srgbClr val="A4A3A4"/>
          </p15:clr>
        </p15:guide>
        <p15:guide id="3" orient="horz" pos="2897" userDrawn="1">
          <p15:clr>
            <a:srgbClr val="A4A3A4"/>
          </p15:clr>
        </p15:guide>
        <p15:guide id="4" orient="horz" pos="4101" userDrawn="1">
          <p15:clr>
            <a:srgbClr val="A4A3A4"/>
          </p15:clr>
        </p15:guide>
        <p15:guide id="5" orient="horz" pos="1921" userDrawn="1">
          <p15:clr>
            <a:srgbClr val="A4A3A4"/>
          </p15:clr>
        </p15:guide>
        <p15:guide id="6" orient="horz" pos="2004" userDrawn="1">
          <p15:clr>
            <a:srgbClr val="A4A3A4"/>
          </p15:clr>
        </p15:guide>
        <p15:guide id="7" orient="horz" pos="1104" userDrawn="1">
          <p15:clr>
            <a:srgbClr val="A4A3A4"/>
          </p15:clr>
        </p15:guide>
        <p15:guide id="8" orient="horz" pos="1021" userDrawn="1">
          <p15:clr>
            <a:srgbClr val="A4A3A4"/>
          </p15:clr>
        </p15:guide>
        <p15:guide id="9" orient="horz" pos="3908" userDrawn="1">
          <p15:clr>
            <a:srgbClr val="A4A3A4"/>
          </p15:clr>
        </p15:guide>
        <p15:guide id="10" orient="horz" pos="2820" userDrawn="1">
          <p15:clr>
            <a:srgbClr val="A4A3A4"/>
          </p15:clr>
        </p15:guide>
        <p15:guide id="11" pos="7393" userDrawn="1">
          <p15:clr>
            <a:srgbClr val="A4A3A4"/>
          </p15:clr>
        </p15:guide>
        <p15:guide id="12" pos="2584" userDrawn="1">
          <p15:clr>
            <a:srgbClr val="A4A3A4"/>
          </p15:clr>
        </p15:guide>
        <p15:guide id="13" pos="4981" userDrawn="1">
          <p15:clr>
            <a:srgbClr val="A4A3A4"/>
          </p15:clr>
        </p15:guide>
        <p15:guide id="14" pos="5091" userDrawn="1">
          <p15:clr>
            <a:srgbClr val="A4A3A4"/>
          </p15:clr>
        </p15:guide>
        <p15:guide id="15" pos="281" userDrawn="1">
          <p15:clr>
            <a:srgbClr val="A4A3A4"/>
          </p15:clr>
        </p15:guide>
        <p15:guide id="16" pos="6297" userDrawn="1">
          <p15:clr>
            <a:srgbClr val="A4A3A4"/>
          </p15:clr>
        </p15:guide>
        <p15:guide id="17" pos="6188" userDrawn="1">
          <p15:clr>
            <a:srgbClr val="A4A3A4"/>
          </p15:clr>
        </p15:guide>
        <p15:guide id="18" pos="1487" userDrawn="1">
          <p15:clr>
            <a:srgbClr val="A4A3A4"/>
          </p15:clr>
        </p15:guide>
        <p15:guide id="19" pos="1376" userDrawn="1">
          <p15:clr>
            <a:srgbClr val="A4A3A4"/>
          </p15:clr>
        </p15:guide>
        <p15:guide id="20" pos="3885" userDrawn="1">
          <p15:clr>
            <a:srgbClr val="A4A3A4"/>
          </p15:clr>
        </p15:guide>
        <p15:guide id="21" pos="3781" userDrawn="1">
          <p15:clr>
            <a:srgbClr val="A4A3A4"/>
          </p15:clr>
        </p15:guide>
        <p15:guide id="22" pos="2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well, Katherine [USA]" initials="M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F72"/>
    <a:srgbClr val="0194D3"/>
    <a:srgbClr val="ECECEC"/>
    <a:srgbClr val="D9D9D9"/>
    <a:srgbClr val="5A2149"/>
    <a:srgbClr val="8B0E04"/>
    <a:srgbClr val="0130D3"/>
    <a:srgbClr val="00467F"/>
    <a:srgbClr val="183C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14" autoAdjust="0"/>
  </p:normalViewPr>
  <p:slideViewPr>
    <p:cSldViewPr snapToGrid="0" snapToObjects="1">
      <p:cViewPr varScale="1">
        <p:scale>
          <a:sx n="100" d="100"/>
          <a:sy n="100" d="100"/>
        </p:scale>
        <p:origin x="990" y="90"/>
      </p:cViewPr>
      <p:guideLst>
        <p:guide orient="horz" pos="210"/>
        <p:guide orient="horz" pos="3510"/>
        <p:guide orient="horz" pos="2897"/>
        <p:guide orient="horz" pos="4101"/>
        <p:guide orient="horz" pos="1921"/>
        <p:guide orient="horz" pos="2004"/>
        <p:guide orient="horz" pos="1104"/>
        <p:guide orient="horz" pos="1021"/>
        <p:guide orient="horz" pos="3908"/>
        <p:guide orient="horz" pos="2820"/>
        <p:guide pos="7393"/>
        <p:guide pos="2584"/>
        <p:guide pos="4981"/>
        <p:guide pos="5091"/>
        <p:guide pos="281"/>
        <p:guide pos="6297"/>
        <p:guide pos="6188"/>
        <p:guide pos="1487"/>
        <p:guide pos="1376"/>
        <p:guide pos="3885"/>
        <p:guide pos="3781"/>
        <p:guide pos="26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D207B-94E2-42AB-A2E7-EEC6F98B5F1C}" type="doc">
      <dgm:prSet loTypeId="urn:microsoft.com/office/officeart/2005/8/layout/hList7" loCatId="list" qsTypeId="urn:microsoft.com/office/officeart/2005/8/quickstyle/simple2" qsCatId="simple" csTypeId="urn:microsoft.com/office/officeart/2005/8/colors/colorful5" csCatId="colorful" phldr="1"/>
      <dgm:spPr/>
      <dgm:t>
        <a:bodyPr/>
        <a:lstStyle/>
        <a:p>
          <a:endParaRPr lang="en-US"/>
        </a:p>
      </dgm:t>
    </dgm:pt>
    <dgm:pt modelId="{9EAF15B4-C9DB-4245-9A9F-C9BA16750115}">
      <dgm:prSet phldrT="[Text]"/>
      <dgm:spPr>
        <a:xfrm>
          <a:off x="1070" y="0"/>
          <a:ext cx="1121852" cy="2203832"/>
        </a:xfrm>
        <a:prstGeom prst="roundRect">
          <a:avLst>
            <a:gd name="adj" fmla="val 10000"/>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Inpatient</a:t>
          </a:r>
        </a:p>
      </dgm:t>
    </dgm:pt>
    <dgm:pt modelId="{75ECEAF3-78C4-4BB1-9704-01A8EA992310}" type="parTrans" cxnId="{756072F5-0F03-47F5-AA96-A6A261061D36}">
      <dgm:prSet/>
      <dgm:spPr/>
      <dgm:t>
        <a:bodyPr/>
        <a:lstStyle/>
        <a:p>
          <a:endParaRPr lang="en-US"/>
        </a:p>
      </dgm:t>
    </dgm:pt>
    <dgm:pt modelId="{9518250E-9DCB-443C-93B6-AF5FFB5C84FE}" type="sibTrans" cxnId="{756072F5-0F03-47F5-AA96-A6A261061D36}">
      <dgm:prSet/>
      <dgm:spPr/>
      <dgm:t>
        <a:bodyPr/>
        <a:lstStyle/>
        <a:p>
          <a:endParaRPr lang="en-US"/>
        </a:p>
      </dgm:t>
    </dgm:pt>
    <dgm:pt modelId="{CD10C9C1-F7A1-49EB-9C91-3537F47725B6}">
      <dgm:prSet phldrT="[Text]"/>
      <dgm:spPr>
        <a:xfrm>
          <a:off x="1156578" y="0"/>
          <a:ext cx="1121852" cy="2203832"/>
        </a:xfrm>
        <a:prstGeom prst="roundRect">
          <a:avLst>
            <a:gd name="adj" fmla="val 10000"/>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Primary Care</a:t>
          </a:r>
        </a:p>
      </dgm:t>
    </dgm:pt>
    <dgm:pt modelId="{AEE0AA4E-A3E1-42BC-948D-B4684F5AA5BB}" type="parTrans" cxnId="{FA921B34-19E6-4AA0-B188-1F193F1BD3A8}">
      <dgm:prSet/>
      <dgm:spPr/>
      <dgm:t>
        <a:bodyPr/>
        <a:lstStyle/>
        <a:p>
          <a:endParaRPr lang="en-US"/>
        </a:p>
      </dgm:t>
    </dgm:pt>
    <dgm:pt modelId="{C9C74BDB-7348-498C-86A0-9B2C7C0E83FD}" type="sibTrans" cxnId="{FA921B34-19E6-4AA0-B188-1F193F1BD3A8}">
      <dgm:prSet/>
      <dgm:spPr/>
      <dgm:t>
        <a:bodyPr/>
        <a:lstStyle/>
        <a:p>
          <a:endParaRPr lang="en-US"/>
        </a:p>
      </dgm:t>
    </dgm:pt>
    <dgm:pt modelId="{B5941FE0-EC26-4738-AFBC-00DDFB0B2FEB}">
      <dgm:prSet phldrT="[Text]"/>
      <dgm:spPr>
        <a:xfrm>
          <a:off x="2312087" y="0"/>
          <a:ext cx="1121852" cy="2203832"/>
        </a:xfrm>
        <a:prstGeom prst="roundRect">
          <a:avLst>
            <a:gd name="adj" fmla="val 10000"/>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Specialty Care</a:t>
          </a:r>
        </a:p>
      </dgm:t>
    </dgm:pt>
    <dgm:pt modelId="{68DA91C8-2676-46B6-874A-1268D1077989}" type="parTrans" cxnId="{87652C2A-BFD9-4872-A754-DAC914608FCD}">
      <dgm:prSet/>
      <dgm:spPr/>
      <dgm:t>
        <a:bodyPr/>
        <a:lstStyle/>
        <a:p>
          <a:endParaRPr lang="en-US"/>
        </a:p>
      </dgm:t>
    </dgm:pt>
    <dgm:pt modelId="{04373ABA-F4D0-478D-A1EF-B9192963E1E9}" type="sibTrans" cxnId="{87652C2A-BFD9-4872-A754-DAC914608FCD}">
      <dgm:prSet/>
      <dgm:spPr/>
      <dgm:t>
        <a:bodyPr/>
        <a:lstStyle/>
        <a:p>
          <a:endParaRPr lang="en-US"/>
        </a:p>
      </dgm:t>
    </dgm:pt>
    <dgm:pt modelId="{E6B86B29-8AF4-4A50-9701-553AEA94C752}">
      <dgm:prSet/>
      <dgm:spPr>
        <a:xfrm>
          <a:off x="3467595" y="0"/>
          <a:ext cx="1121852" cy="2203832"/>
        </a:xfrm>
        <a:prstGeom prst="roundRect">
          <a:avLst>
            <a:gd name="adj" fmla="val 10000"/>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Community Care</a:t>
          </a:r>
        </a:p>
      </dgm:t>
    </dgm:pt>
    <dgm:pt modelId="{CA1FEF39-9A23-449A-B23F-FC896FCBA34F}" type="parTrans" cxnId="{D237601C-0AE1-4E95-8387-F8DC4DE84981}">
      <dgm:prSet/>
      <dgm:spPr/>
      <dgm:t>
        <a:bodyPr/>
        <a:lstStyle/>
        <a:p>
          <a:endParaRPr lang="en-US"/>
        </a:p>
      </dgm:t>
    </dgm:pt>
    <dgm:pt modelId="{91B35D17-3474-46D3-9E0E-7C6CA7A79843}" type="sibTrans" cxnId="{D237601C-0AE1-4E95-8387-F8DC4DE84981}">
      <dgm:prSet/>
      <dgm:spPr/>
      <dgm:t>
        <a:bodyPr/>
        <a:lstStyle/>
        <a:p>
          <a:endParaRPr lang="en-US"/>
        </a:p>
      </dgm:t>
    </dgm:pt>
    <dgm:pt modelId="{725ED213-A22A-49DE-B35F-D0DD86A3F510}" type="pres">
      <dgm:prSet presAssocID="{696D207B-94E2-42AB-A2E7-EEC6F98B5F1C}" presName="Name0" presStyleCnt="0">
        <dgm:presLayoutVars>
          <dgm:dir/>
          <dgm:resizeHandles val="exact"/>
        </dgm:presLayoutVars>
      </dgm:prSet>
      <dgm:spPr/>
    </dgm:pt>
    <dgm:pt modelId="{E21CBCA0-668D-4A5E-A929-8D1B5945698B}" type="pres">
      <dgm:prSet presAssocID="{696D207B-94E2-42AB-A2E7-EEC6F98B5F1C}" presName="fgShape" presStyleLbl="fgShp" presStyleIdx="0" presStyleCnt="1"/>
      <dgm:spPr>
        <a:xfrm>
          <a:off x="183620" y="1763065"/>
          <a:ext cx="4223277" cy="330574"/>
        </a:xfrm>
        <a:prstGeom prst="leftRightArrow">
          <a:avLst/>
        </a:prstGeom>
        <a:solidFill>
          <a:srgbClr val="5B9BD5">
            <a:tint val="4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BAAB0EA6-6AEC-470A-8DE4-6662FF8EAFD2}" type="pres">
      <dgm:prSet presAssocID="{696D207B-94E2-42AB-A2E7-EEC6F98B5F1C}" presName="linComp" presStyleCnt="0"/>
      <dgm:spPr/>
    </dgm:pt>
    <dgm:pt modelId="{A355AE4B-0840-4170-A1CD-5BDCBE9F22A9}" type="pres">
      <dgm:prSet presAssocID="{9EAF15B4-C9DB-4245-9A9F-C9BA16750115}" presName="compNode" presStyleCnt="0"/>
      <dgm:spPr/>
    </dgm:pt>
    <dgm:pt modelId="{989F3171-1E97-495F-B328-CC70EDF7ADFA}" type="pres">
      <dgm:prSet presAssocID="{9EAF15B4-C9DB-4245-9A9F-C9BA16750115}" presName="bkgdShape" presStyleLbl="node1" presStyleIdx="0" presStyleCnt="4"/>
      <dgm:spPr/>
    </dgm:pt>
    <dgm:pt modelId="{8B32FFC9-CD48-4312-B5D4-992C9ABD235C}" type="pres">
      <dgm:prSet presAssocID="{9EAF15B4-C9DB-4245-9A9F-C9BA16750115}" presName="nodeTx" presStyleLbl="node1" presStyleIdx="0" presStyleCnt="4">
        <dgm:presLayoutVars>
          <dgm:bulletEnabled val="1"/>
        </dgm:presLayoutVars>
      </dgm:prSet>
      <dgm:spPr/>
    </dgm:pt>
    <dgm:pt modelId="{99F8CD99-82DF-4C1E-AB29-20854D07A359}" type="pres">
      <dgm:prSet presAssocID="{9EAF15B4-C9DB-4245-9A9F-C9BA16750115}" presName="invisiNode" presStyleLbl="node1" presStyleIdx="0" presStyleCnt="4"/>
      <dgm:spPr/>
    </dgm:pt>
    <dgm:pt modelId="{D670A60A-49C6-4189-9883-F401AAA14AF1}" type="pres">
      <dgm:prSet presAssocID="{9EAF15B4-C9DB-4245-9A9F-C9BA16750115}" presName="imagNode" presStyleLbl="fgImgPlace1" presStyleIdx="0" presStyleCnt="4" custLinFactNeighborX="3287" custLinFactNeighborY="-9045"/>
      <dgm:spPr>
        <a:xfrm>
          <a:off x="195058" y="132229"/>
          <a:ext cx="733876" cy="73387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Hospital"/>
        </a:ext>
      </dgm:extLst>
    </dgm:pt>
    <dgm:pt modelId="{D6E51915-3B6D-4042-8AA4-2C2C7BC98A68}" type="pres">
      <dgm:prSet presAssocID="{9518250E-9DCB-443C-93B6-AF5FFB5C84FE}" presName="sibTrans" presStyleLbl="sibTrans2D1" presStyleIdx="0" presStyleCnt="0"/>
      <dgm:spPr/>
    </dgm:pt>
    <dgm:pt modelId="{A71ED700-FACC-4EA1-8DE4-2780304EA2C6}" type="pres">
      <dgm:prSet presAssocID="{CD10C9C1-F7A1-49EB-9C91-3537F47725B6}" presName="compNode" presStyleCnt="0"/>
      <dgm:spPr/>
    </dgm:pt>
    <dgm:pt modelId="{C00F517C-FC3F-44E6-ADB1-B84FB80FA5FC}" type="pres">
      <dgm:prSet presAssocID="{CD10C9C1-F7A1-49EB-9C91-3537F47725B6}" presName="bkgdShape" presStyleLbl="node1" presStyleIdx="1" presStyleCnt="4"/>
      <dgm:spPr/>
    </dgm:pt>
    <dgm:pt modelId="{398E412B-84E1-44F7-B81E-98E7BEEFA453}" type="pres">
      <dgm:prSet presAssocID="{CD10C9C1-F7A1-49EB-9C91-3537F47725B6}" presName="nodeTx" presStyleLbl="node1" presStyleIdx="1" presStyleCnt="4">
        <dgm:presLayoutVars>
          <dgm:bulletEnabled val="1"/>
        </dgm:presLayoutVars>
      </dgm:prSet>
      <dgm:spPr/>
    </dgm:pt>
    <dgm:pt modelId="{8A219BFC-3830-4115-B47C-42B26A83C18B}" type="pres">
      <dgm:prSet presAssocID="{CD10C9C1-F7A1-49EB-9C91-3537F47725B6}" presName="invisiNode" presStyleLbl="node1" presStyleIdx="1" presStyleCnt="4"/>
      <dgm:spPr/>
    </dgm:pt>
    <dgm:pt modelId="{D2C0B521-19C8-4F9E-9C2A-3D4BFEB7E79C}" type="pres">
      <dgm:prSet presAssocID="{CD10C9C1-F7A1-49EB-9C91-3537F47725B6}" presName="imagNode" presStyleLbl="fgImgPlace1" presStyleIdx="1" presStyleCnt="4"/>
      <dgm:spPr>
        <a:xfrm>
          <a:off x="1350567" y="132229"/>
          <a:ext cx="733876" cy="733876"/>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ysClr val="window" lastClr="FFFFFF">
              <a:hueOff val="0"/>
              <a:satOff val="0"/>
              <a:lumOff val="0"/>
              <a:alphaOff val="0"/>
            </a:sysClr>
          </a:solidFill>
          <a:prstDash val="solid"/>
          <a:miter lim="800000"/>
        </a:ln>
        <a:effectLst/>
      </dgm:spPr>
    </dgm:pt>
    <dgm:pt modelId="{33F60A42-4F10-4155-963B-FC36BAA4CBE3}" type="pres">
      <dgm:prSet presAssocID="{C9C74BDB-7348-498C-86A0-9B2C7C0E83FD}" presName="sibTrans" presStyleLbl="sibTrans2D1" presStyleIdx="0" presStyleCnt="0"/>
      <dgm:spPr/>
    </dgm:pt>
    <dgm:pt modelId="{363133A6-F450-4663-821B-D50D163267FD}" type="pres">
      <dgm:prSet presAssocID="{B5941FE0-EC26-4738-AFBC-00DDFB0B2FEB}" presName="compNode" presStyleCnt="0"/>
      <dgm:spPr/>
    </dgm:pt>
    <dgm:pt modelId="{0AF83FB8-0F11-49EB-9B09-6494512F653B}" type="pres">
      <dgm:prSet presAssocID="{B5941FE0-EC26-4738-AFBC-00DDFB0B2FEB}" presName="bkgdShape" presStyleLbl="node1" presStyleIdx="2" presStyleCnt="4"/>
      <dgm:spPr/>
    </dgm:pt>
    <dgm:pt modelId="{ED43C5C1-0139-4F53-AD7E-7669994DCFCA}" type="pres">
      <dgm:prSet presAssocID="{B5941FE0-EC26-4738-AFBC-00DDFB0B2FEB}" presName="nodeTx" presStyleLbl="node1" presStyleIdx="2" presStyleCnt="4">
        <dgm:presLayoutVars>
          <dgm:bulletEnabled val="1"/>
        </dgm:presLayoutVars>
      </dgm:prSet>
      <dgm:spPr/>
    </dgm:pt>
    <dgm:pt modelId="{F6EA6DBF-3D61-45C7-AECD-FB8807DCA337}" type="pres">
      <dgm:prSet presAssocID="{B5941FE0-EC26-4738-AFBC-00DDFB0B2FEB}" presName="invisiNode" presStyleLbl="node1" presStyleIdx="2" presStyleCnt="4"/>
      <dgm:spPr/>
    </dgm:pt>
    <dgm:pt modelId="{103A7363-E545-4368-A50B-AD197155D2FA}" type="pres">
      <dgm:prSet presAssocID="{B5941FE0-EC26-4738-AFBC-00DDFB0B2FEB}" presName="imagNode" presStyleLbl="fgImgPlace1" presStyleIdx="2" presStyleCnt="4"/>
      <dgm:spPr>
        <a:xfrm>
          <a:off x="2506075" y="132229"/>
          <a:ext cx="733876" cy="733876"/>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ysClr val="window" lastClr="FFFFFF">
              <a:hueOff val="0"/>
              <a:satOff val="0"/>
              <a:lumOff val="0"/>
              <a:alphaOff val="0"/>
            </a:sysClr>
          </a:solidFill>
          <a:prstDash val="solid"/>
          <a:miter lim="800000"/>
        </a:ln>
        <a:effectLst/>
      </dgm:spPr>
    </dgm:pt>
    <dgm:pt modelId="{B934B76B-965F-4C99-869A-48F867AF4250}" type="pres">
      <dgm:prSet presAssocID="{04373ABA-F4D0-478D-A1EF-B9192963E1E9}" presName="sibTrans" presStyleLbl="sibTrans2D1" presStyleIdx="0" presStyleCnt="0"/>
      <dgm:spPr/>
    </dgm:pt>
    <dgm:pt modelId="{55541D14-B296-4BD0-A692-77590744A36A}" type="pres">
      <dgm:prSet presAssocID="{E6B86B29-8AF4-4A50-9701-553AEA94C752}" presName="compNode" presStyleCnt="0"/>
      <dgm:spPr/>
    </dgm:pt>
    <dgm:pt modelId="{2FE7E9CC-110E-4B0F-BBB0-A64CE239D1FF}" type="pres">
      <dgm:prSet presAssocID="{E6B86B29-8AF4-4A50-9701-553AEA94C752}" presName="bkgdShape" presStyleLbl="node1" presStyleIdx="3" presStyleCnt="4"/>
      <dgm:spPr/>
    </dgm:pt>
    <dgm:pt modelId="{5FF809CC-BE3C-4A85-91E3-87B2A2785581}" type="pres">
      <dgm:prSet presAssocID="{E6B86B29-8AF4-4A50-9701-553AEA94C752}" presName="nodeTx" presStyleLbl="node1" presStyleIdx="3" presStyleCnt="4">
        <dgm:presLayoutVars>
          <dgm:bulletEnabled val="1"/>
        </dgm:presLayoutVars>
      </dgm:prSet>
      <dgm:spPr/>
    </dgm:pt>
    <dgm:pt modelId="{099C1F41-3F49-43CA-9946-CBD73B8BD3B0}" type="pres">
      <dgm:prSet presAssocID="{E6B86B29-8AF4-4A50-9701-553AEA94C752}" presName="invisiNode" presStyleLbl="node1" presStyleIdx="3" presStyleCnt="4"/>
      <dgm:spPr/>
    </dgm:pt>
    <dgm:pt modelId="{FC31FCF3-8392-44E1-94F2-ED71EACBB6B7}" type="pres">
      <dgm:prSet presAssocID="{E6B86B29-8AF4-4A50-9701-553AEA94C752}" presName="imagNode" presStyleLbl="fgImgPlace1" presStyleIdx="3" presStyleCnt="4"/>
      <dgm:spPr>
        <a:xfrm>
          <a:off x="3661584" y="132229"/>
          <a:ext cx="733876" cy="733876"/>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ysClr val="window" lastClr="FFFFFF">
              <a:hueOff val="0"/>
              <a:satOff val="0"/>
              <a:lumOff val="0"/>
              <a:alphaOff val="0"/>
            </a:sysClr>
          </a:solidFill>
          <a:prstDash val="solid"/>
          <a:miter lim="800000"/>
        </a:ln>
        <a:effectLst/>
      </dgm:spPr>
    </dgm:pt>
  </dgm:ptLst>
  <dgm:cxnLst>
    <dgm:cxn modelId="{1B73DF12-BE23-43A8-9118-9D2800F3C305}" type="presOf" srcId="{9EAF15B4-C9DB-4245-9A9F-C9BA16750115}" destId="{8B32FFC9-CD48-4312-B5D4-992C9ABD235C}" srcOrd="1" destOrd="0" presId="urn:microsoft.com/office/officeart/2005/8/layout/hList7"/>
    <dgm:cxn modelId="{81A4451A-959E-4DE7-9558-3C67109F92C9}" type="presOf" srcId="{696D207B-94E2-42AB-A2E7-EEC6F98B5F1C}" destId="{725ED213-A22A-49DE-B35F-D0DD86A3F510}" srcOrd="0" destOrd="0" presId="urn:microsoft.com/office/officeart/2005/8/layout/hList7"/>
    <dgm:cxn modelId="{D237601C-0AE1-4E95-8387-F8DC4DE84981}" srcId="{696D207B-94E2-42AB-A2E7-EEC6F98B5F1C}" destId="{E6B86B29-8AF4-4A50-9701-553AEA94C752}" srcOrd="3" destOrd="0" parTransId="{CA1FEF39-9A23-449A-B23F-FC896FCBA34F}" sibTransId="{91B35D17-3474-46D3-9E0E-7C6CA7A79843}"/>
    <dgm:cxn modelId="{B43DD623-55B7-45C5-8E2F-A70249AB0638}" type="presOf" srcId="{B5941FE0-EC26-4738-AFBC-00DDFB0B2FEB}" destId="{0AF83FB8-0F11-49EB-9B09-6494512F653B}" srcOrd="0" destOrd="0" presId="urn:microsoft.com/office/officeart/2005/8/layout/hList7"/>
    <dgm:cxn modelId="{87652C2A-BFD9-4872-A754-DAC914608FCD}" srcId="{696D207B-94E2-42AB-A2E7-EEC6F98B5F1C}" destId="{B5941FE0-EC26-4738-AFBC-00DDFB0B2FEB}" srcOrd="2" destOrd="0" parTransId="{68DA91C8-2676-46B6-874A-1268D1077989}" sibTransId="{04373ABA-F4D0-478D-A1EF-B9192963E1E9}"/>
    <dgm:cxn modelId="{FA921B34-19E6-4AA0-B188-1F193F1BD3A8}" srcId="{696D207B-94E2-42AB-A2E7-EEC6F98B5F1C}" destId="{CD10C9C1-F7A1-49EB-9C91-3537F47725B6}" srcOrd="1" destOrd="0" parTransId="{AEE0AA4E-A3E1-42BC-948D-B4684F5AA5BB}" sibTransId="{C9C74BDB-7348-498C-86A0-9B2C7C0E83FD}"/>
    <dgm:cxn modelId="{9E8BB73E-C515-444C-86F1-8A39513CAF8E}" type="presOf" srcId="{E6B86B29-8AF4-4A50-9701-553AEA94C752}" destId="{5FF809CC-BE3C-4A85-91E3-87B2A2785581}" srcOrd="1" destOrd="0" presId="urn:microsoft.com/office/officeart/2005/8/layout/hList7"/>
    <dgm:cxn modelId="{809DB55B-8BD1-4385-9848-A6A79C90579F}" type="presOf" srcId="{CD10C9C1-F7A1-49EB-9C91-3537F47725B6}" destId="{C00F517C-FC3F-44E6-ADB1-B84FB80FA5FC}" srcOrd="0" destOrd="0" presId="urn:microsoft.com/office/officeart/2005/8/layout/hList7"/>
    <dgm:cxn modelId="{D464F16D-AC92-4770-BACF-95C70F0C799C}" type="presOf" srcId="{C9C74BDB-7348-498C-86A0-9B2C7C0E83FD}" destId="{33F60A42-4F10-4155-963B-FC36BAA4CBE3}" srcOrd="0" destOrd="0" presId="urn:microsoft.com/office/officeart/2005/8/layout/hList7"/>
    <dgm:cxn modelId="{EC73D481-FD6C-4BBB-A4EA-75F95A0E2CEE}" type="presOf" srcId="{B5941FE0-EC26-4738-AFBC-00DDFB0B2FEB}" destId="{ED43C5C1-0139-4F53-AD7E-7669994DCFCA}" srcOrd="1" destOrd="0" presId="urn:microsoft.com/office/officeart/2005/8/layout/hList7"/>
    <dgm:cxn modelId="{2895CDB2-312B-4AC9-8505-A29431D7D5E0}" type="presOf" srcId="{CD10C9C1-F7A1-49EB-9C91-3537F47725B6}" destId="{398E412B-84E1-44F7-B81E-98E7BEEFA453}" srcOrd="1" destOrd="0" presId="urn:microsoft.com/office/officeart/2005/8/layout/hList7"/>
    <dgm:cxn modelId="{8DAEDBB2-2153-4727-B195-BCE4FD7F2AFF}" type="presOf" srcId="{9518250E-9DCB-443C-93B6-AF5FFB5C84FE}" destId="{D6E51915-3B6D-4042-8AA4-2C2C7BC98A68}" srcOrd="0" destOrd="0" presId="urn:microsoft.com/office/officeart/2005/8/layout/hList7"/>
    <dgm:cxn modelId="{698025B3-830E-4270-9303-5E603B07AB69}" type="presOf" srcId="{04373ABA-F4D0-478D-A1EF-B9192963E1E9}" destId="{B934B76B-965F-4C99-869A-48F867AF4250}" srcOrd="0" destOrd="0" presId="urn:microsoft.com/office/officeart/2005/8/layout/hList7"/>
    <dgm:cxn modelId="{AA36C6B9-9173-4FD5-994D-E1F2C5DC3BA6}" type="presOf" srcId="{E6B86B29-8AF4-4A50-9701-553AEA94C752}" destId="{2FE7E9CC-110E-4B0F-BBB0-A64CE239D1FF}" srcOrd="0" destOrd="0" presId="urn:microsoft.com/office/officeart/2005/8/layout/hList7"/>
    <dgm:cxn modelId="{A52790E4-D408-4397-92F1-F53B8D68D6A9}" type="presOf" srcId="{9EAF15B4-C9DB-4245-9A9F-C9BA16750115}" destId="{989F3171-1E97-495F-B328-CC70EDF7ADFA}" srcOrd="0" destOrd="0" presId="urn:microsoft.com/office/officeart/2005/8/layout/hList7"/>
    <dgm:cxn modelId="{756072F5-0F03-47F5-AA96-A6A261061D36}" srcId="{696D207B-94E2-42AB-A2E7-EEC6F98B5F1C}" destId="{9EAF15B4-C9DB-4245-9A9F-C9BA16750115}" srcOrd="0" destOrd="0" parTransId="{75ECEAF3-78C4-4BB1-9704-01A8EA992310}" sibTransId="{9518250E-9DCB-443C-93B6-AF5FFB5C84FE}"/>
    <dgm:cxn modelId="{9321E24C-7840-4EBD-98E3-99870687BEA7}" type="presParOf" srcId="{725ED213-A22A-49DE-B35F-D0DD86A3F510}" destId="{E21CBCA0-668D-4A5E-A929-8D1B5945698B}" srcOrd="0" destOrd="0" presId="urn:microsoft.com/office/officeart/2005/8/layout/hList7"/>
    <dgm:cxn modelId="{9EEF2859-2C5A-4B55-B10A-057711886F55}" type="presParOf" srcId="{725ED213-A22A-49DE-B35F-D0DD86A3F510}" destId="{BAAB0EA6-6AEC-470A-8DE4-6662FF8EAFD2}" srcOrd="1" destOrd="0" presId="urn:microsoft.com/office/officeart/2005/8/layout/hList7"/>
    <dgm:cxn modelId="{598D4819-5F59-42B1-BBCA-0CD83A3A11EE}" type="presParOf" srcId="{BAAB0EA6-6AEC-470A-8DE4-6662FF8EAFD2}" destId="{A355AE4B-0840-4170-A1CD-5BDCBE9F22A9}" srcOrd="0" destOrd="0" presId="urn:microsoft.com/office/officeart/2005/8/layout/hList7"/>
    <dgm:cxn modelId="{24484AF4-ED8A-4CBC-83E3-505AE596152D}" type="presParOf" srcId="{A355AE4B-0840-4170-A1CD-5BDCBE9F22A9}" destId="{989F3171-1E97-495F-B328-CC70EDF7ADFA}" srcOrd="0" destOrd="0" presId="urn:microsoft.com/office/officeart/2005/8/layout/hList7"/>
    <dgm:cxn modelId="{17CDCB74-32F0-4C38-A7AD-D44CA5F3BBC1}" type="presParOf" srcId="{A355AE4B-0840-4170-A1CD-5BDCBE9F22A9}" destId="{8B32FFC9-CD48-4312-B5D4-992C9ABD235C}" srcOrd="1" destOrd="0" presId="urn:microsoft.com/office/officeart/2005/8/layout/hList7"/>
    <dgm:cxn modelId="{35BAA016-C806-4429-AB23-637D5B41F764}" type="presParOf" srcId="{A355AE4B-0840-4170-A1CD-5BDCBE9F22A9}" destId="{99F8CD99-82DF-4C1E-AB29-20854D07A359}" srcOrd="2" destOrd="0" presId="urn:microsoft.com/office/officeart/2005/8/layout/hList7"/>
    <dgm:cxn modelId="{6B0467A6-1173-479F-88F1-916EB73EC584}" type="presParOf" srcId="{A355AE4B-0840-4170-A1CD-5BDCBE9F22A9}" destId="{D670A60A-49C6-4189-9883-F401AAA14AF1}" srcOrd="3" destOrd="0" presId="urn:microsoft.com/office/officeart/2005/8/layout/hList7"/>
    <dgm:cxn modelId="{403C4868-D92F-4D41-9B6C-775C76F3C2F4}" type="presParOf" srcId="{BAAB0EA6-6AEC-470A-8DE4-6662FF8EAFD2}" destId="{D6E51915-3B6D-4042-8AA4-2C2C7BC98A68}" srcOrd="1" destOrd="0" presId="urn:microsoft.com/office/officeart/2005/8/layout/hList7"/>
    <dgm:cxn modelId="{B85DB263-402F-46BF-BA50-0EEBF2A1D6E5}" type="presParOf" srcId="{BAAB0EA6-6AEC-470A-8DE4-6662FF8EAFD2}" destId="{A71ED700-FACC-4EA1-8DE4-2780304EA2C6}" srcOrd="2" destOrd="0" presId="urn:microsoft.com/office/officeart/2005/8/layout/hList7"/>
    <dgm:cxn modelId="{49C3F37E-AB2D-4E0E-99FD-8E3F9CF656F5}" type="presParOf" srcId="{A71ED700-FACC-4EA1-8DE4-2780304EA2C6}" destId="{C00F517C-FC3F-44E6-ADB1-B84FB80FA5FC}" srcOrd="0" destOrd="0" presId="urn:microsoft.com/office/officeart/2005/8/layout/hList7"/>
    <dgm:cxn modelId="{85DE7595-2FFD-4301-B523-81819133A086}" type="presParOf" srcId="{A71ED700-FACC-4EA1-8DE4-2780304EA2C6}" destId="{398E412B-84E1-44F7-B81E-98E7BEEFA453}" srcOrd="1" destOrd="0" presId="urn:microsoft.com/office/officeart/2005/8/layout/hList7"/>
    <dgm:cxn modelId="{C42639E2-CADE-4F2C-9B53-CE005E94B930}" type="presParOf" srcId="{A71ED700-FACC-4EA1-8DE4-2780304EA2C6}" destId="{8A219BFC-3830-4115-B47C-42B26A83C18B}" srcOrd="2" destOrd="0" presId="urn:microsoft.com/office/officeart/2005/8/layout/hList7"/>
    <dgm:cxn modelId="{37BBFCF1-FFE0-4263-95DD-C0EDE8F936B1}" type="presParOf" srcId="{A71ED700-FACC-4EA1-8DE4-2780304EA2C6}" destId="{D2C0B521-19C8-4F9E-9C2A-3D4BFEB7E79C}" srcOrd="3" destOrd="0" presId="urn:microsoft.com/office/officeart/2005/8/layout/hList7"/>
    <dgm:cxn modelId="{5AC45FA0-A68A-4293-9E80-F136E4A1CD0A}" type="presParOf" srcId="{BAAB0EA6-6AEC-470A-8DE4-6662FF8EAFD2}" destId="{33F60A42-4F10-4155-963B-FC36BAA4CBE3}" srcOrd="3" destOrd="0" presId="urn:microsoft.com/office/officeart/2005/8/layout/hList7"/>
    <dgm:cxn modelId="{E3945C9D-A279-4B9F-BBBA-4BCE47D5132B}" type="presParOf" srcId="{BAAB0EA6-6AEC-470A-8DE4-6662FF8EAFD2}" destId="{363133A6-F450-4663-821B-D50D163267FD}" srcOrd="4" destOrd="0" presId="urn:microsoft.com/office/officeart/2005/8/layout/hList7"/>
    <dgm:cxn modelId="{00B043D6-B937-4C59-8B04-C1F92F349CAF}" type="presParOf" srcId="{363133A6-F450-4663-821B-D50D163267FD}" destId="{0AF83FB8-0F11-49EB-9B09-6494512F653B}" srcOrd="0" destOrd="0" presId="urn:microsoft.com/office/officeart/2005/8/layout/hList7"/>
    <dgm:cxn modelId="{ADF4C790-A128-41AF-ADAC-1D92BFEC7804}" type="presParOf" srcId="{363133A6-F450-4663-821B-D50D163267FD}" destId="{ED43C5C1-0139-4F53-AD7E-7669994DCFCA}" srcOrd="1" destOrd="0" presId="urn:microsoft.com/office/officeart/2005/8/layout/hList7"/>
    <dgm:cxn modelId="{5AD91A3E-E838-4740-BE88-CB272A80E4F2}" type="presParOf" srcId="{363133A6-F450-4663-821B-D50D163267FD}" destId="{F6EA6DBF-3D61-45C7-AECD-FB8807DCA337}" srcOrd="2" destOrd="0" presId="urn:microsoft.com/office/officeart/2005/8/layout/hList7"/>
    <dgm:cxn modelId="{BBFAD7FF-9C24-4DFB-8AD3-AAF8D4B6E0B3}" type="presParOf" srcId="{363133A6-F450-4663-821B-D50D163267FD}" destId="{103A7363-E545-4368-A50B-AD197155D2FA}" srcOrd="3" destOrd="0" presId="urn:microsoft.com/office/officeart/2005/8/layout/hList7"/>
    <dgm:cxn modelId="{6C2B2CD7-CCC1-40A5-8A1A-6FB898B05E26}" type="presParOf" srcId="{BAAB0EA6-6AEC-470A-8DE4-6662FF8EAFD2}" destId="{B934B76B-965F-4C99-869A-48F867AF4250}" srcOrd="5" destOrd="0" presId="urn:microsoft.com/office/officeart/2005/8/layout/hList7"/>
    <dgm:cxn modelId="{1E053B4A-1857-419B-9D63-CF5B1C53B71C}" type="presParOf" srcId="{BAAB0EA6-6AEC-470A-8DE4-6662FF8EAFD2}" destId="{55541D14-B296-4BD0-A692-77590744A36A}" srcOrd="6" destOrd="0" presId="urn:microsoft.com/office/officeart/2005/8/layout/hList7"/>
    <dgm:cxn modelId="{E22BBEFE-4039-45F4-BCCE-B9464D581C70}" type="presParOf" srcId="{55541D14-B296-4BD0-A692-77590744A36A}" destId="{2FE7E9CC-110E-4B0F-BBB0-A64CE239D1FF}" srcOrd="0" destOrd="0" presId="urn:microsoft.com/office/officeart/2005/8/layout/hList7"/>
    <dgm:cxn modelId="{0D957EA7-3605-4138-8B7D-5972C942F549}" type="presParOf" srcId="{55541D14-B296-4BD0-A692-77590744A36A}" destId="{5FF809CC-BE3C-4A85-91E3-87B2A2785581}" srcOrd="1" destOrd="0" presId="urn:microsoft.com/office/officeart/2005/8/layout/hList7"/>
    <dgm:cxn modelId="{9DB0F774-6706-4112-B2E5-A30944E7F29D}" type="presParOf" srcId="{55541D14-B296-4BD0-A692-77590744A36A}" destId="{099C1F41-3F49-43CA-9946-CBD73B8BD3B0}" srcOrd="2" destOrd="0" presId="urn:microsoft.com/office/officeart/2005/8/layout/hList7"/>
    <dgm:cxn modelId="{A69C6F24-3B77-4A0C-9ECD-0D45AEF2916F}" type="presParOf" srcId="{55541D14-B296-4BD0-A692-77590744A36A}" destId="{FC31FCF3-8392-44E1-94F2-ED71EACBB6B7}"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27D03B-8170-48C2-93E5-061337CE0F5E}" type="doc">
      <dgm:prSet loTypeId="urn:microsoft.com/office/officeart/2005/8/layout/vList3" loCatId="list" qsTypeId="urn:microsoft.com/office/officeart/2005/8/quickstyle/simple2" qsCatId="simple" csTypeId="urn:microsoft.com/office/officeart/2005/8/colors/colorful5" csCatId="colorful" phldr="1"/>
      <dgm:spPr/>
      <dgm:t>
        <a:bodyPr/>
        <a:lstStyle/>
        <a:p>
          <a:endParaRPr lang="en-US"/>
        </a:p>
      </dgm:t>
    </dgm:pt>
    <dgm:pt modelId="{841B0EAE-0345-42FD-9C09-3B8E4B8ECD60}">
      <dgm:prSet phldrT="[Text]" custT="1"/>
      <dgm:spPr>
        <a:xfrm rot="10800000">
          <a:off x="1197167" y="812"/>
          <a:ext cx="4244609" cy="992913"/>
        </a:xfrm>
        <a:prstGeom prst="homePlate">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1200" b="1" u="sng">
              <a:solidFill>
                <a:sysClr val="window" lastClr="FFFFFF"/>
              </a:solidFill>
              <a:latin typeface="Arial Nova" panose="020B0504020202020204" pitchFamily="34" charset="0"/>
              <a:ea typeface="+mn-ea"/>
              <a:cs typeface="+mn-cs"/>
            </a:rPr>
            <a:t>Inpatient</a:t>
          </a:r>
        </a:p>
      </dgm:t>
    </dgm:pt>
    <dgm:pt modelId="{F4F2F4C6-1D06-444D-A198-9F2E2C132AF3}" type="parTrans" cxnId="{BB5C1702-F5AF-407D-B312-F90B8642BAFA}">
      <dgm:prSet/>
      <dgm:spPr/>
      <dgm:t>
        <a:bodyPr/>
        <a:lstStyle/>
        <a:p>
          <a:endParaRPr lang="en-US"/>
        </a:p>
      </dgm:t>
    </dgm:pt>
    <dgm:pt modelId="{301D5207-0858-4A14-8BD5-438951A79666}" type="sibTrans" cxnId="{BB5C1702-F5AF-407D-B312-F90B8642BAFA}">
      <dgm:prSet/>
      <dgm:spPr/>
      <dgm:t>
        <a:bodyPr/>
        <a:lstStyle/>
        <a:p>
          <a:endParaRPr lang="en-US"/>
        </a:p>
      </dgm:t>
    </dgm:pt>
    <dgm:pt modelId="{D14D2966-8B3D-47FD-B0AD-6F20973AAF97}">
      <dgm:prSet phldrT="[Text]" custT="1"/>
      <dgm:spPr>
        <a:xfrm rot="10800000">
          <a:off x="1197167" y="812"/>
          <a:ext cx="4244609" cy="992913"/>
        </a:xfrm>
        <a:prstGeom prst="homePlate">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Mail only (HCAHPS protocol)</a:t>
          </a:r>
        </a:p>
      </dgm:t>
    </dgm:pt>
    <dgm:pt modelId="{902FAE88-FB68-4339-9E2E-5F4423C3F555}" type="parTrans" cxnId="{03528400-F63F-4354-82AD-8484ACD3929A}">
      <dgm:prSet/>
      <dgm:spPr/>
      <dgm:t>
        <a:bodyPr/>
        <a:lstStyle/>
        <a:p>
          <a:endParaRPr lang="en-US"/>
        </a:p>
      </dgm:t>
    </dgm:pt>
    <dgm:pt modelId="{3F156C7D-BEBE-4AE7-953D-BC6709F2DC23}" type="sibTrans" cxnId="{03528400-F63F-4354-82AD-8484ACD3929A}">
      <dgm:prSet/>
      <dgm:spPr/>
      <dgm:t>
        <a:bodyPr/>
        <a:lstStyle/>
        <a:p>
          <a:endParaRPr lang="en-US"/>
        </a:p>
      </dgm:t>
    </dgm:pt>
    <dgm:pt modelId="{7EC7E09D-D1E4-486E-A10F-BC8ACB7356B3}">
      <dgm:prSet phldrT="[Text]" custT="1"/>
      <dgm:spPr>
        <a:xfrm rot="10800000">
          <a:off x="1197167" y="812"/>
          <a:ext cx="4244609" cy="992913"/>
        </a:xfrm>
        <a:prstGeom prst="homePlate">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14,500 surveys/month</a:t>
          </a:r>
        </a:p>
      </dgm:t>
    </dgm:pt>
    <dgm:pt modelId="{ACE8836E-5254-4461-AC79-C945EAAE7571}" type="parTrans" cxnId="{716B4373-DD06-4098-82AA-23A30E0FD330}">
      <dgm:prSet/>
      <dgm:spPr/>
      <dgm:t>
        <a:bodyPr/>
        <a:lstStyle/>
        <a:p>
          <a:endParaRPr lang="en-US"/>
        </a:p>
      </dgm:t>
    </dgm:pt>
    <dgm:pt modelId="{FE3AD15D-9D43-415C-AF55-AE04E206B137}" type="sibTrans" cxnId="{716B4373-DD06-4098-82AA-23A30E0FD330}">
      <dgm:prSet/>
      <dgm:spPr/>
      <dgm:t>
        <a:bodyPr/>
        <a:lstStyle/>
        <a:p>
          <a:endParaRPr lang="en-US"/>
        </a:p>
      </dgm:t>
    </dgm:pt>
    <dgm:pt modelId="{FC8BEBFE-C3C9-4BAE-BC48-B1C880ECAEBB}">
      <dgm:prSet phldrT="[Text]" custT="1"/>
      <dgm:spPr>
        <a:xfrm rot="10800000">
          <a:off x="1197167" y="2579424"/>
          <a:ext cx="4244609" cy="992913"/>
        </a:xfrm>
        <a:prstGeom prst="homePlate">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1200" b="1" u="sng">
              <a:solidFill>
                <a:sysClr val="window" lastClr="FFFFFF"/>
              </a:solidFill>
              <a:latin typeface="Arial Nova" panose="020B0504020202020204" pitchFamily="34" charset="0"/>
              <a:ea typeface="+mn-ea"/>
              <a:cs typeface="+mn-cs"/>
            </a:rPr>
            <a:t>Specialty Care</a:t>
          </a:r>
          <a:endParaRPr lang="en-US" sz="1200" u="sng">
            <a:solidFill>
              <a:sysClr val="window" lastClr="FFFFFF"/>
            </a:solidFill>
            <a:latin typeface="Arial Nova" panose="020B0504020202020204" pitchFamily="34" charset="0"/>
            <a:ea typeface="+mn-ea"/>
            <a:cs typeface="+mn-cs"/>
          </a:endParaRPr>
        </a:p>
      </dgm:t>
    </dgm:pt>
    <dgm:pt modelId="{5C442B78-726E-49DD-B43A-7DCA584054D9}" type="parTrans" cxnId="{9FCAA122-C2E4-450D-857B-DB8039818623}">
      <dgm:prSet/>
      <dgm:spPr/>
      <dgm:t>
        <a:bodyPr/>
        <a:lstStyle/>
        <a:p>
          <a:endParaRPr lang="en-US"/>
        </a:p>
      </dgm:t>
    </dgm:pt>
    <dgm:pt modelId="{E855A489-6CC5-47E1-B739-988B21A722EF}" type="sibTrans" cxnId="{9FCAA122-C2E4-450D-857B-DB8039818623}">
      <dgm:prSet/>
      <dgm:spPr/>
      <dgm:t>
        <a:bodyPr/>
        <a:lstStyle/>
        <a:p>
          <a:endParaRPr lang="en-US"/>
        </a:p>
      </dgm:t>
    </dgm:pt>
    <dgm:pt modelId="{5739A476-5FBA-4254-9CEF-1859CB63BBE2}">
      <dgm:prSet phldrT="[Text]" custT="1"/>
      <dgm:spPr>
        <a:xfrm rot="10800000">
          <a:off x="1212125" y="3868729"/>
          <a:ext cx="4244609" cy="992913"/>
        </a:xfrm>
        <a:prstGeom prst="homePlate">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gm:spPr>
      <dgm:t>
        <a:bodyPr/>
        <a:lstStyle/>
        <a:p>
          <a:pPr algn="l">
            <a:buNone/>
          </a:pPr>
          <a:r>
            <a:rPr lang="en-US" sz="1200" b="1" u="sng">
              <a:solidFill>
                <a:sysClr val="window" lastClr="FFFFFF"/>
              </a:solidFill>
              <a:latin typeface="Arial Nova" panose="020B0504020202020204" pitchFamily="34" charset="0"/>
              <a:ea typeface="+mn-ea"/>
              <a:cs typeface="+mn-cs"/>
            </a:rPr>
            <a:t>Community Care</a:t>
          </a:r>
          <a:endParaRPr lang="en-US" sz="1200" u="sng">
            <a:solidFill>
              <a:sysClr val="window" lastClr="FFFFFF"/>
            </a:solidFill>
            <a:latin typeface="Arial Nova" panose="020B0504020202020204" pitchFamily="34" charset="0"/>
            <a:ea typeface="+mn-ea"/>
            <a:cs typeface="+mn-cs"/>
          </a:endParaRPr>
        </a:p>
      </dgm:t>
    </dgm:pt>
    <dgm:pt modelId="{9613FDF8-F155-4C8D-9EC2-ADE8EA934448}" type="parTrans" cxnId="{958D6138-A000-4E04-A428-D68495743DB6}">
      <dgm:prSet/>
      <dgm:spPr/>
      <dgm:t>
        <a:bodyPr/>
        <a:lstStyle/>
        <a:p>
          <a:endParaRPr lang="en-US"/>
        </a:p>
      </dgm:t>
    </dgm:pt>
    <dgm:pt modelId="{6764EB3E-0CAC-4BE8-8E69-57D370A44996}" type="sibTrans" cxnId="{958D6138-A000-4E04-A428-D68495743DB6}">
      <dgm:prSet/>
      <dgm:spPr/>
      <dgm:t>
        <a:bodyPr/>
        <a:lstStyle/>
        <a:p>
          <a:endParaRPr lang="en-US"/>
        </a:p>
      </dgm:t>
    </dgm:pt>
    <dgm:pt modelId="{EB801CCC-5E20-40D8-8273-E18B10A09D53}">
      <dgm:prSet custT="1"/>
      <dgm:spPr>
        <a:xfrm rot="10800000">
          <a:off x="1229317" y="1290118"/>
          <a:ext cx="4244609" cy="992913"/>
        </a:xfrm>
        <a:prstGeom prst="homePlate">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1200" b="1" u="sng">
              <a:solidFill>
                <a:sysClr val="window" lastClr="FFFFFF"/>
              </a:solidFill>
              <a:latin typeface="Arial Nova" panose="020B0504020202020204" pitchFamily="34" charset="0"/>
              <a:ea typeface="+mn-ea"/>
              <a:cs typeface="+mn-cs"/>
            </a:rPr>
            <a:t>Patient-Centered Medical Home (PCMH)</a:t>
          </a:r>
        </a:p>
      </dgm:t>
    </dgm:pt>
    <dgm:pt modelId="{F0BB3F94-F667-4C39-B55C-D1550BA72B28}" type="parTrans" cxnId="{60434905-59C7-4C66-BE36-D092B21A0EC3}">
      <dgm:prSet/>
      <dgm:spPr/>
      <dgm:t>
        <a:bodyPr/>
        <a:lstStyle/>
        <a:p>
          <a:endParaRPr lang="en-US"/>
        </a:p>
      </dgm:t>
    </dgm:pt>
    <dgm:pt modelId="{3D033010-6628-4CD8-ADF3-DF01430B83D8}" type="sibTrans" cxnId="{60434905-59C7-4C66-BE36-D092B21A0EC3}">
      <dgm:prSet/>
      <dgm:spPr/>
      <dgm:t>
        <a:bodyPr/>
        <a:lstStyle/>
        <a:p>
          <a:endParaRPr lang="en-US"/>
        </a:p>
      </dgm:t>
    </dgm:pt>
    <dgm:pt modelId="{A40BD488-6B59-4A1F-83B4-8530491650AC}">
      <dgm:prSet phldrT="[Text]" custT="1"/>
      <dgm:spPr>
        <a:xfrm rot="10800000">
          <a:off x="1197167" y="812"/>
          <a:ext cx="4244609" cy="992913"/>
        </a:xfrm>
        <a:prstGeom prst="homePlate">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33.5% Response Rate (FY21)</a:t>
          </a:r>
        </a:p>
      </dgm:t>
    </dgm:pt>
    <dgm:pt modelId="{23DAC295-3176-49A2-A468-807E7242FB55}" type="parTrans" cxnId="{2CD7C824-4593-46D5-A778-E92A1C3D527A}">
      <dgm:prSet/>
      <dgm:spPr/>
      <dgm:t>
        <a:bodyPr/>
        <a:lstStyle/>
        <a:p>
          <a:endParaRPr lang="en-US"/>
        </a:p>
      </dgm:t>
    </dgm:pt>
    <dgm:pt modelId="{FAF5C8B6-2A4A-42FA-8E67-DDAACDFD526D}" type="sibTrans" cxnId="{2CD7C824-4593-46D5-A778-E92A1C3D527A}">
      <dgm:prSet/>
      <dgm:spPr/>
      <dgm:t>
        <a:bodyPr/>
        <a:lstStyle/>
        <a:p>
          <a:endParaRPr lang="en-US"/>
        </a:p>
      </dgm:t>
    </dgm:pt>
    <dgm:pt modelId="{F8978127-8109-46F3-A935-DA4456DCF450}">
      <dgm:prSet custT="1"/>
      <dgm:spPr>
        <a:xfrm rot="10800000">
          <a:off x="1229317" y="1290118"/>
          <a:ext cx="4244609" cy="992913"/>
        </a:xfrm>
        <a:prstGeom prst="homePlate">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60,000 surveys/month</a:t>
          </a:r>
        </a:p>
      </dgm:t>
    </dgm:pt>
    <dgm:pt modelId="{73768E99-F203-4B08-8E6D-C9D6F4C28D18}" type="parTrans" cxnId="{62214FED-F702-4E51-BB2A-38A7AFB16099}">
      <dgm:prSet/>
      <dgm:spPr/>
      <dgm:t>
        <a:bodyPr/>
        <a:lstStyle/>
        <a:p>
          <a:endParaRPr lang="en-US"/>
        </a:p>
      </dgm:t>
    </dgm:pt>
    <dgm:pt modelId="{3D96A8FD-8DE7-4FCB-A270-2CA582ADA5F4}" type="sibTrans" cxnId="{62214FED-F702-4E51-BB2A-38A7AFB16099}">
      <dgm:prSet/>
      <dgm:spPr/>
      <dgm:t>
        <a:bodyPr/>
        <a:lstStyle/>
        <a:p>
          <a:endParaRPr lang="en-US"/>
        </a:p>
      </dgm:t>
    </dgm:pt>
    <dgm:pt modelId="{EDD74809-FB46-418C-9F46-A19D77FC396E}">
      <dgm:prSet custT="1"/>
      <dgm:spPr>
        <a:xfrm rot="10800000">
          <a:off x="1229317" y="1290118"/>
          <a:ext cx="4244609" cy="992913"/>
        </a:xfrm>
        <a:prstGeom prst="homePlate">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33.2% Response Rate (FY21)</a:t>
          </a:r>
        </a:p>
      </dgm:t>
    </dgm:pt>
    <dgm:pt modelId="{A350839F-97D2-4134-878A-2877B554D791}" type="parTrans" cxnId="{509E4FF3-239F-4479-B050-6F2D174CB585}">
      <dgm:prSet/>
      <dgm:spPr/>
      <dgm:t>
        <a:bodyPr/>
        <a:lstStyle/>
        <a:p>
          <a:endParaRPr lang="en-US"/>
        </a:p>
      </dgm:t>
    </dgm:pt>
    <dgm:pt modelId="{866604EE-AFAD-43BA-80D1-9004C75C3B75}" type="sibTrans" cxnId="{509E4FF3-239F-4479-B050-6F2D174CB585}">
      <dgm:prSet/>
      <dgm:spPr/>
      <dgm:t>
        <a:bodyPr/>
        <a:lstStyle/>
        <a:p>
          <a:endParaRPr lang="en-US"/>
        </a:p>
      </dgm:t>
    </dgm:pt>
    <dgm:pt modelId="{926AE206-D1A9-4601-B533-FBB9A9AD4AC8}">
      <dgm:prSet custT="1"/>
      <dgm:spPr>
        <a:xfrm rot="10800000">
          <a:off x="1229317" y="1290118"/>
          <a:ext cx="4244609" cy="992913"/>
        </a:xfrm>
        <a:prstGeom prst="homePlate">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dirty="0">
              <a:solidFill>
                <a:sysClr val="window" lastClr="FFFFFF"/>
              </a:solidFill>
              <a:latin typeface="Arial Nova" panose="020B0504020202020204" pitchFamily="34" charset="0"/>
              <a:ea typeface="+mn-ea"/>
              <a:cs typeface="+mn-cs"/>
            </a:rPr>
            <a:t>Internet &amp; Mail</a:t>
          </a:r>
        </a:p>
      </dgm:t>
    </dgm:pt>
    <dgm:pt modelId="{5998DAAA-2FE5-4CA9-8E49-5ED5EA0D69FB}" type="sibTrans" cxnId="{358054B0-71EA-4795-9BAF-136D56BCF3A2}">
      <dgm:prSet/>
      <dgm:spPr/>
      <dgm:t>
        <a:bodyPr/>
        <a:lstStyle/>
        <a:p>
          <a:endParaRPr lang="en-US"/>
        </a:p>
      </dgm:t>
    </dgm:pt>
    <dgm:pt modelId="{FB0E4C3C-B827-4B12-8BE6-72D494AB3992}" type="parTrans" cxnId="{358054B0-71EA-4795-9BAF-136D56BCF3A2}">
      <dgm:prSet/>
      <dgm:spPr/>
      <dgm:t>
        <a:bodyPr/>
        <a:lstStyle/>
        <a:p>
          <a:endParaRPr lang="en-US"/>
        </a:p>
      </dgm:t>
    </dgm:pt>
    <dgm:pt modelId="{21C7E587-CE48-4A3F-BD7A-53B3A59C0484}">
      <dgm:prSet custT="1"/>
      <dgm:spPr>
        <a:xfrm rot="10800000">
          <a:off x="1197167" y="2579424"/>
          <a:ext cx="4244609" cy="992913"/>
        </a:xfrm>
        <a:prstGeom prst="homePlate">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Internet &amp; Mail</a:t>
          </a:r>
        </a:p>
      </dgm:t>
    </dgm:pt>
    <dgm:pt modelId="{3F275C10-A149-43E0-B5CB-4CE2B90E2377}" type="parTrans" cxnId="{2C486061-10F0-466A-87DD-507D8E0892DF}">
      <dgm:prSet/>
      <dgm:spPr/>
      <dgm:t>
        <a:bodyPr/>
        <a:lstStyle/>
        <a:p>
          <a:endParaRPr lang="en-US"/>
        </a:p>
      </dgm:t>
    </dgm:pt>
    <dgm:pt modelId="{AEA0C4DD-FEDB-42DF-A360-E8E5466DE0F0}" type="sibTrans" cxnId="{2C486061-10F0-466A-87DD-507D8E0892DF}">
      <dgm:prSet/>
      <dgm:spPr/>
      <dgm:t>
        <a:bodyPr/>
        <a:lstStyle/>
        <a:p>
          <a:endParaRPr lang="en-US"/>
        </a:p>
      </dgm:t>
    </dgm:pt>
    <dgm:pt modelId="{3B0B200A-4A81-4505-88DA-B353A58B63C8}">
      <dgm:prSet custT="1"/>
      <dgm:spPr>
        <a:xfrm rot="10800000">
          <a:off x="1197167" y="2579424"/>
          <a:ext cx="4244609" cy="992913"/>
        </a:xfrm>
        <a:prstGeom prst="homePlate">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54,000 surveys/month</a:t>
          </a:r>
        </a:p>
      </dgm:t>
    </dgm:pt>
    <dgm:pt modelId="{22D83B3F-E2E3-4E51-813E-2E2EBCA1FC9E}" type="parTrans" cxnId="{F6761CE8-9306-4B77-89AF-36C9A9433475}">
      <dgm:prSet/>
      <dgm:spPr/>
      <dgm:t>
        <a:bodyPr/>
        <a:lstStyle/>
        <a:p>
          <a:endParaRPr lang="en-US"/>
        </a:p>
      </dgm:t>
    </dgm:pt>
    <dgm:pt modelId="{079C0DC5-7829-40D5-BB2E-73007AE9BE57}" type="sibTrans" cxnId="{F6761CE8-9306-4B77-89AF-36C9A9433475}">
      <dgm:prSet/>
      <dgm:spPr/>
      <dgm:t>
        <a:bodyPr/>
        <a:lstStyle/>
        <a:p>
          <a:endParaRPr lang="en-US"/>
        </a:p>
      </dgm:t>
    </dgm:pt>
    <dgm:pt modelId="{72A27188-A1B8-45F9-8E64-FF0C5CF234A4}">
      <dgm:prSet custT="1"/>
      <dgm:spPr>
        <a:xfrm rot="10800000">
          <a:off x="1197167" y="2579424"/>
          <a:ext cx="4244609" cy="992913"/>
        </a:xfrm>
        <a:prstGeom prst="homePlate">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33.2% Response Rate (FY21)</a:t>
          </a:r>
        </a:p>
      </dgm:t>
    </dgm:pt>
    <dgm:pt modelId="{6AF2A6C8-631F-4439-A80E-94609B66315C}" type="parTrans" cxnId="{C64101CD-2932-41AC-8A37-4511438C2367}">
      <dgm:prSet/>
      <dgm:spPr/>
      <dgm:t>
        <a:bodyPr/>
        <a:lstStyle/>
        <a:p>
          <a:endParaRPr lang="en-US"/>
        </a:p>
      </dgm:t>
    </dgm:pt>
    <dgm:pt modelId="{F2E27207-AA2F-43F1-8EE5-139F6F747557}" type="sibTrans" cxnId="{C64101CD-2932-41AC-8A37-4511438C2367}">
      <dgm:prSet/>
      <dgm:spPr/>
      <dgm:t>
        <a:bodyPr/>
        <a:lstStyle/>
        <a:p>
          <a:endParaRPr lang="en-US"/>
        </a:p>
      </dgm:t>
    </dgm:pt>
    <dgm:pt modelId="{91CBCD61-3ADD-4F8A-8759-7FEAAB5B753A}">
      <dgm:prSet custT="1"/>
      <dgm:spPr>
        <a:xfrm rot="10800000">
          <a:off x="1212125" y="3868729"/>
          <a:ext cx="4244609" cy="992913"/>
        </a:xfrm>
        <a:prstGeom prst="homePlate">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Internet &amp; Mail</a:t>
          </a:r>
        </a:p>
      </dgm:t>
    </dgm:pt>
    <dgm:pt modelId="{69000E85-F3F4-46DB-8BC2-C5F6C8E5547E}" type="parTrans" cxnId="{936A1F5A-5056-4AFC-AA9A-527E305EA83C}">
      <dgm:prSet/>
      <dgm:spPr/>
      <dgm:t>
        <a:bodyPr/>
        <a:lstStyle/>
        <a:p>
          <a:endParaRPr lang="en-US"/>
        </a:p>
      </dgm:t>
    </dgm:pt>
    <dgm:pt modelId="{53F45F9C-BA48-4F7E-8021-CEA00E663205}" type="sibTrans" cxnId="{936A1F5A-5056-4AFC-AA9A-527E305EA83C}">
      <dgm:prSet/>
      <dgm:spPr/>
      <dgm:t>
        <a:bodyPr/>
        <a:lstStyle/>
        <a:p>
          <a:endParaRPr lang="en-US"/>
        </a:p>
      </dgm:t>
    </dgm:pt>
    <dgm:pt modelId="{37179B8F-6931-4578-AFA6-8841DEB9067D}">
      <dgm:prSet custT="1"/>
      <dgm:spPr>
        <a:xfrm rot="10800000">
          <a:off x="1212125" y="3868729"/>
          <a:ext cx="4244609" cy="992913"/>
        </a:xfrm>
        <a:prstGeom prst="homePlate">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10,000 surveys/month</a:t>
          </a:r>
        </a:p>
      </dgm:t>
    </dgm:pt>
    <dgm:pt modelId="{567CB485-7235-45CC-86CA-477C4AA17E8C}" type="parTrans" cxnId="{A999A8C7-FD58-48E6-B6D1-3918DB07A3AE}">
      <dgm:prSet/>
      <dgm:spPr/>
      <dgm:t>
        <a:bodyPr/>
        <a:lstStyle/>
        <a:p>
          <a:endParaRPr lang="en-US"/>
        </a:p>
      </dgm:t>
    </dgm:pt>
    <dgm:pt modelId="{4A79F0A4-EA5F-4B00-867E-95C824B4A9FF}" type="sibTrans" cxnId="{A999A8C7-FD58-48E6-B6D1-3918DB07A3AE}">
      <dgm:prSet/>
      <dgm:spPr/>
      <dgm:t>
        <a:bodyPr/>
        <a:lstStyle/>
        <a:p>
          <a:endParaRPr lang="en-US"/>
        </a:p>
      </dgm:t>
    </dgm:pt>
    <dgm:pt modelId="{B6436DE3-4ED7-4B54-8F7D-8F161D04ADEC}">
      <dgm:prSet custT="1"/>
      <dgm:spPr>
        <a:xfrm rot="10800000">
          <a:off x="1212125" y="3868729"/>
          <a:ext cx="4244609" cy="992913"/>
        </a:xfrm>
        <a:prstGeom prst="homePlate">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sz="1200">
              <a:solidFill>
                <a:sysClr val="window" lastClr="FFFFFF"/>
              </a:solidFill>
              <a:latin typeface="Arial Nova" panose="020B0504020202020204" pitchFamily="34" charset="0"/>
              <a:ea typeface="+mn-ea"/>
              <a:cs typeface="+mn-cs"/>
            </a:rPr>
            <a:t>30.3% Response Rate (FY21)</a:t>
          </a:r>
        </a:p>
      </dgm:t>
    </dgm:pt>
    <dgm:pt modelId="{88B2DFA4-EE30-4AFB-9589-5930526C7065}" type="parTrans" cxnId="{586282A9-798F-4406-8E8B-0C2D6DF0FA4C}">
      <dgm:prSet/>
      <dgm:spPr/>
      <dgm:t>
        <a:bodyPr/>
        <a:lstStyle/>
        <a:p>
          <a:endParaRPr lang="en-US"/>
        </a:p>
      </dgm:t>
    </dgm:pt>
    <dgm:pt modelId="{271AF519-ADE1-49BF-AAA6-829F4CFA6564}" type="sibTrans" cxnId="{586282A9-798F-4406-8E8B-0C2D6DF0FA4C}">
      <dgm:prSet/>
      <dgm:spPr/>
      <dgm:t>
        <a:bodyPr/>
        <a:lstStyle/>
        <a:p>
          <a:endParaRPr lang="en-US"/>
        </a:p>
      </dgm:t>
    </dgm:pt>
    <dgm:pt modelId="{3EE2FEB1-0295-44E4-B46A-E0575F72EA5B}" type="pres">
      <dgm:prSet presAssocID="{4827D03B-8170-48C2-93E5-061337CE0F5E}" presName="linearFlow" presStyleCnt="0">
        <dgm:presLayoutVars>
          <dgm:dir/>
          <dgm:resizeHandles val="exact"/>
        </dgm:presLayoutVars>
      </dgm:prSet>
      <dgm:spPr/>
    </dgm:pt>
    <dgm:pt modelId="{EB765141-4601-495A-A6F2-A820C668D51A}" type="pres">
      <dgm:prSet presAssocID="{841B0EAE-0345-42FD-9C09-3B8E4B8ECD60}" presName="composite" presStyleCnt="0"/>
      <dgm:spPr/>
    </dgm:pt>
    <dgm:pt modelId="{64CC6F0C-0958-4AC0-B79D-03BE9BA992A8}" type="pres">
      <dgm:prSet presAssocID="{841B0EAE-0345-42FD-9C09-3B8E4B8ECD60}" presName="imgShp" presStyleLbl="fgImgPlace1" presStyleIdx="0" presStyleCnt="4" custScaleX="70120" custScaleY="79837" custLinFactNeighborX="-14843" custLinFactNeighborY="5073"/>
      <dgm:spPr>
        <a:xfrm>
          <a:off x="941094" y="173793"/>
          <a:ext cx="512144" cy="646952"/>
        </a:xfrm>
        <a:prstGeom prst="ellipse">
          <a:avLst/>
        </a:prstGeom>
        <a:ln w="19050" cap="flat" cmpd="sng" algn="ctr">
          <a:solidFill>
            <a:sysClr val="window" lastClr="FFFFFF">
              <a:hueOff val="0"/>
              <a:satOff val="0"/>
              <a:lumOff val="0"/>
              <a:alphaOff val="0"/>
            </a:sysClr>
          </a:solidFill>
          <a:prstDash val="solid"/>
          <a:miter lim="800000"/>
        </a:ln>
      </dgm:spPr>
    </dgm:pt>
    <dgm:pt modelId="{9EBFB462-571B-40B1-BBCD-DF13C5DDFEF2}" type="pres">
      <dgm:prSet presAssocID="{841B0EAE-0345-42FD-9C09-3B8E4B8ECD60}" presName="txShp" presStyleLbl="node1" presStyleIdx="0" presStyleCnt="4" custLinFactNeighborX="-3791" custLinFactNeighborY="-26160">
        <dgm:presLayoutVars>
          <dgm:bulletEnabled val="1"/>
        </dgm:presLayoutVars>
      </dgm:prSet>
      <dgm:spPr/>
    </dgm:pt>
    <dgm:pt modelId="{9AAFF460-37FA-4494-BED2-8352493B122E}" type="pres">
      <dgm:prSet presAssocID="{301D5207-0858-4A14-8BD5-438951A79666}" presName="spacing" presStyleCnt="0"/>
      <dgm:spPr/>
    </dgm:pt>
    <dgm:pt modelId="{28D911B8-D872-4408-B0D7-0A015AD1E834}" type="pres">
      <dgm:prSet presAssocID="{EB801CCC-5E20-40D8-8273-E18B10A09D53}" presName="composite" presStyleCnt="0"/>
      <dgm:spPr/>
    </dgm:pt>
    <dgm:pt modelId="{895EC385-288D-4AFF-BD26-D592EA4ECBEB}" type="pres">
      <dgm:prSet presAssocID="{EB801CCC-5E20-40D8-8273-E18B10A09D53}" presName="imgShp" presStyleLbl="fgImgPlace1" presStyleIdx="1" presStyleCnt="4" custScaleX="78538" custScaleY="80413"/>
      <dgm:spPr>
        <a:xfrm>
          <a:off x="908944" y="1437744"/>
          <a:ext cx="640746" cy="697660"/>
        </a:xfrm>
        <a:prstGeom prst="ellipse">
          <a:avLst/>
        </a:prstGeom>
        <a:ln w="19050" cap="flat" cmpd="sng" algn="ctr">
          <a:solidFill>
            <a:sysClr val="window" lastClr="FFFFFF">
              <a:hueOff val="0"/>
              <a:satOff val="0"/>
              <a:lumOff val="0"/>
              <a:alphaOff val="0"/>
            </a:sysClr>
          </a:solidFill>
          <a:prstDash val="solid"/>
          <a:miter lim="800000"/>
        </a:ln>
        <a:effectLst/>
      </dgm:spPr>
    </dgm:pt>
    <dgm:pt modelId="{0C84C899-35F2-4B0F-B78F-F453390C5D29}" type="pres">
      <dgm:prSet presAssocID="{EB801CCC-5E20-40D8-8273-E18B10A09D53}" presName="txShp" presStyleLbl="node1" presStyleIdx="1" presStyleCnt="4">
        <dgm:presLayoutVars>
          <dgm:bulletEnabled val="1"/>
        </dgm:presLayoutVars>
      </dgm:prSet>
      <dgm:spPr/>
    </dgm:pt>
    <dgm:pt modelId="{DFFEE4DF-DF29-4744-91E1-CB6DAE852B67}" type="pres">
      <dgm:prSet presAssocID="{3D033010-6628-4CD8-ADF3-DF01430B83D8}" presName="spacing" presStyleCnt="0"/>
      <dgm:spPr/>
    </dgm:pt>
    <dgm:pt modelId="{D563EB90-82F5-4CFE-B5BF-4B7A3B92183B}" type="pres">
      <dgm:prSet presAssocID="{FC8BEBFE-C3C9-4BAE-BC48-B1C880ECAEBB}" presName="composite" presStyleCnt="0"/>
      <dgm:spPr/>
    </dgm:pt>
    <dgm:pt modelId="{00AE96FA-9D1F-4C47-8FD2-9CB224B3DCDA}" type="pres">
      <dgm:prSet presAssocID="{FC8BEBFE-C3C9-4BAE-BC48-B1C880ECAEBB}" presName="imgShp" presStyleLbl="fgImgPlace1" presStyleIdx="2" presStyleCnt="4" custScaleX="77889" custScaleY="82932"/>
      <dgm:spPr>
        <a:xfrm>
          <a:off x="941094" y="2798723"/>
          <a:ext cx="512144" cy="554313"/>
        </a:xfrm>
        <a:prstGeom prst="ellipse">
          <a:avLst/>
        </a:prstGeom>
        <a:ln w="19050" cap="flat" cmpd="sng" algn="ctr">
          <a:solidFill>
            <a:sysClr val="window" lastClr="FFFFFF">
              <a:hueOff val="0"/>
              <a:satOff val="0"/>
              <a:lumOff val="0"/>
              <a:alphaOff val="0"/>
            </a:sysClr>
          </a:solidFill>
          <a:prstDash val="solid"/>
          <a:miter lim="800000"/>
        </a:ln>
        <a:effectLst/>
      </dgm:spPr>
    </dgm:pt>
    <dgm:pt modelId="{672A6F04-DA22-483C-A512-E7BE9BAD21E4}" type="pres">
      <dgm:prSet presAssocID="{FC8BEBFE-C3C9-4BAE-BC48-B1C880ECAEBB}" presName="txShp" presStyleLbl="node1" presStyleIdx="2" presStyleCnt="4">
        <dgm:presLayoutVars>
          <dgm:bulletEnabled val="1"/>
        </dgm:presLayoutVars>
      </dgm:prSet>
      <dgm:spPr/>
    </dgm:pt>
    <dgm:pt modelId="{CC09A2B5-D281-4FE6-BD51-9B92D15D2134}" type="pres">
      <dgm:prSet presAssocID="{E855A489-6CC5-47E1-B739-988B21A722EF}" presName="spacing" presStyleCnt="0"/>
      <dgm:spPr/>
    </dgm:pt>
    <dgm:pt modelId="{481129FE-B57F-46C3-8B2F-CE041CDFCEE4}" type="pres">
      <dgm:prSet presAssocID="{5739A476-5FBA-4254-9CEF-1859CB63BBE2}" presName="composite" presStyleCnt="0"/>
      <dgm:spPr/>
    </dgm:pt>
    <dgm:pt modelId="{76B58A1D-F9E8-4D88-9249-6CAD2CDAE563}" type="pres">
      <dgm:prSet presAssocID="{5739A476-5FBA-4254-9CEF-1859CB63BBE2}" presName="imgShp" presStyleLbl="fgImgPlace1" presStyleIdx="3" presStyleCnt="4" custScaleX="82844" custScaleY="73796"/>
      <dgm:spPr>
        <a:xfrm>
          <a:off x="926136" y="4054394"/>
          <a:ext cx="571977" cy="621583"/>
        </a:xfrm>
        <a:prstGeom prst="ellipse">
          <a:avLst/>
        </a:prstGeom>
        <a:ln w="19050" cap="flat" cmpd="sng" algn="ctr">
          <a:solidFill>
            <a:sysClr val="window" lastClr="FFFFFF">
              <a:hueOff val="0"/>
              <a:satOff val="0"/>
              <a:lumOff val="0"/>
              <a:alphaOff val="0"/>
            </a:sysClr>
          </a:solidFill>
          <a:prstDash val="solid"/>
          <a:miter lim="800000"/>
        </a:ln>
        <a:effectLst/>
      </dgm:spPr>
    </dgm:pt>
    <dgm:pt modelId="{D892C021-94A8-4644-8794-A23E2AE5BEA3}" type="pres">
      <dgm:prSet presAssocID="{5739A476-5FBA-4254-9CEF-1859CB63BBE2}" presName="txShp" presStyleLbl="node1" presStyleIdx="3" presStyleCnt="4">
        <dgm:presLayoutVars>
          <dgm:bulletEnabled val="1"/>
        </dgm:presLayoutVars>
      </dgm:prSet>
      <dgm:spPr/>
    </dgm:pt>
  </dgm:ptLst>
  <dgm:cxnLst>
    <dgm:cxn modelId="{03528400-F63F-4354-82AD-8484ACD3929A}" srcId="{841B0EAE-0345-42FD-9C09-3B8E4B8ECD60}" destId="{D14D2966-8B3D-47FD-B0AD-6F20973AAF97}" srcOrd="0" destOrd="0" parTransId="{902FAE88-FB68-4339-9E2E-5F4423C3F555}" sibTransId="{3F156C7D-BEBE-4AE7-953D-BC6709F2DC23}"/>
    <dgm:cxn modelId="{BB5C1702-F5AF-407D-B312-F90B8642BAFA}" srcId="{4827D03B-8170-48C2-93E5-061337CE0F5E}" destId="{841B0EAE-0345-42FD-9C09-3B8E4B8ECD60}" srcOrd="0" destOrd="0" parTransId="{F4F2F4C6-1D06-444D-A198-9F2E2C132AF3}" sibTransId="{301D5207-0858-4A14-8BD5-438951A79666}"/>
    <dgm:cxn modelId="{60434905-59C7-4C66-BE36-D092B21A0EC3}" srcId="{4827D03B-8170-48C2-93E5-061337CE0F5E}" destId="{EB801CCC-5E20-40D8-8273-E18B10A09D53}" srcOrd="1" destOrd="0" parTransId="{F0BB3F94-F667-4C39-B55C-D1550BA72B28}" sibTransId="{3D033010-6628-4CD8-ADF3-DF01430B83D8}"/>
    <dgm:cxn modelId="{F943B405-556F-479D-A5C7-0AF90403F09A}" type="presOf" srcId="{3B0B200A-4A81-4505-88DA-B353A58B63C8}" destId="{672A6F04-DA22-483C-A512-E7BE9BAD21E4}" srcOrd="0" destOrd="2" presId="urn:microsoft.com/office/officeart/2005/8/layout/vList3"/>
    <dgm:cxn modelId="{1C872E06-224F-4ACD-9675-899DB301ACF3}" type="presOf" srcId="{72A27188-A1B8-45F9-8E64-FF0C5CF234A4}" destId="{672A6F04-DA22-483C-A512-E7BE9BAD21E4}" srcOrd="0" destOrd="3" presId="urn:microsoft.com/office/officeart/2005/8/layout/vList3"/>
    <dgm:cxn modelId="{F2492F0B-8320-44EA-B016-DA410E3A4501}" type="presOf" srcId="{5739A476-5FBA-4254-9CEF-1859CB63BBE2}" destId="{D892C021-94A8-4644-8794-A23E2AE5BEA3}" srcOrd="0" destOrd="0" presId="urn:microsoft.com/office/officeart/2005/8/layout/vList3"/>
    <dgm:cxn modelId="{9FCAA122-C2E4-450D-857B-DB8039818623}" srcId="{4827D03B-8170-48C2-93E5-061337CE0F5E}" destId="{FC8BEBFE-C3C9-4BAE-BC48-B1C880ECAEBB}" srcOrd="2" destOrd="0" parTransId="{5C442B78-726E-49DD-B43A-7DCA584054D9}" sibTransId="{E855A489-6CC5-47E1-B739-988B21A722EF}"/>
    <dgm:cxn modelId="{2CD7C824-4593-46D5-A778-E92A1C3D527A}" srcId="{841B0EAE-0345-42FD-9C09-3B8E4B8ECD60}" destId="{A40BD488-6B59-4A1F-83B4-8530491650AC}" srcOrd="2" destOrd="0" parTransId="{23DAC295-3176-49A2-A468-807E7242FB55}" sibTransId="{FAF5C8B6-2A4A-42FA-8E67-DDAACDFD526D}"/>
    <dgm:cxn modelId="{E8A7E626-291C-41EE-8595-EBF3625377C1}" type="presOf" srcId="{A40BD488-6B59-4A1F-83B4-8530491650AC}" destId="{9EBFB462-571B-40B1-BBCD-DF13C5DDFEF2}" srcOrd="0" destOrd="3" presId="urn:microsoft.com/office/officeart/2005/8/layout/vList3"/>
    <dgm:cxn modelId="{958D6138-A000-4E04-A428-D68495743DB6}" srcId="{4827D03B-8170-48C2-93E5-061337CE0F5E}" destId="{5739A476-5FBA-4254-9CEF-1859CB63BBE2}" srcOrd="3" destOrd="0" parTransId="{9613FDF8-F155-4C8D-9EC2-ADE8EA934448}" sibTransId="{6764EB3E-0CAC-4BE8-8E69-57D370A44996}"/>
    <dgm:cxn modelId="{5FA29B3F-E77C-4B0C-8AC4-DCCBC297520A}" type="presOf" srcId="{926AE206-D1A9-4601-B533-FBB9A9AD4AC8}" destId="{0C84C899-35F2-4B0F-B78F-F453390C5D29}" srcOrd="0" destOrd="1" presId="urn:microsoft.com/office/officeart/2005/8/layout/vList3"/>
    <dgm:cxn modelId="{2C486061-10F0-466A-87DD-507D8E0892DF}" srcId="{FC8BEBFE-C3C9-4BAE-BC48-B1C880ECAEBB}" destId="{21C7E587-CE48-4A3F-BD7A-53B3A59C0484}" srcOrd="0" destOrd="0" parTransId="{3F275C10-A149-43E0-B5CB-4CE2B90E2377}" sibTransId="{AEA0C4DD-FEDB-42DF-A360-E8E5466DE0F0}"/>
    <dgm:cxn modelId="{8AD59970-7077-4B31-BB83-C8ABB317C63B}" type="presOf" srcId="{EB801CCC-5E20-40D8-8273-E18B10A09D53}" destId="{0C84C899-35F2-4B0F-B78F-F453390C5D29}" srcOrd="0" destOrd="0" presId="urn:microsoft.com/office/officeart/2005/8/layout/vList3"/>
    <dgm:cxn modelId="{716B4373-DD06-4098-82AA-23A30E0FD330}" srcId="{841B0EAE-0345-42FD-9C09-3B8E4B8ECD60}" destId="{7EC7E09D-D1E4-486E-A10F-BC8ACB7356B3}" srcOrd="1" destOrd="0" parTransId="{ACE8836E-5254-4461-AC79-C945EAAE7571}" sibTransId="{FE3AD15D-9D43-415C-AF55-AE04E206B137}"/>
    <dgm:cxn modelId="{D84A8D79-21EB-4EDC-86FB-2455306862D9}" type="presOf" srcId="{37179B8F-6931-4578-AFA6-8841DEB9067D}" destId="{D892C021-94A8-4644-8794-A23E2AE5BEA3}" srcOrd="0" destOrd="2" presId="urn:microsoft.com/office/officeart/2005/8/layout/vList3"/>
    <dgm:cxn modelId="{936A1F5A-5056-4AFC-AA9A-527E305EA83C}" srcId="{5739A476-5FBA-4254-9CEF-1859CB63BBE2}" destId="{91CBCD61-3ADD-4F8A-8759-7FEAAB5B753A}" srcOrd="0" destOrd="0" parTransId="{69000E85-F3F4-46DB-8BC2-C5F6C8E5547E}" sibTransId="{53F45F9C-BA48-4F7E-8021-CEA00E663205}"/>
    <dgm:cxn modelId="{4DE4D585-7CF4-4268-A933-EED8A099C459}" type="presOf" srcId="{21C7E587-CE48-4A3F-BD7A-53B3A59C0484}" destId="{672A6F04-DA22-483C-A512-E7BE9BAD21E4}" srcOrd="0" destOrd="1" presId="urn:microsoft.com/office/officeart/2005/8/layout/vList3"/>
    <dgm:cxn modelId="{DC386E8B-FDA7-4225-93C5-1CC7B86B1ED7}" type="presOf" srcId="{841B0EAE-0345-42FD-9C09-3B8E4B8ECD60}" destId="{9EBFB462-571B-40B1-BBCD-DF13C5DDFEF2}" srcOrd="0" destOrd="0" presId="urn:microsoft.com/office/officeart/2005/8/layout/vList3"/>
    <dgm:cxn modelId="{E9BC5095-675C-4033-B3B9-46AEE955895D}" type="presOf" srcId="{4827D03B-8170-48C2-93E5-061337CE0F5E}" destId="{3EE2FEB1-0295-44E4-B46A-E0575F72EA5B}" srcOrd="0" destOrd="0" presId="urn:microsoft.com/office/officeart/2005/8/layout/vList3"/>
    <dgm:cxn modelId="{5D82619B-5C7C-4FF7-A6E7-7EB7B3A533CA}" type="presOf" srcId="{7EC7E09D-D1E4-486E-A10F-BC8ACB7356B3}" destId="{9EBFB462-571B-40B1-BBCD-DF13C5DDFEF2}" srcOrd="0" destOrd="2" presId="urn:microsoft.com/office/officeart/2005/8/layout/vList3"/>
    <dgm:cxn modelId="{6D8069A7-AD1A-493F-B782-759FA548B75D}" type="presOf" srcId="{91CBCD61-3ADD-4F8A-8759-7FEAAB5B753A}" destId="{D892C021-94A8-4644-8794-A23E2AE5BEA3}" srcOrd="0" destOrd="1" presId="urn:microsoft.com/office/officeart/2005/8/layout/vList3"/>
    <dgm:cxn modelId="{586282A9-798F-4406-8E8B-0C2D6DF0FA4C}" srcId="{5739A476-5FBA-4254-9CEF-1859CB63BBE2}" destId="{B6436DE3-4ED7-4B54-8F7D-8F161D04ADEC}" srcOrd="2" destOrd="0" parTransId="{88B2DFA4-EE30-4AFB-9589-5930526C7065}" sibTransId="{271AF519-ADE1-49BF-AAA6-829F4CFA6564}"/>
    <dgm:cxn modelId="{24260AAF-5DFE-4E5E-9921-D1821DA1CD16}" type="presOf" srcId="{FC8BEBFE-C3C9-4BAE-BC48-B1C880ECAEBB}" destId="{672A6F04-DA22-483C-A512-E7BE9BAD21E4}" srcOrd="0" destOrd="0" presId="urn:microsoft.com/office/officeart/2005/8/layout/vList3"/>
    <dgm:cxn modelId="{358054B0-71EA-4795-9BAF-136D56BCF3A2}" srcId="{EB801CCC-5E20-40D8-8273-E18B10A09D53}" destId="{926AE206-D1A9-4601-B533-FBB9A9AD4AC8}" srcOrd="0" destOrd="0" parTransId="{FB0E4C3C-B827-4B12-8BE6-72D494AB3992}" sibTransId="{5998DAAA-2FE5-4CA9-8E49-5ED5EA0D69FB}"/>
    <dgm:cxn modelId="{A999A8C7-FD58-48E6-B6D1-3918DB07A3AE}" srcId="{5739A476-5FBA-4254-9CEF-1859CB63BBE2}" destId="{37179B8F-6931-4578-AFA6-8841DEB9067D}" srcOrd="1" destOrd="0" parTransId="{567CB485-7235-45CC-86CA-477C4AA17E8C}" sibTransId="{4A79F0A4-EA5F-4B00-867E-95C824B4A9FF}"/>
    <dgm:cxn modelId="{C64101CD-2932-41AC-8A37-4511438C2367}" srcId="{FC8BEBFE-C3C9-4BAE-BC48-B1C880ECAEBB}" destId="{72A27188-A1B8-45F9-8E64-FF0C5CF234A4}" srcOrd="2" destOrd="0" parTransId="{6AF2A6C8-631F-4439-A80E-94609B66315C}" sibTransId="{F2E27207-AA2F-43F1-8EE5-139F6F747557}"/>
    <dgm:cxn modelId="{3DBCBBCF-C533-41CB-AA98-FA266D89A6FA}" type="presOf" srcId="{EDD74809-FB46-418C-9F46-A19D77FC396E}" destId="{0C84C899-35F2-4B0F-B78F-F453390C5D29}" srcOrd="0" destOrd="3" presId="urn:microsoft.com/office/officeart/2005/8/layout/vList3"/>
    <dgm:cxn modelId="{BA2D5ADA-3023-44A4-B758-CA491A52A91C}" type="presOf" srcId="{B6436DE3-4ED7-4B54-8F7D-8F161D04ADEC}" destId="{D892C021-94A8-4644-8794-A23E2AE5BEA3}" srcOrd="0" destOrd="3" presId="urn:microsoft.com/office/officeart/2005/8/layout/vList3"/>
    <dgm:cxn modelId="{F6761CE8-9306-4B77-89AF-36C9A9433475}" srcId="{FC8BEBFE-C3C9-4BAE-BC48-B1C880ECAEBB}" destId="{3B0B200A-4A81-4505-88DA-B353A58B63C8}" srcOrd="1" destOrd="0" parTransId="{22D83B3F-E2E3-4E51-813E-2E2EBCA1FC9E}" sibTransId="{079C0DC5-7829-40D5-BB2E-73007AE9BE57}"/>
    <dgm:cxn modelId="{62214FED-F702-4E51-BB2A-38A7AFB16099}" srcId="{EB801CCC-5E20-40D8-8273-E18B10A09D53}" destId="{F8978127-8109-46F3-A935-DA4456DCF450}" srcOrd="1" destOrd="0" parTransId="{73768E99-F203-4B08-8E6D-C9D6F4C28D18}" sibTransId="{3D96A8FD-8DE7-4FCB-A270-2CA582ADA5F4}"/>
    <dgm:cxn modelId="{509E4FF3-239F-4479-B050-6F2D174CB585}" srcId="{EB801CCC-5E20-40D8-8273-E18B10A09D53}" destId="{EDD74809-FB46-418C-9F46-A19D77FC396E}" srcOrd="2" destOrd="0" parTransId="{A350839F-97D2-4134-878A-2877B554D791}" sibTransId="{866604EE-AFAD-43BA-80D1-9004C75C3B75}"/>
    <dgm:cxn modelId="{D74B07FB-56F2-4EDA-B271-D14750D696F0}" type="presOf" srcId="{F8978127-8109-46F3-A935-DA4456DCF450}" destId="{0C84C899-35F2-4B0F-B78F-F453390C5D29}" srcOrd="0" destOrd="2" presId="urn:microsoft.com/office/officeart/2005/8/layout/vList3"/>
    <dgm:cxn modelId="{45C7B5FF-5B8B-4979-9653-770B60C688B1}" type="presOf" srcId="{D14D2966-8B3D-47FD-B0AD-6F20973AAF97}" destId="{9EBFB462-571B-40B1-BBCD-DF13C5DDFEF2}" srcOrd="0" destOrd="1" presId="urn:microsoft.com/office/officeart/2005/8/layout/vList3"/>
    <dgm:cxn modelId="{8DD1B0A2-EA74-453F-BBD4-CF737D6EE852}" type="presParOf" srcId="{3EE2FEB1-0295-44E4-B46A-E0575F72EA5B}" destId="{EB765141-4601-495A-A6F2-A820C668D51A}" srcOrd="0" destOrd="0" presId="urn:microsoft.com/office/officeart/2005/8/layout/vList3"/>
    <dgm:cxn modelId="{0C98A8F6-9BAD-46A7-A808-B3D8EAACCA64}" type="presParOf" srcId="{EB765141-4601-495A-A6F2-A820C668D51A}" destId="{64CC6F0C-0958-4AC0-B79D-03BE9BA992A8}" srcOrd="0" destOrd="0" presId="urn:microsoft.com/office/officeart/2005/8/layout/vList3"/>
    <dgm:cxn modelId="{7E0BA64A-B411-40E5-97B7-C4BF1D23B1E0}" type="presParOf" srcId="{EB765141-4601-495A-A6F2-A820C668D51A}" destId="{9EBFB462-571B-40B1-BBCD-DF13C5DDFEF2}" srcOrd="1" destOrd="0" presId="urn:microsoft.com/office/officeart/2005/8/layout/vList3"/>
    <dgm:cxn modelId="{32E682A7-9174-4AD9-8858-14DCB4E201CA}" type="presParOf" srcId="{3EE2FEB1-0295-44E4-B46A-E0575F72EA5B}" destId="{9AAFF460-37FA-4494-BED2-8352493B122E}" srcOrd="1" destOrd="0" presId="urn:microsoft.com/office/officeart/2005/8/layout/vList3"/>
    <dgm:cxn modelId="{87E2C814-05DF-4380-8D2E-527D0E1EB7E5}" type="presParOf" srcId="{3EE2FEB1-0295-44E4-B46A-E0575F72EA5B}" destId="{28D911B8-D872-4408-B0D7-0A015AD1E834}" srcOrd="2" destOrd="0" presId="urn:microsoft.com/office/officeart/2005/8/layout/vList3"/>
    <dgm:cxn modelId="{132178E1-8D03-4DAD-AFB9-97391D2F8548}" type="presParOf" srcId="{28D911B8-D872-4408-B0D7-0A015AD1E834}" destId="{895EC385-288D-4AFF-BD26-D592EA4ECBEB}" srcOrd="0" destOrd="0" presId="urn:microsoft.com/office/officeart/2005/8/layout/vList3"/>
    <dgm:cxn modelId="{99244A46-162D-414E-B4D9-42BAAA2A0C0B}" type="presParOf" srcId="{28D911B8-D872-4408-B0D7-0A015AD1E834}" destId="{0C84C899-35F2-4B0F-B78F-F453390C5D29}" srcOrd="1" destOrd="0" presId="urn:microsoft.com/office/officeart/2005/8/layout/vList3"/>
    <dgm:cxn modelId="{4385466C-9074-4B8F-88C2-C7D3A0B7893D}" type="presParOf" srcId="{3EE2FEB1-0295-44E4-B46A-E0575F72EA5B}" destId="{DFFEE4DF-DF29-4744-91E1-CB6DAE852B67}" srcOrd="3" destOrd="0" presId="urn:microsoft.com/office/officeart/2005/8/layout/vList3"/>
    <dgm:cxn modelId="{562D7D61-EA96-4E42-9258-79B1880B7325}" type="presParOf" srcId="{3EE2FEB1-0295-44E4-B46A-E0575F72EA5B}" destId="{D563EB90-82F5-4CFE-B5BF-4B7A3B92183B}" srcOrd="4" destOrd="0" presId="urn:microsoft.com/office/officeart/2005/8/layout/vList3"/>
    <dgm:cxn modelId="{3822943C-EAE1-43D4-BD9A-74FE8040964B}" type="presParOf" srcId="{D563EB90-82F5-4CFE-B5BF-4B7A3B92183B}" destId="{00AE96FA-9D1F-4C47-8FD2-9CB224B3DCDA}" srcOrd="0" destOrd="0" presId="urn:microsoft.com/office/officeart/2005/8/layout/vList3"/>
    <dgm:cxn modelId="{A0507291-1585-412E-94C4-4FEF6988687B}" type="presParOf" srcId="{D563EB90-82F5-4CFE-B5BF-4B7A3B92183B}" destId="{672A6F04-DA22-483C-A512-E7BE9BAD21E4}" srcOrd="1" destOrd="0" presId="urn:microsoft.com/office/officeart/2005/8/layout/vList3"/>
    <dgm:cxn modelId="{FCB414D7-23CE-4CE1-980E-0FA48CA70511}" type="presParOf" srcId="{3EE2FEB1-0295-44E4-B46A-E0575F72EA5B}" destId="{CC09A2B5-D281-4FE6-BD51-9B92D15D2134}" srcOrd="5" destOrd="0" presId="urn:microsoft.com/office/officeart/2005/8/layout/vList3"/>
    <dgm:cxn modelId="{FA6DD14F-0355-446D-8A7D-C09C38DF6411}" type="presParOf" srcId="{3EE2FEB1-0295-44E4-B46A-E0575F72EA5B}" destId="{481129FE-B57F-46C3-8B2F-CE041CDFCEE4}" srcOrd="6" destOrd="0" presId="urn:microsoft.com/office/officeart/2005/8/layout/vList3"/>
    <dgm:cxn modelId="{3BA6C55E-5A54-4C86-A9B5-B8835668689E}" type="presParOf" srcId="{481129FE-B57F-46C3-8B2F-CE041CDFCEE4}" destId="{76B58A1D-F9E8-4D88-9249-6CAD2CDAE563}" srcOrd="0" destOrd="0" presId="urn:microsoft.com/office/officeart/2005/8/layout/vList3"/>
    <dgm:cxn modelId="{BBBDA601-8F75-4285-8265-54B84C908653}" type="presParOf" srcId="{481129FE-B57F-46C3-8B2F-CE041CDFCEE4}" destId="{D892C021-94A8-4644-8794-A23E2AE5BEA3}"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C08517-2616-49F2-BDFF-F10C542CB0E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EC451429-8C11-41F7-BD7D-8AA8ABFF7050}">
      <dgm:prSet phldrT="[Text]"/>
      <dgm:spPr>
        <a:solidFill>
          <a:schemeClr val="accent1"/>
        </a:solidFill>
      </dgm:spPr>
      <dgm:t>
        <a:bodyPr/>
        <a:lstStyle/>
        <a:p>
          <a:r>
            <a:rPr lang="en-US"/>
            <a:t>Provider Listened Carefully</a:t>
          </a:r>
        </a:p>
      </dgm:t>
    </dgm:pt>
    <dgm:pt modelId="{BB0FEEB8-2872-4C57-8271-C3CAF2FFFA48}" type="parTrans" cxnId="{85DE6523-E53E-45B7-A615-229C55BC46D5}">
      <dgm:prSet/>
      <dgm:spPr/>
      <dgm:t>
        <a:bodyPr/>
        <a:lstStyle/>
        <a:p>
          <a:endParaRPr lang="en-US"/>
        </a:p>
      </dgm:t>
    </dgm:pt>
    <dgm:pt modelId="{5A5494CD-B444-4A70-A167-B9018CAC5B40}" type="sibTrans" cxnId="{85DE6523-E53E-45B7-A615-229C55BC46D5}">
      <dgm:prSet/>
      <dgm:spPr/>
      <dgm:t>
        <a:bodyPr/>
        <a:lstStyle/>
        <a:p>
          <a:endParaRPr lang="en-US"/>
        </a:p>
      </dgm:t>
    </dgm:pt>
    <dgm:pt modelId="{B83AFCDF-1740-434A-9FF6-15921C194941}">
      <dgm:prSet phldrT="[Text]" custT="1"/>
      <dgm:spPr/>
      <dgm:t>
        <a:bodyPr/>
        <a:lstStyle/>
        <a:p>
          <a:r>
            <a:rPr lang="en-US" sz="1800"/>
            <a:t>Never</a:t>
          </a:r>
        </a:p>
      </dgm:t>
    </dgm:pt>
    <dgm:pt modelId="{84BEDED2-8376-4100-B0A9-7DC51D18F1E9}" type="parTrans" cxnId="{A37C934F-53B7-41EE-A121-D35354ADD61D}">
      <dgm:prSet/>
      <dgm:spPr/>
      <dgm:t>
        <a:bodyPr/>
        <a:lstStyle/>
        <a:p>
          <a:endParaRPr lang="en-US"/>
        </a:p>
      </dgm:t>
    </dgm:pt>
    <dgm:pt modelId="{259B91DF-4AF0-44C4-8C50-D55F34646573}" type="sibTrans" cxnId="{A37C934F-53B7-41EE-A121-D35354ADD61D}">
      <dgm:prSet/>
      <dgm:spPr/>
      <dgm:t>
        <a:bodyPr/>
        <a:lstStyle/>
        <a:p>
          <a:endParaRPr lang="en-US"/>
        </a:p>
      </dgm:t>
    </dgm:pt>
    <dgm:pt modelId="{5F4671DD-EF78-4D79-A826-C74D7C8AE4A8}">
      <dgm:prSet phldrT="[Text]" custT="1"/>
      <dgm:spPr/>
      <dgm:t>
        <a:bodyPr/>
        <a:lstStyle/>
        <a:p>
          <a:r>
            <a:rPr lang="en-US" sz="1800"/>
            <a:t>Sometimes</a:t>
          </a:r>
        </a:p>
      </dgm:t>
    </dgm:pt>
    <dgm:pt modelId="{D385EFB5-FBCA-4303-A1FC-58CCBF406CAB}" type="parTrans" cxnId="{232BC417-69C5-4F98-8D62-5C9A27133A86}">
      <dgm:prSet/>
      <dgm:spPr/>
      <dgm:t>
        <a:bodyPr/>
        <a:lstStyle/>
        <a:p>
          <a:endParaRPr lang="en-US"/>
        </a:p>
      </dgm:t>
    </dgm:pt>
    <dgm:pt modelId="{BE26C4A3-0A93-4798-970F-9664A1C1BAAD}" type="sibTrans" cxnId="{232BC417-69C5-4F98-8D62-5C9A27133A86}">
      <dgm:prSet/>
      <dgm:spPr/>
      <dgm:t>
        <a:bodyPr/>
        <a:lstStyle/>
        <a:p>
          <a:endParaRPr lang="en-US"/>
        </a:p>
      </dgm:t>
    </dgm:pt>
    <dgm:pt modelId="{BC0F8D1C-398C-457B-A17A-C278BCA8A626}">
      <dgm:prSet phldrT="[Text]" custT="1"/>
      <dgm:spPr/>
      <dgm:t>
        <a:bodyPr/>
        <a:lstStyle/>
        <a:p>
          <a:r>
            <a:rPr lang="en-US" sz="1800"/>
            <a:t>Usually</a:t>
          </a:r>
        </a:p>
      </dgm:t>
    </dgm:pt>
    <dgm:pt modelId="{B2A9CC63-16C5-4728-9735-E4C5FEC7A0B6}" type="parTrans" cxnId="{A0B408F9-34EE-447D-B563-7C84C2FCD92F}">
      <dgm:prSet/>
      <dgm:spPr/>
      <dgm:t>
        <a:bodyPr/>
        <a:lstStyle/>
        <a:p>
          <a:endParaRPr lang="en-US"/>
        </a:p>
      </dgm:t>
    </dgm:pt>
    <dgm:pt modelId="{645D3C0A-6F08-4467-918C-CD590DC8A3F5}" type="sibTrans" cxnId="{A0B408F9-34EE-447D-B563-7C84C2FCD92F}">
      <dgm:prSet/>
      <dgm:spPr/>
      <dgm:t>
        <a:bodyPr/>
        <a:lstStyle/>
        <a:p>
          <a:endParaRPr lang="en-US"/>
        </a:p>
      </dgm:t>
    </dgm:pt>
    <dgm:pt modelId="{76539FFA-51AF-4EFA-8C84-718D1FF0E534}">
      <dgm:prSet custT="1"/>
      <dgm:spPr/>
      <dgm:t>
        <a:bodyPr/>
        <a:lstStyle/>
        <a:p>
          <a:r>
            <a:rPr lang="en-US" sz="1800"/>
            <a:t>Always</a:t>
          </a:r>
        </a:p>
      </dgm:t>
    </dgm:pt>
    <dgm:pt modelId="{4B56350A-564E-45DD-80D3-28C875BDCE6F}" type="parTrans" cxnId="{217F50D4-5045-4E48-8A33-C8AA593FEBD8}">
      <dgm:prSet/>
      <dgm:spPr/>
      <dgm:t>
        <a:bodyPr/>
        <a:lstStyle/>
        <a:p>
          <a:endParaRPr lang="en-US"/>
        </a:p>
      </dgm:t>
    </dgm:pt>
    <dgm:pt modelId="{F3491032-F241-40F5-A048-43D9AB352A88}" type="sibTrans" cxnId="{217F50D4-5045-4E48-8A33-C8AA593FEBD8}">
      <dgm:prSet/>
      <dgm:spPr/>
      <dgm:t>
        <a:bodyPr/>
        <a:lstStyle/>
        <a:p>
          <a:endParaRPr lang="en-US"/>
        </a:p>
      </dgm:t>
    </dgm:pt>
    <dgm:pt modelId="{72CE8AC2-98DE-458B-AB4A-D49CC8F78688}" type="pres">
      <dgm:prSet presAssocID="{86C08517-2616-49F2-BDFF-F10C542CB0EE}" presName="diagram" presStyleCnt="0">
        <dgm:presLayoutVars>
          <dgm:chPref val="1"/>
          <dgm:dir/>
          <dgm:animOne val="branch"/>
          <dgm:animLvl val="lvl"/>
          <dgm:resizeHandles/>
        </dgm:presLayoutVars>
      </dgm:prSet>
      <dgm:spPr/>
    </dgm:pt>
    <dgm:pt modelId="{B0C7F092-3F0C-4F27-8172-64E75E743ABB}" type="pres">
      <dgm:prSet presAssocID="{EC451429-8C11-41F7-BD7D-8AA8ABFF7050}" presName="root" presStyleCnt="0"/>
      <dgm:spPr/>
    </dgm:pt>
    <dgm:pt modelId="{A58A6093-3D0F-4455-8575-4AE557DA83D7}" type="pres">
      <dgm:prSet presAssocID="{EC451429-8C11-41F7-BD7D-8AA8ABFF7050}" presName="rootComposite" presStyleCnt="0"/>
      <dgm:spPr/>
    </dgm:pt>
    <dgm:pt modelId="{F27BD37C-3F89-4C1E-AE06-401552C077D5}" type="pres">
      <dgm:prSet presAssocID="{EC451429-8C11-41F7-BD7D-8AA8ABFF7050}" presName="rootText" presStyleLbl="node1" presStyleIdx="0" presStyleCnt="1" custScaleX="133915" custScaleY="155538"/>
      <dgm:spPr/>
    </dgm:pt>
    <dgm:pt modelId="{F971D23A-C1D6-487A-9B28-5E52010C35CD}" type="pres">
      <dgm:prSet presAssocID="{EC451429-8C11-41F7-BD7D-8AA8ABFF7050}" presName="rootConnector" presStyleLbl="node1" presStyleIdx="0" presStyleCnt="1"/>
      <dgm:spPr/>
    </dgm:pt>
    <dgm:pt modelId="{39691756-CA5E-4B05-A40B-25BB10AEA7C9}" type="pres">
      <dgm:prSet presAssocID="{EC451429-8C11-41F7-BD7D-8AA8ABFF7050}" presName="childShape" presStyleCnt="0"/>
      <dgm:spPr/>
    </dgm:pt>
    <dgm:pt modelId="{4385B3BD-9150-4F37-82DB-C65E787A1197}" type="pres">
      <dgm:prSet presAssocID="{84BEDED2-8376-4100-B0A9-7DC51D18F1E9}" presName="Name13" presStyleLbl="parChTrans1D2" presStyleIdx="0" presStyleCnt="4"/>
      <dgm:spPr/>
    </dgm:pt>
    <dgm:pt modelId="{BEB7414E-6DBC-4F8C-9998-BECC497D49DA}" type="pres">
      <dgm:prSet presAssocID="{B83AFCDF-1740-434A-9FF6-15921C194941}" presName="childText" presStyleLbl="bgAcc1" presStyleIdx="0" presStyleCnt="4">
        <dgm:presLayoutVars>
          <dgm:bulletEnabled val="1"/>
        </dgm:presLayoutVars>
      </dgm:prSet>
      <dgm:spPr/>
    </dgm:pt>
    <dgm:pt modelId="{A979801A-3D26-45D3-82F2-ED48786D02A2}" type="pres">
      <dgm:prSet presAssocID="{D385EFB5-FBCA-4303-A1FC-58CCBF406CAB}" presName="Name13" presStyleLbl="parChTrans1D2" presStyleIdx="1" presStyleCnt="4"/>
      <dgm:spPr/>
    </dgm:pt>
    <dgm:pt modelId="{FD2D2991-0A8C-447C-8059-68D45608E2EF}" type="pres">
      <dgm:prSet presAssocID="{5F4671DD-EF78-4D79-A826-C74D7C8AE4A8}" presName="childText" presStyleLbl="bgAcc1" presStyleIdx="1" presStyleCnt="4" custScaleX="137891">
        <dgm:presLayoutVars>
          <dgm:bulletEnabled val="1"/>
        </dgm:presLayoutVars>
      </dgm:prSet>
      <dgm:spPr/>
    </dgm:pt>
    <dgm:pt modelId="{40096A1D-FECD-4CDE-A0D3-0E862ED1A016}" type="pres">
      <dgm:prSet presAssocID="{B2A9CC63-16C5-4728-9735-E4C5FEC7A0B6}" presName="Name13" presStyleLbl="parChTrans1D2" presStyleIdx="2" presStyleCnt="4"/>
      <dgm:spPr/>
    </dgm:pt>
    <dgm:pt modelId="{672D001A-87F9-4C91-A329-82273AFA61A5}" type="pres">
      <dgm:prSet presAssocID="{BC0F8D1C-398C-457B-A17A-C278BCA8A626}" presName="childText" presStyleLbl="bgAcc1" presStyleIdx="2" presStyleCnt="4">
        <dgm:presLayoutVars>
          <dgm:bulletEnabled val="1"/>
        </dgm:presLayoutVars>
      </dgm:prSet>
      <dgm:spPr/>
    </dgm:pt>
    <dgm:pt modelId="{5EB5DC51-56E8-4739-BC96-ED45AA442295}" type="pres">
      <dgm:prSet presAssocID="{4B56350A-564E-45DD-80D3-28C875BDCE6F}" presName="Name13" presStyleLbl="parChTrans1D2" presStyleIdx="3" presStyleCnt="4"/>
      <dgm:spPr/>
    </dgm:pt>
    <dgm:pt modelId="{FCCDD924-8CDF-490C-8BC6-A368CE7E1851}" type="pres">
      <dgm:prSet presAssocID="{76539FFA-51AF-4EFA-8C84-718D1FF0E534}" presName="childText" presStyleLbl="bgAcc1" presStyleIdx="3" presStyleCnt="4">
        <dgm:presLayoutVars>
          <dgm:bulletEnabled val="1"/>
        </dgm:presLayoutVars>
      </dgm:prSet>
      <dgm:spPr/>
    </dgm:pt>
  </dgm:ptLst>
  <dgm:cxnLst>
    <dgm:cxn modelId="{24FFF508-5E98-475D-8F6A-5F6A32B864DD}" type="presOf" srcId="{4B56350A-564E-45DD-80D3-28C875BDCE6F}" destId="{5EB5DC51-56E8-4739-BC96-ED45AA442295}" srcOrd="0" destOrd="0" presId="urn:microsoft.com/office/officeart/2005/8/layout/hierarchy3"/>
    <dgm:cxn modelId="{232BC417-69C5-4F98-8D62-5C9A27133A86}" srcId="{EC451429-8C11-41F7-BD7D-8AA8ABFF7050}" destId="{5F4671DD-EF78-4D79-A826-C74D7C8AE4A8}" srcOrd="1" destOrd="0" parTransId="{D385EFB5-FBCA-4303-A1FC-58CCBF406CAB}" sibTransId="{BE26C4A3-0A93-4798-970F-9664A1C1BAAD}"/>
    <dgm:cxn modelId="{85DE6523-E53E-45B7-A615-229C55BC46D5}" srcId="{86C08517-2616-49F2-BDFF-F10C542CB0EE}" destId="{EC451429-8C11-41F7-BD7D-8AA8ABFF7050}" srcOrd="0" destOrd="0" parTransId="{BB0FEEB8-2872-4C57-8271-C3CAF2FFFA48}" sibTransId="{5A5494CD-B444-4A70-A167-B9018CAC5B40}"/>
    <dgm:cxn modelId="{9D58B45C-8508-4293-88E8-1EF805F10EBD}" type="presOf" srcId="{76539FFA-51AF-4EFA-8C84-718D1FF0E534}" destId="{FCCDD924-8CDF-490C-8BC6-A368CE7E1851}" srcOrd="0" destOrd="0" presId="urn:microsoft.com/office/officeart/2005/8/layout/hierarchy3"/>
    <dgm:cxn modelId="{A37C934F-53B7-41EE-A121-D35354ADD61D}" srcId="{EC451429-8C11-41F7-BD7D-8AA8ABFF7050}" destId="{B83AFCDF-1740-434A-9FF6-15921C194941}" srcOrd="0" destOrd="0" parTransId="{84BEDED2-8376-4100-B0A9-7DC51D18F1E9}" sibTransId="{259B91DF-4AF0-44C4-8C50-D55F34646573}"/>
    <dgm:cxn modelId="{B52A7E73-61F1-4D93-AABE-66A492C3EA2E}" type="presOf" srcId="{EC451429-8C11-41F7-BD7D-8AA8ABFF7050}" destId="{F971D23A-C1D6-487A-9B28-5E52010C35CD}" srcOrd="1" destOrd="0" presId="urn:microsoft.com/office/officeart/2005/8/layout/hierarchy3"/>
    <dgm:cxn modelId="{FF0AD675-DDA8-4053-B12F-9D136F47B89B}" type="presOf" srcId="{B83AFCDF-1740-434A-9FF6-15921C194941}" destId="{BEB7414E-6DBC-4F8C-9998-BECC497D49DA}" srcOrd="0" destOrd="0" presId="urn:microsoft.com/office/officeart/2005/8/layout/hierarchy3"/>
    <dgm:cxn modelId="{5B6AAA78-2504-4193-9EE0-D3AC4AAAD04A}" type="presOf" srcId="{B2A9CC63-16C5-4728-9735-E4C5FEC7A0B6}" destId="{40096A1D-FECD-4CDE-A0D3-0E862ED1A016}" srcOrd="0" destOrd="0" presId="urn:microsoft.com/office/officeart/2005/8/layout/hierarchy3"/>
    <dgm:cxn modelId="{F106FD59-DA91-4450-8163-CDDEAC6EE44A}" type="presOf" srcId="{BC0F8D1C-398C-457B-A17A-C278BCA8A626}" destId="{672D001A-87F9-4C91-A329-82273AFA61A5}" srcOrd="0" destOrd="0" presId="urn:microsoft.com/office/officeart/2005/8/layout/hierarchy3"/>
    <dgm:cxn modelId="{B5F0A185-AE27-41FE-AA27-17B82F4B1C74}" type="presOf" srcId="{EC451429-8C11-41F7-BD7D-8AA8ABFF7050}" destId="{F27BD37C-3F89-4C1E-AE06-401552C077D5}" srcOrd="0" destOrd="0" presId="urn:microsoft.com/office/officeart/2005/8/layout/hierarchy3"/>
    <dgm:cxn modelId="{33D5CC8A-7C39-49BC-A3A1-4F487C7A126C}" type="presOf" srcId="{84BEDED2-8376-4100-B0A9-7DC51D18F1E9}" destId="{4385B3BD-9150-4F37-82DB-C65E787A1197}" srcOrd="0" destOrd="0" presId="urn:microsoft.com/office/officeart/2005/8/layout/hierarchy3"/>
    <dgm:cxn modelId="{8FA67196-A904-417C-8870-C5331FAF043B}" type="presOf" srcId="{86C08517-2616-49F2-BDFF-F10C542CB0EE}" destId="{72CE8AC2-98DE-458B-AB4A-D49CC8F78688}" srcOrd="0" destOrd="0" presId="urn:microsoft.com/office/officeart/2005/8/layout/hierarchy3"/>
    <dgm:cxn modelId="{995AA0A4-80A1-49B8-A8BC-EDB2A3AF61C6}" type="presOf" srcId="{D385EFB5-FBCA-4303-A1FC-58CCBF406CAB}" destId="{A979801A-3D26-45D3-82F2-ED48786D02A2}" srcOrd="0" destOrd="0" presId="urn:microsoft.com/office/officeart/2005/8/layout/hierarchy3"/>
    <dgm:cxn modelId="{217F50D4-5045-4E48-8A33-C8AA593FEBD8}" srcId="{EC451429-8C11-41F7-BD7D-8AA8ABFF7050}" destId="{76539FFA-51AF-4EFA-8C84-718D1FF0E534}" srcOrd="3" destOrd="0" parTransId="{4B56350A-564E-45DD-80D3-28C875BDCE6F}" sibTransId="{F3491032-F241-40F5-A048-43D9AB352A88}"/>
    <dgm:cxn modelId="{E678EDD7-F7F6-4D98-AEC9-261C3BE3C7F9}" type="presOf" srcId="{5F4671DD-EF78-4D79-A826-C74D7C8AE4A8}" destId="{FD2D2991-0A8C-447C-8059-68D45608E2EF}" srcOrd="0" destOrd="0" presId="urn:microsoft.com/office/officeart/2005/8/layout/hierarchy3"/>
    <dgm:cxn modelId="{A0B408F9-34EE-447D-B563-7C84C2FCD92F}" srcId="{EC451429-8C11-41F7-BD7D-8AA8ABFF7050}" destId="{BC0F8D1C-398C-457B-A17A-C278BCA8A626}" srcOrd="2" destOrd="0" parTransId="{B2A9CC63-16C5-4728-9735-E4C5FEC7A0B6}" sibTransId="{645D3C0A-6F08-4467-918C-CD590DC8A3F5}"/>
    <dgm:cxn modelId="{D241841D-A920-4035-BFC5-D00C7B725E08}" type="presParOf" srcId="{72CE8AC2-98DE-458B-AB4A-D49CC8F78688}" destId="{B0C7F092-3F0C-4F27-8172-64E75E743ABB}" srcOrd="0" destOrd="0" presId="urn:microsoft.com/office/officeart/2005/8/layout/hierarchy3"/>
    <dgm:cxn modelId="{BCDB9CEB-4903-4AF3-ADB3-CF57CEB6D571}" type="presParOf" srcId="{B0C7F092-3F0C-4F27-8172-64E75E743ABB}" destId="{A58A6093-3D0F-4455-8575-4AE557DA83D7}" srcOrd="0" destOrd="0" presId="urn:microsoft.com/office/officeart/2005/8/layout/hierarchy3"/>
    <dgm:cxn modelId="{AFB7C4A4-E62A-4E8A-BA32-F9B86B48CFA0}" type="presParOf" srcId="{A58A6093-3D0F-4455-8575-4AE557DA83D7}" destId="{F27BD37C-3F89-4C1E-AE06-401552C077D5}" srcOrd="0" destOrd="0" presId="urn:microsoft.com/office/officeart/2005/8/layout/hierarchy3"/>
    <dgm:cxn modelId="{162A70A5-E152-4A70-9AFF-A7197AAE158C}" type="presParOf" srcId="{A58A6093-3D0F-4455-8575-4AE557DA83D7}" destId="{F971D23A-C1D6-487A-9B28-5E52010C35CD}" srcOrd="1" destOrd="0" presId="urn:microsoft.com/office/officeart/2005/8/layout/hierarchy3"/>
    <dgm:cxn modelId="{DBC7548C-ED84-474B-AF6D-EE38C93C2C48}" type="presParOf" srcId="{B0C7F092-3F0C-4F27-8172-64E75E743ABB}" destId="{39691756-CA5E-4B05-A40B-25BB10AEA7C9}" srcOrd="1" destOrd="0" presId="urn:microsoft.com/office/officeart/2005/8/layout/hierarchy3"/>
    <dgm:cxn modelId="{693EE466-5F58-47C4-A5B7-C1E89627EF12}" type="presParOf" srcId="{39691756-CA5E-4B05-A40B-25BB10AEA7C9}" destId="{4385B3BD-9150-4F37-82DB-C65E787A1197}" srcOrd="0" destOrd="0" presId="urn:microsoft.com/office/officeart/2005/8/layout/hierarchy3"/>
    <dgm:cxn modelId="{CA839A76-6328-49E4-B0EB-B05FFC7860E2}" type="presParOf" srcId="{39691756-CA5E-4B05-A40B-25BB10AEA7C9}" destId="{BEB7414E-6DBC-4F8C-9998-BECC497D49DA}" srcOrd="1" destOrd="0" presId="urn:microsoft.com/office/officeart/2005/8/layout/hierarchy3"/>
    <dgm:cxn modelId="{495A3D13-D1BF-41ED-B244-0EBAB3604221}" type="presParOf" srcId="{39691756-CA5E-4B05-A40B-25BB10AEA7C9}" destId="{A979801A-3D26-45D3-82F2-ED48786D02A2}" srcOrd="2" destOrd="0" presId="urn:microsoft.com/office/officeart/2005/8/layout/hierarchy3"/>
    <dgm:cxn modelId="{A3952116-E379-4787-B9D1-A8594C3C2328}" type="presParOf" srcId="{39691756-CA5E-4B05-A40B-25BB10AEA7C9}" destId="{FD2D2991-0A8C-447C-8059-68D45608E2EF}" srcOrd="3" destOrd="0" presId="urn:microsoft.com/office/officeart/2005/8/layout/hierarchy3"/>
    <dgm:cxn modelId="{2DCD1C3A-7DDB-4EEF-9BC4-CEF7AB16186C}" type="presParOf" srcId="{39691756-CA5E-4B05-A40B-25BB10AEA7C9}" destId="{40096A1D-FECD-4CDE-A0D3-0E862ED1A016}" srcOrd="4" destOrd="0" presId="urn:microsoft.com/office/officeart/2005/8/layout/hierarchy3"/>
    <dgm:cxn modelId="{1F4FF76B-31DE-45E6-AB57-3E8704B324D4}" type="presParOf" srcId="{39691756-CA5E-4B05-A40B-25BB10AEA7C9}" destId="{672D001A-87F9-4C91-A329-82273AFA61A5}" srcOrd="5" destOrd="0" presId="urn:microsoft.com/office/officeart/2005/8/layout/hierarchy3"/>
    <dgm:cxn modelId="{6C0698B1-FD1E-4412-A5F2-93FE60ADCD4D}" type="presParOf" srcId="{39691756-CA5E-4B05-A40B-25BB10AEA7C9}" destId="{5EB5DC51-56E8-4739-BC96-ED45AA442295}" srcOrd="6" destOrd="0" presId="urn:microsoft.com/office/officeart/2005/8/layout/hierarchy3"/>
    <dgm:cxn modelId="{7A2602FB-5F24-4A1C-9929-2706DB1C4D95}" type="presParOf" srcId="{39691756-CA5E-4B05-A40B-25BB10AEA7C9}" destId="{FCCDD924-8CDF-490C-8BC6-A368CE7E185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C08517-2616-49F2-BDFF-F10C542CB0EE}" type="doc">
      <dgm:prSet loTypeId="urn:microsoft.com/office/officeart/2005/8/layout/hierarchy3" loCatId="hierarchy" qsTypeId="urn:microsoft.com/office/officeart/2005/8/quickstyle/simple4" qsCatId="simple" csTypeId="urn:microsoft.com/office/officeart/2005/8/colors/accent6_4" csCatId="accent6" phldr="1"/>
      <dgm:spPr/>
      <dgm:t>
        <a:bodyPr/>
        <a:lstStyle/>
        <a:p>
          <a:endParaRPr lang="en-US"/>
        </a:p>
      </dgm:t>
    </dgm:pt>
    <dgm:pt modelId="{B83AFCDF-1740-434A-9FF6-15921C194941}">
      <dgm:prSet phldrT="[Text]" custT="1"/>
      <dgm:spPr>
        <a:xfrm>
          <a:off x="2201887" y="1009616"/>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0"/>
              <a:satOff val="0"/>
              <a:lumOff val="0"/>
              <a:alphaOff val="0"/>
            </a:srgbClr>
          </a:solidFill>
          <a:prstDash val="solid"/>
          <a:miter lim="800000"/>
        </a:ln>
        <a:effectLst/>
      </dgm:spPr>
      <dgm:t>
        <a:bodyPr/>
        <a:lstStyle/>
        <a:p>
          <a:pPr>
            <a:buNone/>
          </a:pPr>
          <a:r>
            <a:rPr lang="en-US" sz="1800">
              <a:solidFill>
                <a:sysClr val="windowText" lastClr="000000">
                  <a:hueOff val="0"/>
                  <a:satOff val="0"/>
                  <a:lumOff val="0"/>
                  <a:alphaOff val="0"/>
                </a:sysClr>
              </a:solidFill>
              <a:latin typeface="Calibri" panose="020F0502020204030204"/>
              <a:ea typeface="+mn-ea"/>
              <a:cs typeface="+mn-cs"/>
            </a:rPr>
            <a:t>Strongly Disagree</a:t>
          </a:r>
        </a:p>
      </dgm:t>
    </dgm:pt>
    <dgm:pt modelId="{84BEDED2-8376-4100-B0A9-7DC51D18F1E9}" type="parTrans" cxnId="{A37C934F-53B7-41EE-A121-D35354ADD61D}">
      <dgm:prSet/>
      <dgm:spPr>
        <a:xfrm>
          <a:off x="2002445" y="836141"/>
          <a:ext cx="199442" cy="520425"/>
        </a:xfrm>
        <a:custGeom>
          <a:avLst/>
          <a:gdLst/>
          <a:ahLst/>
          <a:cxnLst/>
          <a:rect l="0" t="0" r="0" b="0"/>
          <a:pathLst>
            <a:path>
              <a:moveTo>
                <a:pt x="0" y="0"/>
              </a:moveTo>
              <a:lnTo>
                <a:pt x="0" y="520425"/>
              </a:lnTo>
              <a:lnTo>
                <a:pt x="199442" y="520425"/>
              </a:lnTo>
            </a:path>
          </a:pathLst>
        </a:custGeom>
        <a:noFill/>
        <a:ln w="6350" cap="flat" cmpd="sng" algn="ctr">
          <a:solidFill>
            <a:srgbClr val="70AD47">
              <a:tint val="90000"/>
              <a:hueOff val="0"/>
              <a:satOff val="0"/>
              <a:lumOff val="0"/>
              <a:alphaOff val="0"/>
            </a:srgbClr>
          </a:solidFill>
          <a:prstDash val="solid"/>
          <a:miter lim="800000"/>
        </a:ln>
        <a:effectLst/>
      </dgm:spPr>
      <dgm:t>
        <a:bodyPr/>
        <a:lstStyle/>
        <a:p>
          <a:endParaRPr lang="en-US"/>
        </a:p>
      </dgm:t>
    </dgm:pt>
    <dgm:pt modelId="{259B91DF-4AF0-44C4-8C50-D55F34646573}" type="sibTrans" cxnId="{A37C934F-53B7-41EE-A121-D35354ADD61D}">
      <dgm:prSet/>
      <dgm:spPr/>
      <dgm:t>
        <a:bodyPr/>
        <a:lstStyle/>
        <a:p>
          <a:endParaRPr lang="en-US"/>
        </a:p>
      </dgm:t>
    </dgm:pt>
    <dgm:pt modelId="{5F4671DD-EF78-4D79-A826-C74D7C8AE4A8}">
      <dgm:prSet phldrT="[Text]" custT="1"/>
      <dgm:spPr>
        <a:xfrm>
          <a:off x="2201887" y="1876992"/>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184212"/>
              <a:satOff val="-8053"/>
              <a:lumOff val="21981"/>
              <a:alphaOff val="0"/>
            </a:srgbClr>
          </a:solidFill>
          <a:prstDash val="solid"/>
          <a:miter lim="800000"/>
        </a:ln>
        <a:effectLst/>
      </dgm:spPr>
      <dgm:t>
        <a:bodyPr/>
        <a:lstStyle/>
        <a:p>
          <a:pPr>
            <a:buNone/>
          </a:pPr>
          <a:r>
            <a:rPr lang="en-US" sz="1800">
              <a:solidFill>
                <a:sysClr val="windowText" lastClr="000000">
                  <a:hueOff val="0"/>
                  <a:satOff val="0"/>
                  <a:lumOff val="0"/>
                  <a:alphaOff val="0"/>
                </a:sysClr>
              </a:solidFill>
              <a:latin typeface="Calibri" panose="020F0502020204030204"/>
              <a:ea typeface="+mn-ea"/>
              <a:cs typeface="+mn-cs"/>
            </a:rPr>
            <a:t>Disagree</a:t>
          </a:r>
        </a:p>
      </dgm:t>
    </dgm:pt>
    <dgm:pt modelId="{D385EFB5-FBCA-4303-A1FC-58CCBF406CAB}" type="parTrans" cxnId="{232BC417-69C5-4F98-8D62-5C9A27133A86}">
      <dgm:prSet/>
      <dgm:spPr>
        <a:xfrm>
          <a:off x="2002445" y="836141"/>
          <a:ext cx="199442" cy="1387801"/>
        </a:xfrm>
        <a:custGeom>
          <a:avLst/>
          <a:gdLst/>
          <a:ahLst/>
          <a:cxnLst/>
          <a:rect l="0" t="0" r="0" b="0"/>
          <a:pathLst>
            <a:path>
              <a:moveTo>
                <a:pt x="0" y="0"/>
              </a:moveTo>
              <a:lnTo>
                <a:pt x="0" y="1387801"/>
              </a:lnTo>
              <a:lnTo>
                <a:pt x="199442" y="1387801"/>
              </a:lnTo>
            </a:path>
          </a:pathLst>
        </a:custGeom>
        <a:noFill/>
        <a:ln w="6350" cap="flat" cmpd="sng" algn="ctr">
          <a:solidFill>
            <a:srgbClr val="70AD47">
              <a:tint val="90000"/>
              <a:hueOff val="0"/>
              <a:satOff val="0"/>
              <a:lumOff val="0"/>
              <a:alphaOff val="0"/>
            </a:srgbClr>
          </a:solidFill>
          <a:prstDash val="solid"/>
          <a:miter lim="800000"/>
        </a:ln>
        <a:effectLst/>
      </dgm:spPr>
      <dgm:t>
        <a:bodyPr/>
        <a:lstStyle/>
        <a:p>
          <a:endParaRPr lang="en-US"/>
        </a:p>
      </dgm:t>
    </dgm:pt>
    <dgm:pt modelId="{BE26C4A3-0A93-4798-970F-9664A1C1BAAD}" type="sibTrans" cxnId="{232BC417-69C5-4F98-8D62-5C9A27133A86}">
      <dgm:prSet/>
      <dgm:spPr/>
      <dgm:t>
        <a:bodyPr/>
        <a:lstStyle/>
        <a:p>
          <a:endParaRPr lang="en-US"/>
        </a:p>
      </dgm:t>
    </dgm:pt>
    <dgm:pt modelId="{BC0F8D1C-398C-457B-A17A-C278BCA8A626}">
      <dgm:prSet phldrT="[Text]" custT="1"/>
      <dgm:spPr>
        <a:xfrm>
          <a:off x="2201887" y="2744368"/>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368424"/>
              <a:satOff val="-16105"/>
              <a:lumOff val="43961"/>
              <a:alphaOff val="0"/>
            </a:srgbClr>
          </a:solidFill>
          <a:prstDash val="solid"/>
          <a:miter lim="800000"/>
        </a:ln>
        <a:effectLst/>
      </dgm:spPr>
      <dgm:t>
        <a:bodyPr/>
        <a:lstStyle/>
        <a:p>
          <a:pPr>
            <a:buNone/>
          </a:pPr>
          <a:r>
            <a:rPr lang="en-US" sz="1800">
              <a:solidFill>
                <a:sysClr val="windowText" lastClr="000000">
                  <a:hueOff val="0"/>
                  <a:satOff val="0"/>
                  <a:lumOff val="0"/>
                  <a:alphaOff val="0"/>
                </a:sysClr>
              </a:solidFill>
              <a:latin typeface="Calibri" panose="020F0502020204030204"/>
              <a:ea typeface="+mn-ea"/>
              <a:cs typeface="+mn-cs"/>
            </a:rPr>
            <a:t>Agree</a:t>
          </a:r>
        </a:p>
      </dgm:t>
    </dgm:pt>
    <dgm:pt modelId="{B2A9CC63-16C5-4728-9735-E4C5FEC7A0B6}" type="parTrans" cxnId="{A0B408F9-34EE-447D-B563-7C84C2FCD92F}">
      <dgm:prSet/>
      <dgm:spPr>
        <a:xfrm>
          <a:off x="2002445" y="836141"/>
          <a:ext cx="199442" cy="2255177"/>
        </a:xfrm>
        <a:custGeom>
          <a:avLst/>
          <a:gdLst/>
          <a:ahLst/>
          <a:cxnLst/>
          <a:rect l="0" t="0" r="0" b="0"/>
          <a:pathLst>
            <a:path>
              <a:moveTo>
                <a:pt x="0" y="0"/>
              </a:moveTo>
              <a:lnTo>
                <a:pt x="0" y="2255177"/>
              </a:lnTo>
              <a:lnTo>
                <a:pt x="199442" y="2255177"/>
              </a:lnTo>
            </a:path>
          </a:pathLst>
        </a:custGeom>
        <a:noFill/>
        <a:ln w="6350" cap="flat" cmpd="sng" algn="ctr">
          <a:solidFill>
            <a:srgbClr val="70AD47">
              <a:tint val="90000"/>
              <a:hueOff val="0"/>
              <a:satOff val="0"/>
              <a:lumOff val="0"/>
              <a:alphaOff val="0"/>
            </a:srgbClr>
          </a:solidFill>
          <a:prstDash val="solid"/>
          <a:miter lim="800000"/>
        </a:ln>
        <a:effectLst/>
      </dgm:spPr>
      <dgm:t>
        <a:bodyPr/>
        <a:lstStyle/>
        <a:p>
          <a:endParaRPr lang="en-US"/>
        </a:p>
      </dgm:t>
    </dgm:pt>
    <dgm:pt modelId="{645D3C0A-6F08-4467-918C-CD590DC8A3F5}" type="sibTrans" cxnId="{A0B408F9-34EE-447D-B563-7C84C2FCD92F}">
      <dgm:prSet/>
      <dgm:spPr/>
      <dgm:t>
        <a:bodyPr/>
        <a:lstStyle/>
        <a:p>
          <a:endParaRPr lang="en-US"/>
        </a:p>
      </dgm:t>
    </dgm:pt>
    <dgm:pt modelId="{76539FFA-51AF-4EFA-8C84-718D1FF0E534}">
      <dgm:prSet custT="1"/>
      <dgm:spPr>
        <a:xfrm>
          <a:off x="2201887" y="3611744"/>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184212"/>
              <a:satOff val="-8053"/>
              <a:lumOff val="21981"/>
              <a:alphaOff val="0"/>
            </a:srgbClr>
          </a:solidFill>
          <a:prstDash val="solid"/>
          <a:miter lim="800000"/>
        </a:ln>
        <a:effectLst/>
      </dgm:spPr>
      <dgm:t>
        <a:bodyPr/>
        <a:lstStyle/>
        <a:p>
          <a:pPr>
            <a:buNone/>
          </a:pPr>
          <a:r>
            <a:rPr lang="en-US" sz="1800">
              <a:solidFill>
                <a:sysClr val="windowText" lastClr="000000">
                  <a:hueOff val="0"/>
                  <a:satOff val="0"/>
                  <a:lumOff val="0"/>
                  <a:alphaOff val="0"/>
                </a:sysClr>
              </a:solidFill>
              <a:latin typeface="Calibri" panose="020F0502020204030204"/>
              <a:ea typeface="+mn-ea"/>
              <a:cs typeface="+mn-cs"/>
            </a:rPr>
            <a:t>Strongly Agree</a:t>
          </a:r>
        </a:p>
      </dgm:t>
    </dgm:pt>
    <dgm:pt modelId="{4B56350A-564E-45DD-80D3-28C875BDCE6F}" type="parTrans" cxnId="{217F50D4-5045-4E48-8A33-C8AA593FEBD8}">
      <dgm:prSet/>
      <dgm:spPr>
        <a:xfrm>
          <a:off x="2002445" y="836141"/>
          <a:ext cx="199442" cy="3122553"/>
        </a:xfrm>
        <a:custGeom>
          <a:avLst/>
          <a:gdLst/>
          <a:ahLst/>
          <a:cxnLst/>
          <a:rect l="0" t="0" r="0" b="0"/>
          <a:pathLst>
            <a:path>
              <a:moveTo>
                <a:pt x="0" y="0"/>
              </a:moveTo>
              <a:lnTo>
                <a:pt x="0" y="3122553"/>
              </a:lnTo>
              <a:lnTo>
                <a:pt x="199442" y="3122553"/>
              </a:lnTo>
            </a:path>
          </a:pathLst>
        </a:custGeom>
        <a:noFill/>
        <a:ln w="6350" cap="flat" cmpd="sng" algn="ctr">
          <a:solidFill>
            <a:srgbClr val="70AD47">
              <a:tint val="90000"/>
              <a:hueOff val="0"/>
              <a:satOff val="0"/>
              <a:lumOff val="0"/>
              <a:alphaOff val="0"/>
            </a:srgbClr>
          </a:solidFill>
          <a:prstDash val="solid"/>
          <a:miter lim="800000"/>
        </a:ln>
        <a:effectLst/>
      </dgm:spPr>
      <dgm:t>
        <a:bodyPr/>
        <a:lstStyle/>
        <a:p>
          <a:endParaRPr lang="en-US"/>
        </a:p>
      </dgm:t>
    </dgm:pt>
    <dgm:pt modelId="{F3491032-F241-40F5-A048-43D9AB352A88}" type="sibTrans" cxnId="{217F50D4-5045-4E48-8A33-C8AA593FEBD8}">
      <dgm:prSet/>
      <dgm:spPr/>
      <dgm:t>
        <a:bodyPr/>
        <a:lstStyle/>
        <a:p>
          <a:endParaRPr lang="en-US"/>
        </a:p>
      </dgm:t>
    </dgm:pt>
    <dgm:pt modelId="{EC451429-8C11-41F7-BD7D-8AA8ABFF7050}">
      <dgm:prSet phldrT="[Text]" custT="1"/>
      <dgm:spPr>
        <a:xfrm>
          <a:off x="1803002" y="164"/>
          <a:ext cx="1994423" cy="835977"/>
        </a:xfrm>
        <a:prstGeom prst="roundRect">
          <a:avLst>
            <a:gd name="adj" fmla="val 10000"/>
          </a:avLst>
        </a:prstGeom>
        <a:gradFill rotWithShape="0">
          <a:gsLst>
            <a:gs pos="0">
              <a:srgbClr val="70AD47">
                <a:shade val="50000"/>
                <a:hueOff val="0"/>
                <a:satOff val="0"/>
                <a:lumOff val="0"/>
                <a:alphaOff val="0"/>
                <a:satMod val="103000"/>
                <a:lumMod val="102000"/>
                <a:tint val="94000"/>
              </a:srgbClr>
            </a:gs>
            <a:gs pos="50000">
              <a:srgbClr val="70AD47">
                <a:shade val="50000"/>
                <a:hueOff val="0"/>
                <a:satOff val="0"/>
                <a:lumOff val="0"/>
                <a:alphaOff val="0"/>
                <a:satMod val="110000"/>
                <a:lumMod val="100000"/>
                <a:shade val="100000"/>
              </a:srgbClr>
            </a:gs>
            <a:gs pos="100000">
              <a:srgbClr val="70AD47">
                <a:shade val="50000"/>
                <a:hueOff val="0"/>
                <a:satOff val="0"/>
                <a:lumOff val="0"/>
                <a:alphaOff val="0"/>
                <a:lumMod val="99000"/>
                <a:satMod val="120000"/>
                <a:shade val="78000"/>
              </a:srgbClr>
            </a:gs>
          </a:gsLst>
          <a:lin ang="5400000" scaled="0"/>
        </a:gradFill>
        <a:ln>
          <a:noFill/>
        </a:ln>
        <a:effectLst/>
      </dgm:spPr>
      <dgm:t>
        <a:bodyPr/>
        <a:lstStyle/>
        <a:p>
          <a:pPr>
            <a:buNone/>
          </a:pPr>
          <a:r>
            <a:rPr lang="en-US" sz="1800">
              <a:solidFill>
                <a:sysClr val="window" lastClr="FFFFFF"/>
              </a:solidFill>
              <a:latin typeface="Calibri" panose="020F0502020204030204"/>
              <a:ea typeface="+mn-ea"/>
              <a:cs typeface="+mn-cs"/>
            </a:rPr>
            <a:t>Staff took my preferences into account</a:t>
          </a:r>
        </a:p>
      </dgm:t>
    </dgm:pt>
    <dgm:pt modelId="{5A5494CD-B444-4A70-A167-B9018CAC5B40}" type="sibTrans" cxnId="{85DE6523-E53E-45B7-A615-229C55BC46D5}">
      <dgm:prSet/>
      <dgm:spPr/>
      <dgm:t>
        <a:bodyPr/>
        <a:lstStyle/>
        <a:p>
          <a:endParaRPr lang="en-US"/>
        </a:p>
      </dgm:t>
    </dgm:pt>
    <dgm:pt modelId="{BB0FEEB8-2872-4C57-8271-C3CAF2FFFA48}" type="parTrans" cxnId="{85DE6523-E53E-45B7-A615-229C55BC46D5}">
      <dgm:prSet/>
      <dgm:spPr/>
      <dgm:t>
        <a:bodyPr/>
        <a:lstStyle/>
        <a:p>
          <a:endParaRPr lang="en-US"/>
        </a:p>
      </dgm:t>
    </dgm:pt>
    <dgm:pt modelId="{144AC381-60BC-433A-9FFB-ADF6144EC35B}" type="pres">
      <dgm:prSet presAssocID="{86C08517-2616-49F2-BDFF-F10C542CB0EE}" presName="diagram" presStyleCnt="0">
        <dgm:presLayoutVars>
          <dgm:chPref val="1"/>
          <dgm:dir/>
          <dgm:animOne val="branch"/>
          <dgm:animLvl val="lvl"/>
          <dgm:resizeHandles/>
        </dgm:presLayoutVars>
      </dgm:prSet>
      <dgm:spPr/>
    </dgm:pt>
    <dgm:pt modelId="{1C6E855D-9C14-436E-BB70-EB214A6C4820}" type="pres">
      <dgm:prSet presAssocID="{EC451429-8C11-41F7-BD7D-8AA8ABFF7050}" presName="root" presStyleCnt="0"/>
      <dgm:spPr/>
    </dgm:pt>
    <dgm:pt modelId="{1AB27CF9-6EE1-4F91-8DA6-8DCD3B5970F6}" type="pres">
      <dgm:prSet presAssocID="{EC451429-8C11-41F7-BD7D-8AA8ABFF7050}" presName="rootComposite" presStyleCnt="0"/>
      <dgm:spPr/>
    </dgm:pt>
    <dgm:pt modelId="{C9CB5387-9BB6-4AA8-91B3-E77108379A46}" type="pres">
      <dgm:prSet presAssocID="{EC451429-8C11-41F7-BD7D-8AA8ABFF7050}" presName="rootText" presStyleLbl="node1" presStyleIdx="0" presStyleCnt="1" custScaleX="143711" custScaleY="120475"/>
      <dgm:spPr/>
    </dgm:pt>
    <dgm:pt modelId="{9F214995-71D9-4217-ABA7-3473A14F8107}" type="pres">
      <dgm:prSet presAssocID="{EC451429-8C11-41F7-BD7D-8AA8ABFF7050}" presName="rootConnector" presStyleLbl="node1" presStyleIdx="0" presStyleCnt="1"/>
      <dgm:spPr/>
    </dgm:pt>
    <dgm:pt modelId="{E4C3CAAC-8261-4E95-AAA3-061B90CCC555}" type="pres">
      <dgm:prSet presAssocID="{EC451429-8C11-41F7-BD7D-8AA8ABFF7050}" presName="childShape" presStyleCnt="0"/>
      <dgm:spPr/>
    </dgm:pt>
    <dgm:pt modelId="{ED90E39A-A316-4CC1-BC29-14E46DEBCF10}" type="pres">
      <dgm:prSet presAssocID="{84BEDED2-8376-4100-B0A9-7DC51D18F1E9}" presName="Name13" presStyleLbl="parChTrans1D2" presStyleIdx="0" presStyleCnt="4"/>
      <dgm:spPr/>
    </dgm:pt>
    <dgm:pt modelId="{A45CCF81-5DBD-4C9E-966E-7AF88C912D0B}" type="pres">
      <dgm:prSet presAssocID="{B83AFCDF-1740-434A-9FF6-15921C194941}" presName="childText" presStyleLbl="bgAcc1" presStyleIdx="0" presStyleCnt="4">
        <dgm:presLayoutVars>
          <dgm:bulletEnabled val="1"/>
        </dgm:presLayoutVars>
      </dgm:prSet>
      <dgm:spPr/>
    </dgm:pt>
    <dgm:pt modelId="{93A88D6C-E4B7-456A-B8E3-1D6CDAE8CE0F}" type="pres">
      <dgm:prSet presAssocID="{D385EFB5-FBCA-4303-A1FC-58CCBF406CAB}" presName="Name13" presStyleLbl="parChTrans1D2" presStyleIdx="1" presStyleCnt="4"/>
      <dgm:spPr/>
    </dgm:pt>
    <dgm:pt modelId="{CF82517E-2EB8-4690-A6E5-9159D5EAD0FD}" type="pres">
      <dgm:prSet presAssocID="{5F4671DD-EF78-4D79-A826-C74D7C8AE4A8}" presName="childText" presStyleLbl="bgAcc1" presStyleIdx="1" presStyleCnt="4">
        <dgm:presLayoutVars>
          <dgm:bulletEnabled val="1"/>
        </dgm:presLayoutVars>
      </dgm:prSet>
      <dgm:spPr/>
    </dgm:pt>
    <dgm:pt modelId="{5967EC56-4419-475F-B481-472A976327A7}" type="pres">
      <dgm:prSet presAssocID="{B2A9CC63-16C5-4728-9735-E4C5FEC7A0B6}" presName="Name13" presStyleLbl="parChTrans1D2" presStyleIdx="2" presStyleCnt="4"/>
      <dgm:spPr/>
    </dgm:pt>
    <dgm:pt modelId="{EE09D59B-51BB-45C0-9634-90C01A22137E}" type="pres">
      <dgm:prSet presAssocID="{BC0F8D1C-398C-457B-A17A-C278BCA8A626}" presName="childText" presStyleLbl="bgAcc1" presStyleIdx="2" presStyleCnt="4">
        <dgm:presLayoutVars>
          <dgm:bulletEnabled val="1"/>
        </dgm:presLayoutVars>
      </dgm:prSet>
      <dgm:spPr/>
    </dgm:pt>
    <dgm:pt modelId="{B69620BF-2578-4CFB-9114-A445585E7C7A}" type="pres">
      <dgm:prSet presAssocID="{4B56350A-564E-45DD-80D3-28C875BDCE6F}" presName="Name13" presStyleLbl="parChTrans1D2" presStyleIdx="3" presStyleCnt="4"/>
      <dgm:spPr/>
    </dgm:pt>
    <dgm:pt modelId="{F78449C1-ECCE-41ED-8D0D-0F207F5CC674}" type="pres">
      <dgm:prSet presAssocID="{76539FFA-51AF-4EFA-8C84-718D1FF0E534}" presName="childText" presStyleLbl="bgAcc1" presStyleIdx="3" presStyleCnt="4">
        <dgm:presLayoutVars>
          <dgm:bulletEnabled val="1"/>
        </dgm:presLayoutVars>
      </dgm:prSet>
      <dgm:spPr/>
    </dgm:pt>
  </dgm:ptLst>
  <dgm:cxnLst>
    <dgm:cxn modelId="{7CC91001-A7E3-4EF6-B0E7-418E93F69881}" type="presOf" srcId="{76539FFA-51AF-4EFA-8C84-718D1FF0E534}" destId="{F78449C1-ECCE-41ED-8D0D-0F207F5CC674}" srcOrd="0" destOrd="0" presId="urn:microsoft.com/office/officeart/2005/8/layout/hierarchy3"/>
    <dgm:cxn modelId="{232BC417-69C5-4F98-8D62-5C9A27133A86}" srcId="{EC451429-8C11-41F7-BD7D-8AA8ABFF7050}" destId="{5F4671DD-EF78-4D79-A826-C74D7C8AE4A8}" srcOrd="1" destOrd="0" parTransId="{D385EFB5-FBCA-4303-A1FC-58CCBF406CAB}" sibTransId="{BE26C4A3-0A93-4798-970F-9664A1C1BAAD}"/>
    <dgm:cxn modelId="{85DE6523-E53E-45B7-A615-229C55BC46D5}" srcId="{86C08517-2616-49F2-BDFF-F10C542CB0EE}" destId="{EC451429-8C11-41F7-BD7D-8AA8ABFF7050}" srcOrd="0" destOrd="0" parTransId="{BB0FEEB8-2872-4C57-8271-C3CAF2FFFA48}" sibTransId="{5A5494CD-B444-4A70-A167-B9018CAC5B40}"/>
    <dgm:cxn modelId="{8B3A2940-C4A6-4B37-B9CD-4F4D02469CB0}" type="presOf" srcId="{BC0F8D1C-398C-457B-A17A-C278BCA8A626}" destId="{EE09D59B-51BB-45C0-9634-90C01A22137E}" srcOrd="0" destOrd="0" presId="urn:microsoft.com/office/officeart/2005/8/layout/hierarchy3"/>
    <dgm:cxn modelId="{1136C547-FBE0-4F6D-B0BE-2DFB124E2C7D}" type="presOf" srcId="{84BEDED2-8376-4100-B0A9-7DC51D18F1E9}" destId="{ED90E39A-A316-4CC1-BC29-14E46DEBCF10}" srcOrd="0" destOrd="0" presId="urn:microsoft.com/office/officeart/2005/8/layout/hierarchy3"/>
    <dgm:cxn modelId="{A37C934F-53B7-41EE-A121-D35354ADD61D}" srcId="{EC451429-8C11-41F7-BD7D-8AA8ABFF7050}" destId="{B83AFCDF-1740-434A-9FF6-15921C194941}" srcOrd="0" destOrd="0" parTransId="{84BEDED2-8376-4100-B0A9-7DC51D18F1E9}" sibTransId="{259B91DF-4AF0-44C4-8C50-D55F34646573}"/>
    <dgm:cxn modelId="{02670B54-162C-4BEC-8833-AE96B18FC065}" type="presOf" srcId="{5F4671DD-EF78-4D79-A826-C74D7C8AE4A8}" destId="{CF82517E-2EB8-4690-A6E5-9159D5EAD0FD}" srcOrd="0" destOrd="0" presId="urn:microsoft.com/office/officeart/2005/8/layout/hierarchy3"/>
    <dgm:cxn modelId="{1D90F974-4E62-4578-90E7-C459F39A38FA}" type="presOf" srcId="{EC451429-8C11-41F7-BD7D-8AA8ABFF7050}" destId="{C9CB5387-9BB6-4AA8-91B3-E77108379A46}" srcOrd="0" destOrd="0" presId="urn:microsoft.com/office/officeart/2005/8/layout/hierarchy3"/>
    <dgm:cxn modelId="{CD0B0996-65FA-4021-807F-8EE2DE8E6344}" type="presOf" srcId="{B83AFCDF-1740-434A-9FF6-15921C194941}" destId="{A45CCF81-5DBD-4C9E-966E-7AF88C912D0B}" srcOrd="0" destOrd="0" presId="urn:microsoft.com/office/officeart/2005/8/layout/hierarchy3"/>
    <dgm:cxn modelId="{9621D59F-0EDC-43A8-80F8-3ADDA0FEAA5E}" type="presOf" srcId="{4B56350A-564E-45DD-80D3-28C875BDCE6F}" destId="{B69620BF-2578-4CFB-9114-A445585E7C7A}" srcOrd="0" destOrd="0" presId="urn:microsoft.com/office/officeart/2005/8/layout/hierarchy3"/>
    <dgm:cxn modelId="{9CAD89B2-FA48-4A8E-8F29-3A6083E7BE68}" type="presOf" srcId="{B2A9CC63-16C5-4728-9735-E4C5FEC7A0B6}" destId="{5967EC56-4419-475F-B481-472A976327A7}" srcOrd="0" destOrd="0" presId="urn:microsoft.com/office/officeart/2005/8/layout/hierarchy3"/>
    <dgm:cxn modelId="{C8D5B5B8-BCE0-4030-95A5-9D36841C0A14}" type="presOf" srcId="{D385EFB5-FBCA-4303-A1FC-58CCBF406CAB}" destId="{93A88D6C-E4B7-456A-B8E3-1D6CDAE8CE0F}" srcOrd="0" destOrd="0" presId="urn:microsoft.com/office/officeart/2005/8/layout/hierarchy3"/>
    <dgm:cxn modelId="{217F50D4-5045-4E48-8A33-C8AA593FEBD8}" srcId="{EC451429-8C11-41F7-BD7D-8AA8ABFF7050}" destId="{76539FFA-51AF-4EFA-8C84-718D1FF0E534}" srcOrd="3" destOrd="0" parTransId="{4B56350A-564E-45DD-80D3-28C875BDCE6F}" sibTransId="{F3491032-F241-40F5-A048-43D9AB352A88}"/>
    <dgm:cxn modelId="{56F92ED7-8A50-49CC-8F86-D507BD09B9DE}" type="presOf" srcId="{86C08517-2616-49F2-BDFF-F10C542CB0EE}" destId="{144AC381-60BC-433A-9FFB-ADF6144EC35B}" srcOrd="0" destOrd="0" presId="urn:microsoft.com/office/officeart/2005/8/layout/hierarchy3"/>
    <dgm:cxn modelId="{A0B408F9-34EE-447D-B563-7C84C2FCD92F}" srcId="{EC451429-8C11-41F7-BD7D-8AA8ABFF7050}" destId="{BC0F8D1C-398C-457B-A17A-C278BCA8A626}" srcOrd="2" destOrd="0" parTransId="{B2A9CC63-16C5-4728-9735-E4C5FEC7A0B6}" sibTransId="{645D3C0A-6F08-4467-918C-CD590DC8A3F5}"/>
    <dgm:cxn modelId="{6350C3FB-5DD6-4C1B-A280-E6FC7C3B8B71}" type="presOf" srcId="{EC451429-8C11-41F7-BD7D-8AA8ABFF7050}" destId="{9F214995-71D9-4217-ABA7-3473A14F8107}" srcOrd="1" destOrd="0" presId="urn:microsoft.com/office/officeart/2005/8/layout/hierarchy3"/>
    <dgm:cxn modelId="{BF604721-5EBE-4FE1-AC05-5AB626DA063A}" type="presParOf" srcId="{144AC381-60BC-433A-9FFB-ADF6144EC35B}" destId="{1C6E855D-9C14-436E-BB70-EB214A6C4820}" srcOrd="0" destOrd="0" presId="urn:microsoft.com/office/officeart/2005/8/layout/hierarchy3"/>
    <dgm:cxn modelId="{668B1AFA-E360-488F-9C5D-1041325E509A}" type="presParOf" srcId="{1C6E855D-9C14-436E-BB70-EB214A6C4820}" destId="{1AB27CF9-6EE1-4F91-8DA6-8DCD3B5970F6}" srcOrd="0" destOrd="0" presId="urn:microsoft.com/office/officeart/2005/8/layout/hierarchy3"/>
    <dgm:cxn modelId="{B516E851-893D-4844-AF00-FD3DD8C1F89E}" type="presParOf" srcId="{1AB27CF9-6EE1-4F91-8DA6-8DCD3B5970F6}" destId="{C9CB5387-9BB6-4AA8-91B3-E77108379A46}" srcOrd="0" destOrd="0" presId="urn:microsoft.com/office/officeart/2005/8/layout/hierarchy3"/>
    <dgm:cxn modelId="{B81AC4A8-2824-4DCC-B8EE-1489B7411A6E}" type="presParOf" srcId="{1AB27CF9-6EE1-4F91-8DA6-8DCD3B5970F6}" destId="{9F214995-71D9-4217-ABA7-3473A14F8107}" srcOrd="1" destOrd="0" presId="urn:microsoft.com/office/officeart/2005/8/layout/hierarchy3"/>
    <dgm:cxn modelId="{00D326F6-B792-49DD-A0E0-B5D61C84B6D2}" type="presParOf" srcId="{1C6E855D-9C14-436E-BB70-EB214A6C4820}" destId="{E4C3CAAC-8261-4E95-AAA3-061B90CCC555}" srcOrd="1" destOrd="0" presId="urn:microsoft.com/office/officeart/2005/8/layout/hierarchy3"/>
    <dgm:cxn modelId="{9494295E-9708-4EF9-B8B6-623CA687AF10}" type="presParOf" srcId="{E4C3CAAC-8261-4E95-AAA3-061B90CCC555}" destId="{ED90E39A-A316-4CC1-BC29-14E46DEBCF10}" srcOrd="0" destOrd="0" presId="urn:microsoft.com/office/officeart/2005/8/layout/hierarchy3"/>
    <dgm:cxn modelId="{068D2618-E0EC-45AE-B330-EC7950D42DDF}" type="presParOf" srcId="{E4C3CAAC-8261-4E95-AAA3-061B90CCC555}" destId="{A45CCF81-5DBD-4C9E-966E-7AF88C912D0B}" srcOrd="1" destOrd="0" presId="urn:microsoft.com/office/officeart/2005/8/layout/hierarchy3"/>
    <dgm:cxn modelId="{31598694-BD88-4A46-A4D4-1B4E946ECE35}" type="presParOf" srcId="{E4C3CAAC-8261-4E95-AAA3-061B90CCC555}" destId="{93A88D6C-E4B7-456A-B8E3-1D6CDAE8CE0F}" srcOrd="2" destOrd="0" presId="urn:microsoft.com/office/officeart/2005/8/layout/hierarchy3"/>
    <dgm:cxn modelId="{E0CCC6C5-7697-48A0-8822-C5AAA2E91566}" type="presParOf" srcId="{E4C3CAAC-8261-4E95-AAA3-061B90CCC555}" destId="{CF82517E-2EB8-4690-A6E5-9159D5EAD0FD}" srcOrd="3" destOrd="0" presId="urn:microsoft.com/office/officeart/2005/8/layout/hierarchy3"/>
    <dgm:cxn modelId="{BC232327-0D13-4F1C-8E66-10B5D4333CD2}" type="presParOf" srcId="{E4C3CAAC-8261-4E95-AAA3-061B90CCC555}" destId="{5967EC56-4419-475F-B481-472A976327A7}" srcOrd="4" destOrd="0" presId="urn:microsoft.com/office/officeart/2005/8/layout/hierarchy3"/>
    <dgm:cxn modelId="{D1F13D2D-3216-44A6-A81D-B99A9AFE82D4}" type="presParOf" srcId="{E4C3CAAC-8261-4E95-AAA3-061B90CCC555}" destId="{EE09D59B-51BB-45C0-9634-90C01A22137E}" srcOrd="5" destOrd="0" presId="urn:microsoft.com/office/officeart/2005/8/layout/hierarchy3"/>
    <dgm:cxn modelId="{32AA580C-1FB5-4435-8A01-262476AC13A9}" type="presParOf" srcId="{E4C3CAAC-8261-4E95-AAA3-061B90CCC555}" destId="{B69620BF-2578-4CFB-9114-A445585E7C7A}" srcOrd="6" destOrd="0" presId="urn:microsoft.com/office/officeart/2005/8/layout/hierarchy3"/>
    <dgm:cxn modelId="{A91056B6-223C-4502-8491-0D494D5DE4AC}" type="presParOf" srcId="{E4C3CAAC-8261-4E95-AAA3-061B90CCC555}" destId="{F78449C1-ECCE-41ED-8D0D-0F207F5CC674}"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C08517-2616-49F2-BDFF-F10C542CB0EE}"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en-US"/>
        </a:p>
      </dgm:t>
    </dgm:pt>
    <dgm:pt modelId="{EC451429-8C11-41F7-BD7D-8AA8ABFF7050}">
      <dgm:prSet phldrT="[Text]"/>
      <dgm:spPr>
        <a:xfrm>
          <a:off x="1892751" y="1585"/>
          <a:ext cx="1711372" cy="83266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Calibri" panose="020F0502020204030204"/>
              <a:ea typeface="+mn-ea"/>
              <a:cs typeface="+mn-cs"/>
            </a:rPr>
            <a:t>Overall Rating</a:t>
          </a:r>
        </a:p>
        <a:p>
          <a:pPr>
            <a:buNone/>
          </a:pPr>
          <a:r>
            <a:rPr lang="en-US">
              <a:solidFill>
                <a:sysClr val="window" lastClr="FFFFFF"/>
              </a:solidFill>
              <a:latin typeface="Calibri" panose="020F0502020204030204"/>
              <a:ea typeface="+mn-ea"/>
              <a:cs typeface="+mn-cs"/>
            </a:rPr>
            <a:t> (0-10)</a:t>
          </a:r>
        </a:p>
      </dgm:t>
    </dgm:pt>
    <dgm:pt modelId="{BB0FEEB8-2872-4C57-8271-C3CAF2FFFA48}" type="parTrans" cxnId="{85DE6523-E53E-45B7-A615-229C55BC46D5}">
      <dgm:prSet/>
      <dgm:spPr/>
      <dgm:t>
        <a:bodyPr/>
        <a:lstStyle/>
        <a:p>
          <a:endParaRPr lang="en-US"/>
        </a:p>
      </dgm:t>
    </dgm:pt>
    <dgm:pt modelId="{5A5494CD-B444-4A70-A167-B9018CAC5B40}" type="sibTrans" cxnId="{85DE6523-E53E-45B7-A615-229C55BC46D5}">
      <dgm:prSet/>
      <dgm:spPr/>
      <dgm:t>
        <a:bodyPr/>
        <a:lstStyle/>
        <a:p>
          <a:endParaRPr lang="en-US"/>
        </a:p>
      </dgm:t>
    </dgm:pt>
    <dgm:pt modelId="{B83AFCDF-1740-434A-9FF6-15921C194941}">
      <dgm:prSet phldrT="[Text]" custT="1"/>
      <dgm:spPr>
        <a:xfrm>
          <a:off x="2235025" y="994456"/>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0-6</a:t>
          </a:r>
        </a:p>
      </dgm:t>
    </dgm:pt>
    <dgm:pt modelId="{84BEDED2-8376-4100-B0A9-7DC51D18F1E9}" type="parTrans" cxnId="{A37C934F-53B7-41EE-A121-D35354ADD61D}">
      <dgm:prSet/>
      <dgm:spPr>
        <a:xfrm>
          <a:off x="2063888" y="834253"/>
          <a:ext cx="171137" cy="480607"/>
        </a:xfrm>
        <a:custGeom>
          <a:avLst/>
          <a:gdLst/>
          <a:ahLst/>
          <a:cxnLst/>
          <a:rect l="0" t="0" r="0" b="0"/>
          <a:pathLst>
            <a:path>
              <a:moveTo>
                <a:pt x="0" y="0"/>
              </a:moveTo>
              <a:lnTo>
                <a:pt x="0" y="480607"/>
              </a:lnTo>
              <a:lnTo>
                <a:pt x="171137" y="480607"/>
              </a:lnTo>
            </a:path>
          </a:pathLst>
        </a:custGeom>
        <a:noFill/>
        <a:ln w="6350" cap="flat" cmpd="sng" algn="ctr">
          <a:solidFill>
            <a:srgbClr val="ED7D31">
              <a:shade val="60000"/>
              <a:hueOff val="0"/>
              <a:satOff val="0"/>
              <a:lumOff val="0"/>
              <a:alphaOff val="0"/>
            </a:srgbClr>
          </a:solidFill>
          <a:prstDash val="solid"/>
          <a:miter lim="800000"/>
        </a:ln>
        <a:effectLst/>
      </dgm:spPr>
      <dgm:t>
        <a:bodyPr/>
        <a:lstStyle/>
        <a:p>
          <a:endParaRPr lang="en-US"/>
        </a:p>
      </dgm:t>
    </dgm:pt>
    <dgm:pt modelId="{259B91DF-4AF0-44C4-8C50-D55F34646573}" type="sibTrans" cxnId="{A37C934F-53B7-41EE-A121-D35354ADD61D}">
      <dgm:prSet/>
      <dgm:spPr/>
      <dgm:t>
        <a:bodyPr/>
        <a:lstStyle/>
        <a:p>
          <a:endParaRPr lang="en-US"/>
        </a:p>
      </dgm:t>
    </dgm:pt>
    <dgm:pt modelId="{5F4671DD-EF78-4D79-A826-C74D7C8AE4A8}">
      <dgm:prSet phldrT="[Text]" custT="1"/>
      <dgm:spPr>
        <a:xfrm>
          <a:off x="2235025" y="1795468"/>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7-8</a:t>
          </a:r>
        </a:p>
      </dgm:t>
    </dgm:pt>
    <dgm:pt modelId="{D385EFB5-FBCA-4303-A1FC-58CCBF406CAB}" type="parTrans" cxnId="{232BC417-69C5-4F98-8D62-5C9A27133A86}">
      <dgm:prSet/>
      <dgm:spPr>
        <a:xfrm>
          <a:off x="2063888" y="834253"/>
          <a:ext cx="171137" cy="1281620"/>
        </a:xfrm>
        <a:custGeom>
          <a:avLst/>
          <a:gdLst/>
          <a:ahLst/>
          <a:cxnLst/>
          <a:rect l="0" t="0" r="0" b="0"/>
          <a:pathLst>
            <a:path>
              <a:moveTo>
                <a:pt x="0" y="0"/>
              </a:moveTo>
              <a:lnTo>
                <a:pt x="0" y="1281620"/>
              </a:lnTo>
              <a:lnTo>
                <a:pt x="171137" y="1281620"/>
              </a:lnTo>
            </a:path>
          </a:pathLst>
        </a:custGeom>
        <a:noFill/>
        <a:ln w="6350" cap="flat" cmpd="sng" algn="ctr">
          <a:solidFill>
            <a:srgbClr val="ED7D31">
              <a:shade val="60000"/>
              <a:hueOff val="0"/>
              <a:satOff val="0"/>
              <a:lumOff val="0"/>
              <a:alphaOff val="0"/>
            </a:srgbClr>
          </a:solidFill>
          <a:prstDash val="solid"/>
          <a:miter lim="800000"/>
        </a:ln>
        <a:effectLst/>
      </dgm:spPr>
      <dgm:t>
        <a:bodyPr/>
        <a:lstStyle/>
        <a:p>
          <a:endParaRPr lang="en-US"/>
        </a:p>
      </dgm:t>
    </dgm:pt>
    <dgm:pt modelId="{BE26C4A3-0A93-4798-970F-9664A1C1BAAD}" type="sibTrans" cxnId="{232BC417-69C5-4F98-8D62-5C9A27133A86}">
      <dgm:prSet/>
      <dgm:spPr/>
      <dgm:t>
        <a:bodyPr/>
        <a:lstStyle/>
        <a:p>
          <a:endParaRPr lang="en-US"/>
        </a:p>
      </dgm:t>
    </dgm:pt>
    <dgm:pt modelId="{BC0F8D1C-398C-457B-A17A-C278BCA8A626}">
      <dgm:prSet phldrT="[Text]" custT="1"/>
      <dgm:spPr>
        <a:xfrm>
          <a:off x="2235025" y="2596481"/>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9</a:t>
          </a:r>
        </a:p>
      </dgm:t>
    </dgm:pt>
    <dgm:pt modelId="{B2A9CC63-16C5-4728-9735-E4C5FEC7A0B6}" type="parTrans" cxnId="{A0B408F9-34EE-447D-B563-7C84C2FCD92F}">
      <dgm:prSet/>
      <dgm:spPr>
        <a:xfrm>
          <a:off x="2063888" y="834253"/>
          <a:ext cx="171137" cy="2082632"/>
        </a:xfrm>
        <a:custGeom>
          <a:avLst/>
          <a:gdLst/>
          <a:ahLst/>
          <a:cxnLst/>
          <a:rect l="0" t="0" r="0" b="0"/>
          <a:pathLst>
            <a:path>
              <a:moveTo>
                <a:pt x="0" y="0"/>
              </a:moveTo>
              <a:lnTo>
                <a:pt x="0" y="2082632"/>
              </a:lnTo>
              <a:lnTo>
                <a:pt x="171137" y="2082632"/>
              </a:lnTo>
            </a:path>
          </a:pathLst>
        </a:custGeom>
        <a:noFill/>
        <a:ln w="6350" cap="flat" cmpd="sng" algn="ctr">
          <a:solidFill>
            <a:srgbClr val="ED7D31">
              <a:shade val="60000"/>
              <a:hueOff val="0"/>
              <a:satOff val="0"/>
              <a:lumOff val="0"/>
              <a:alphaOff val="0"/>
            </a:srgbClr>
          </a:solidFill>
          <a:prstDash val="solid"/>
          <a:miter lim="800000"/>
        </a:ln>
        <a:effectLst/>
      </dgm:spPr>
      <dgm:t>
        <a:bodyPr/>
        <a:lstStyle/>
        <a:p>
          <a:endParaRPr lang="en-US"/>
        </a:p>
      </dgm:t>
    </dgm:pt>
    <dgm:pt modelId="{645D3C0A-6F08-4467-918C-CD590DC8A3F5}" type="sibTrans" cxnId="{A0B408F9-34EE-447D-B563-7C84C2FCD92F}">
      <dgm:prSet/>
      <dgm:spPr/>
      <dgm:t>
        <a:bodyPr/>
        <a:lstStyle/>
        <a:p>
          <a:endParaRPr lang="en-US"/>
        </a:p>
      </dgm:t>
    </dgm:pt>
    <dgm:pt modelId="{7E4B8CE0-2447-4617-85E0-2D095A679CB1}">
      <dgm:prSet custT="1"/>
      <dgm:spPr>
        <a:xfrm>
          <a:off x="2235025" y="3397493"/>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gm:spPr>
      <dgm:t>
        <a:bodyPr spcFirstLastPara="0" vert="horz" wrap="square" lIns="12065" tIns="12065" rIns="12065" bIns="12065" numCol="1" spcCol="1270" anchor="ctr" anchorCtr="0"/>
        <a:lstStyle/>
        <a:p>
          <a:pPr marL="0" lvl="0" indent="0" algn="ctr" defTabSz="84455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10</a:t>
          </a:r>
        </a:p>
      </dgm:t>
    </dgm:pt>
    <dgm:pt modelId="{249FECD0-0151-4B4B-86EF-0407871052FA}" type="parTrans" cxnId="{826B2E97-E58A-471A-82B9-F9E5E1883098}">
      <dgm:prSet/>
      <dgm:spPr>
        <a:xfrm>
          <a:off x="2063888" y="834253"/>
          <a:ext cx="171137" cy="2883645"/>
        </a:xfrm>
        <a:custGeom>
          <a:avLst/>
          <a:gdLst/>
          <a:ahLst/>
          <a:cxnLst/>
          <a:rect l="0" t="0" r="0" b="0"/>
          <a:pathLst>
            <a:path>
              <a:moveTo>
                <a:pt x="0" y="0"/>
              </a:moveTo>
              <a:lnTo>
                <a:pt x="0" y="2883645"/>
              </a:lnTo>
              <a:lnTo>
                <a:pt x="171137" y="2883645"/>
              </a:lnTo>
            </a:path>
          </a:pathLst>
        </a:custGeom>
        <a:noFill/>
        <a:ln w="6350" cap="flat" cmpd="sng" algn="ctr">
          <a:solidFill>
            <a:srgbClr val="ED7D31">
              <a:shade val="60000"/>
              <a:hueOff val="0"/>
              <a:satOff val="0"/>
              <a:lumOff val="0"/>
              <a:alphaOff val="0"/>
            </a:srgbClr>
          </a:solidFill>
          <a:prstDash val="solid"/>
          <a:miter lim="800000"/>
        </a:ln>
        <a:effectLst/>
      </dgm:spPr>
      <dgm:t>
        <a:bodyPr/>
        <a:lstStyle/>
        <a:p>
          <a:endParaRPr lang="en-US"/>
        </a:p>
      </dgm:t>
    </dgm:pt>
    <dgm:pt modelId="{6AE95501-D85A-4A1F-932D-5C441BE0DD27}" type="sibTrans" cxnId="{826B2E97-E58A-471A-82B9-F9E5E1883098}">
      <dgm:prSet/>
      <dgm:spPr/>
      <dgm:t>
        <a:bodyPr/>
        <a:lstStyle/>
        <a:p>
          <a:endParaRPr lang="en-US"/>
        </a:p>
      </dgm:t>
    </dgm:pt>
    <dgm:pt modelId="{C05AA2FF-671B-44B0-B57D-5552F81903C2}" type="pres">
      <dgm:prSet presAssocID="{86C08517-2616-49F2-BDFF-F10C542CB0EE}" presName="diagram" presStyleCnt="0">
        <dgm:presLayoutVars>
          <dgm:chPref val="1"/>
          <dgm:dir/>
          <dgm:animOne val="branch"/>
          <dgm:animLvl val="lvl"/>
          <dgm:resizeHandles/>
        </dgm:presLayoutVars>
      </dgm:prSet>
      <dgm:spPr/>
    </dgm:pt>
    <dgm:pt modelId="{8BC333B8-3003-4993-A07F-4D09BD348C47}" type="pres">
      <dgm:prSet presAssocID="{EC451429-8C11-41F7-BD7D-8AA8ABFF7050}" presName="root" presStyleCnt="0"/>
      <dgm:spPr/>
    </dgm:pt>
    <dgm:pt modelId="{C1B0502B-DD8F-4F8C-AEC9-68D2C836328D}" type="pres">
      <dgm:prSet presAssocID="{EC451429-8C11-41F7-BD7D-8AA8ABFF7050}" presName="rootComposite" presStyleCnt="0"/>
      <dgm:spPr/>
    </dgm:pt>
    <dgm:pt modelId="{8D059DD7-1D4D-41E6-8EF4-6E4E96C42271}" type="pres">
      <dgm:prSet presAssocID="{EC451429-8C11-41F7-BD7D-8AA8ABFF7050}" presName="rootText" presStyleLbl="node1" presStyleIdx="0" presStyleCnt="1" custScaleX="133532" custScaleY="129940"/>
      <dgm:spPr/>
    </dgm:pt>
    <dgm:pt modelId="{57CE50DA-2C58-4E9E-8F3B-DECD6AC86981}" type="pres">
      <dgm:prSet presAssocID="{EC451429-8C11-41F7-BD7D-8AA8ABFF7050}" presName="rootConnector" presStyleLbl="node1" presStyleIdx="0" presStyleCnt="1"/>
      <dgm:spPr/>
    </dgm:pt>
    <dgm:pt modelId="{6E7D6FD1-ADF0-49DB-983B-F4B71C5FD769}" type="pres">
      <dgm:prSet presAssocID="{EC451429-8C11-41F7-BD7D-8AA8ABFF7050}" presName="childShape" presStyleCnt="0"/>
      <dgm:spPr/>
    </dgm:pt>
    <dgm:pt modelId="{6EB06A0E-68FF-4102-A4D1-C80FFEAC4AAB}" type="pres">
      <dgm:prSet presAssocID="{84BEDED2-8376-4100-B0A9-7DC51D18F1E9}" presName="Name13" presStyleLbl="parChTrans1D2" presStyleIdx="0" presStyleCnt="4"/>
      <dgm:spPr/>
    </dgm:pt>
    <dgm:pt modelId="{6EEAA3DA-DB8A-43E0-8EAE-255669F633C3}" type="pres">
      <dgm:prSet presAssocID="{B83AFCDF-1740-434A-9FF6-15921C194941}" presName="childText" presStyleLbl="bgAcc1" presStyleIdx="0" presStyleCnt="4">
        <dgm:presLayoutVars>
          <dgm:bulletEnabled val="1"/>
        </dgm:presLayoutVars>
      </dgm:prSet>
      <dgm:spPr/>
    </dgm:pt>
    <dgm:pt modelId="{A37AF86F-BA5B-4792-A8D7-41F9AC9C09BA}" type="pres">
      <dgm:prSet presAssocID="{D385EFB5-FBCA-4303-A1FC-58CCBF406CAB}" presName="Name13" presStyleLbl="parChTrans1D2" presStyleIdx="1" presStyleCnt="4"/>
      <dgm:spPr/>
    </dgm:pt>
    <dgm:pt modelId="{5DC8AF2C-7F57-4109-8C8D-804E6259D571}" type="pres">
      <dgm:prSet presAssocID="{5F4671DD-EF78-4D79-A826-C74D7C8AE4A8}" presName="childText" presStyleLbl="bgAcc1" presStyleIdx="1" presStyleCnt="4">
        <dgm:presLayoutVars>
          <dgm:bulletEnabled val="1"/>
        </dgm:presLayoutVars>
      </dgm:prSet>
      <dgm:spPr/>
    </dgm:pt>
    <dgm:pt modelId="{0E71B097-E043-4858-8F35-DFFCAA487494}" type="pres">
      <dgm:prSet presAssocID="{B2A9CC63-16C5-4728-9735-E4C5FEC7A0B6}" presName="Name13" presStyleLbl="parChTrans1D2" presStyleIdx="2" presStyleCnt="4"/>
      <dgm:spPr/>
    </dgm:pt>
    <dgm:pt modelId="{737D3264-3EB6-485A-BB13-E94A3193EC30}" type="pres">
      <dgm:prSet presAssocID="{BC0F8D1C-398C-457B-A17A-C278BCA8A626}" presName="childText" presStyleLbl="bgAcc1" presStyleIdx="2" presStyleCnt="4">
        <dgm:presLayoutVars>
          <dgm:bulletEnabled val="1"/>
        </dgm:presLayoutVars>
      </dgm:prSet>
      <dgm:spPr/>
    </dgm:pt>
    <dgm:pt modelId="{FF87D609-E133-4AB6-86BA-299584220C1D}" type="pres">
      <dgm:prSet presAssocID="{249FECD0-0151-4B4B-86EF-0407871052FA}" presName="Name13" presStyleLbl="parChTrans1D2" presStyleIdx="3" presStyleCnt="4"/>
      <dgm:spPr/>
    </dgm:pt>
    <dgm:pt modelId="{FDBE060E-2000-44C0-9526-D4DBADD97518}" type="pres">
      <dgm:prSet presAssocID="{7E4B8CE0-2447-4617-85E0-2D095A679CB1}" presName="childText" presStyleLbl="bgAcc1" presStyleIdx="3" presStyleCnt="4">
        <dgm:presLayoutVars>
          <dgm:bulletEnabled val="1"/>
        </dgm:presLayoutVars>
      </dgm:prSet>
      <dgm:spPr/>
    </dgm:pt>
  </dgm:ptLst>
  <dgm:cxnLst>
    <dgm:cxn modelId="{232BC417-69C5-4F98-8D62-5C9A27133A86}" srcId="{EC451429-8C11-41F7-BD7D-8AA8ABFF7050}" destId="{5F4671DD-EF78-4D79-A826-C74D7C8AE4A8}" srcOrd="1" destOrd="0" parTransId="{D385EFB5-FBCA-4303-A1FC-58CCBF406CAB}" sibTransId="{BE26C4A3-0A93-4798-970F-9664A1C1BAAD}"/>
    <dgm:cxn modelId="{85DE6523-E53E-45B7-A615-229C55BC46D5}" srcId="{86C08517-2616-49F2-BDFF-F10C542CB0EE}" destId="{EC451429-8C11-41F7-BD7D-8AA8ABFF7050}" srcOrd="0" destOrd="0" parTransId="{BB0FEEB8-2872-4C57-8271-C3CAF2FFFA48}" sibTransId="{5A5494CD-B444-4A70-A167-B9018CAC5B40}"/>
    <dgm:cxn modelId="{BBA4F860-1BC5-4883-B523-6809CA592379}" type="presOf" srcId="{BC0F8D1C-398C-457B-A17A-C278BCA8A626}" destId="{737D3264-3EB6-485A-BB13-E94A3193EC30}" srcOrd="0" destOrd="0" presId="urn:microsoft.com/office/officeart/2005/8/layout/hierarchy3"/>
    <dgm:cxn modelId="{B9A71061-359E-46C2-A54B-F4DAC445BD3F}" type="presOf" srcId="{B83AFCDF-1740-434A-9FF6-15921C194941}" destId="{6EEAA3DA-DB8A-43E0-8EAE-255669F633C3}" srcOrd="0" destOrd="0" presId="urn:microsoft.com/office/officeart/2005/8/layout/hierarchy3"/>
    <dgm:cxn modelId="{A37C934F-53B7-41EE-A121-D35354ADD61D}" srcId="{EC451429-8C11-41F7-BD7D-8AA8ABFF7050}" destId="{B83AFCDF-1740-434A-9FF6-15921C194941}" srcOrd="0" destOrd="0" parTransId="{84BEDED2-8376-4100-B0A9-7DC51D18F1E9}" sibTransId="{259B91DF-4AF0-44C4-8C50-D55F34646573}"/>
    <dgm:cxn modelId="{72DBF57B-3216-40A2-8E1B-E270E8C42F76}" type="presOf" srcId="{B2A9CC63-16C5-4728-9735-E4C5FEC7A0B6}" destId="{0E71B097-E043-4858-8F35-DFFCAA487494}" srcOrd="0" destOrd="0" presId="urn:microsoft.com/office/officeart/2005/8/layout/hierarchy3"/>
    <dgm:cxn modelId="{51447480-9347-4744-AA70-A54C236010BC}" type="presOf" srcId="{5F4671DD-EF78-4D79-A826-C74D7C8AE4A8}" destId="{5DC8AF2C-7F57-4109-8C8D-804E6259D571}" srcOrd="0" destOrd="0" presId="urn:microsoft.com/office/officeart/2005/8/layout/hierarchy3"/>
    <dgm:cxn modelId="{F6BE5786-3964-45C2-9A52-37A6ECC4FF5E}" type="presOf" srcId="{249FECD0-0151-4B4B-86EF-0407871052FA}" destId="{FF87D609-E133-4AB6-86BA-299584220C1D}" srcOrd="0" destOrd="0" presId="urn:microsoft.com/office/officeart/2005/8/layout/hierarchy3"/>
    <dgm:cxn modelId="{32553987-8656-473A-9B09-389427B97D85}" type="presOf" srcId="{EC451429-8C11-41F7-BD7D-8AA8ABFF7050}" destId="{57CE50DA-2C58-4E9E-8F3B-DECD6AC86981}" srcOrd="1" destOrd="0" presId="urn:microsoft.com/office/officeart/2005/8/layout/hierarchy3"/>
    <dgm:cxn modelId="{826B2E97-E58A-471A-82B9-F9E5E1883098}" srcId="{EC451429-8C11-41F7-BD7D-8AA8ABFF7050}" destId="{7E4B8CE0-2447-4617-85E0-2D095A679CB1}" srcOrd="3" destOrd="0" parTransId="{249FECD0-0151-4B4B-86EF-0407871052FA}" sibTransId="{6AE95501-D85A-4A1F-932D-5C441BE0DD27}"/>
    <dgm:cxn modelId="{08081DA5-46DF-404D-99B8-BF31C7D17AEC}" type="presOf" srcId="{D385EFB5-FBCA-4303-A1FC-58CCBF406CAB}" destId="{A37AF86F-BA5B-4792-A8D7-41F9AC9C09BA}" srcOrd="0" destOrd="0" presId="urn:microsoft.com/office/officeart/2005/8/layout/hierarchy3"/>
    <dgm:cxn modelId="{9B70CDC0-4DC2-419F-80DB-C4B3F6F3E6A8}" type="presOf" srcId="{86C08517-2616-49F2-BDFF-F10C542CB0EE}" destId="{C05AA2FF-671B-44B0-B57D-5552F81903C2}" srcOrd="0" destOrd="0" presId="urn:microsoft.com/office/officeart/2005/8/layout/hierarchy3"/>
    <dgm:cxn modelId="{F0A586D7-1935-4521-A6C1-1EF1140786DB}" type="presOf" srcId="{7E4B8CE0-2447-4617-85E0-2D095A679CB1}" destId="{FDBE060E-2000-44C0-9526-D4DBADD97518}" srcOrd="0" destOrd="0" presId="urn:microsoft.com/office/officeart/2005/8/layout/hierarchy3"/>
    <dgm:cxn modelId="{8B4C05F4-51E5-4F09-8048-3E803EEAF56E}" type="presOf" srcId="{84BEDED2-8376-4100-B0A9-7DC51D18F1E9}" destId="{6EB06A0E-68FF-4102-A4D1-C80FFEAC4AAB}" srcOrd="0" destOrd="0" presId="urn:microsoft.com/office/officeart/2005/8/layout/hierarchy3"/>
    <dgm:cxn modelId="{A0B408F9-34EE-447D-B563-7C84C2FCD92F}" srcId="{EC451429-8C11-41F7-BD7D-8AA8ABFF7050}" destId="{BC0F8D1C-398C-457B-A17A-C278BCA8A626}" srcOrd="2" destOrd="0" parTransId="{B2A9CC63-16C5-4728-9735-E4C5FEC7A0B6}" sibTransId="{645D3C0A-6F08-4467-918C-CD590DC8A3F5}"/>
    <dgm:cxn modelId="{0593A6FC-580C-4ABD-A335-56C38DE28E3D}" type="presOf" srcId="{EC451429-8C11-41F7-BD7D-8AA8ABFF7050}" destId="{8D059DD7-1D4D-41E6-8EF4-6E4E96C42271}" srcOrd="0" destOrd="0" presId="urn:microsoft.com/office/officeart/2005/8/layout/hierarchy3"/>
    <dgm:cxn modelId="{A3EEB1EC-BE65-4943-B67A-A2C1637DBA6A}" type="presParOf" srcId="{C05AA2FF-671B-44B0-B57D-5552F81903C2}" destId="{8BC333B8-3003-4993-A07F-4D09BD348C47}" srcOrd="0" destOrd="0" presId="urn:microsoft.com/office/officeart/2005/8/layout/hierarchy3"/>
    <dgm:cxn modelId="{E124E4D7-F2E5-4656-A3F6-08CEA0CE43FB}" type="presParOf" srcId="{8BC333B8-3003-4993-A07F-4D09BD348C47}" destId="{C1B0502B-DD8F-4F8C-AEC9-68D2C836328D}" srcOrd="0" destOrd="0" presId="urn:microsoft.com/office/officeart/2005/8/layout/hierarchy3"/>
    <dgm:cxn modelId="{93655E15-F26A-4F4D-B4EC-9BCEB3C4050B}" type="presParOf" srcId="{C1B0502B-DD8F-4F8C-AEC9-68D2C836328D}" destId="{8D059DD7-1D4D-41E6-8EF4-6E4E96C42271}" srcOrd="0" destOrd="0" presId="urn:microsoft.com/office/officeart/2005/8/layout/hierarchy3"/>
    <dgm:cxn modelId="{4F164157-5C73-42BD-B62B-9809BF6B1BDC}" type="presParOf" srcId="{C1B0502B-DD8F-4F8C-AEC9-68D2C836328D}" destId="{57CE50DA-2C58-4E9E-8F3B-DECD6AC86981}" srcOrd="1" destOrd="0" presId="urn:microsoft.com/office/officeart/2005/8/layout/hierarchy3"/>
    <dgm:cxn modelId="{E5538401-1978-4372-885A-1A9A209F5CAA}" type="presParOf" srcId="{8BC333B8-3003-4993-A07F-4D09BD348C47}" destId="{6E7D6FD1-ADF0-49DB-983B-F4B71C5FD769}" srcOrd="1" destOrd="0" presId="urn:microsoft.com/office/officeart/2005/8/layout/hierarchy3"/>
    <dgm:cxn modelId="{E330C19F-FB91-404E-A686-06C098F0F7E8}" type="presParOf" srcId="{6E7D6FD1-ADF0-49DB-983B-F4B71C5FD769}" destId="{6EB06A0E-68FF-4102-A4D1-C80FFEAC4AAB}" srcOrd="0" destOrd="0" presId="urn:microsoft.com/office/officeart/2005/8/layout/hierarchy3"/>
    <dgm:cxn modelId="{E6E59843-C0BF-4664-BEFE-C8499695EB17}" type="presParOf" srcId="{6E7D6FD1-ADF0-49DB-983B-F4B71C5FD769}" destId="{6EEAA3DA-DB8A-43E0-8EAE-255669F633C3}" srcOrd="1" destOrd="0" presId="urn:microsoft.com/office/officeart/2005/8/layout/hierarchy3"/>
    <dgm:cxn modelId="{70629360-B563-4BC2-8171-7DF84A9A8958}" type="presParOf" srcId="{6E7D6FD1-ADF0-49DB-983B-F4B71C5FD769}" destId="{A37AF86F-BA5B-4792-A8D7-41F9AC9C09BA}" srcOrd="2" destOrd="0" presId="urn:microsoft.com/office/officeart/2005/8/layout/hierarchy3"/>
    <dgm:cxn modelId="{DB14423B-BD9D-4B3A-B2BE-D7B053CCB6A6}" type="presParOf" srcId="{6E7D6FD1-ADF0-49DB-983B-F4B71C5FD769}" destId="{5DC8AF2C-7F57-4109-8C8D-804E6259D571}" srcOrd="3" destOrd="0" presId="urn:microsoft.com/office/officeart/2005/8/layout/hierarchy3"/>
    <dgm:cxn modelId="{7034DB8D-F234-40A4-8811-FDDA163EDAF0}" type="presParOf" srcId="{6E7D6FD1-ADF0-49DB-983B-F4B71C5FD769}" destId="{0E71B097-E043-4858-8F35-DFFCAA487494}" srcOrd="4" destOrd="0" presId="urn:microsoft.com/office/officeart/2005/8/layout/hierarchy3"/>
    <dgm:cxn modelId="{F0DEE78A-D02E-42E4-AA9D-CC4480393271}" type="presParOf" srcId="{6E7D6FD1-ADF0-49DB-983B-F4B71C5FD769}" destId="{737D3264-3EB6-485A-BB13-E94A3193EC30}" srcOrd="5" destOrd="0" presId="urn:microsoft.com/office/officeart/2005/8/layout/hierarchy3"/>
    <dgm:cxn modelId="{154DB717-0A3B-47F6-B616-DF84C2BB4267}" type="presParOf" srcId="{6E7D6FD1-ADF0-49DB-983B-F4B71C5FD769}" destId="{FF87D609-E133-4AB6-86BA-299584220C1D}" srcOrd="6" destOrd="0" presId="urn:microsoft.com/office/officeart/2005/8/layout/hierarchy3"/>
    <dgm:cxn modelId="{F2E7C091-E6C4-4CAC-8FCC-F20BBA644EF4}" type="presParOf" srcId="{6E7D6FD1-ADF0-49DB-983B-F4B71C5FD769}" destId="{FDBE060E-2000-44C0-9526-D4DBADD97518}" srcOrd="7"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F3171-1E97-495F-B328-CC70EDF7ADFA}">
      <dsp:nvSpPr>
        <dsp:cNvPr id="0" name=""/>
        <dsp:cNvSpPr/>
      </dsp:nvSpPr>
      <dsp:spPr>
        <a:xfrm>
          <a:off x="1070" y="0"/>
          <a:ext cx="1121852" cy="2091911"/>
        </a:xfrm>
        <a:prstGeom prst="roundRect">
          <a:avLst>
            <a:gd name="adj" fmla="val 10000"/>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Inpatient</a:t>
          </a:r>
        </a:p>
      </dsp:txBody>
      <dsp:txXfrm>
        <a:off x="25578" y="861272"/>
        <a:ext cx="1072836" cy="787748"/>
      </dsp:txXfrm>
    </dsp:sp>
    <dsp:sp modelId="{D670A60A-49C6-4189-9883-F401AAA14AF1}">
      <dsp:nvSpPr>
        <dsp:cNvPr id="0" name=""/>
        <dsp:cNvSpPr/>
      </dsp:nvSpPr>
      <dsp:spPr>
        <a:xfrm>
          <a:off x="236591" y="62506"/>
          <a:ext cx="696606" cy="69660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C00F517C-FC3F-44E6-ADB1-B84FB80FA5FC}">
      <dsp:nvSpPr>
        <dsp:cNvPr id="0" name=""/>
        <dsp:cNvSpPr/>
      </dsp:nvSpPr>
      <dsp:spPr>
        <a:xfrm>
          <a:off x="1156578" y="0"/>
          <a:ext cx="1121852" cy="2091911"/>
        </a:xfrm>
        <a:prstGeom prst="roundRect">
          <a:avLst>
            <a:gd name="adj" fmla="val 10000"/>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Primary Care</a:t>
          </a:r>
        </a:p>
      </dsp:txBody>
      <dsp:txXfrm>
        <a:off x="1181086" y="861272"/>
        <a:ext cx="1072836" cy="787748"/>
      </dsp:txXfrm>
    </dsp:sp>
    <dsp:sp modelId="{D2C0B521-19C8-4F9E-9C2A-3D4BFEB7E79C}">
      <dsp:nvSpPr>
        <dsp:cNvPr id="0" name=""/>
        <dsp:cNvSpPr/>
      </dsp:nvSpPr>
      <dsp:spPr>
        <a:xfrm>
          <a:off x="1369202" y="125514"/>
          <a:ext cx="696606" cy="696606"/>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0AF83FB8-0F11-49EB-9B09-6494512F653B}">
      <dsp:nvSpPr>
        <dsp:cNvPr id="0" name=""/>
        <dsp:cNvSpPr/>
      </dsp:nvSpPr>
      <dsp:spPr>
        <a:xfrm>
          <a:off x="2312087" y="0"/>
          <a:ext cx="1121852" cy="2091911"/>
        </a:xfrm>
        <a:prstGeom prst="roundRect">
          <a:avLst>
            <a:gd name="adj" fmla="val 10000"/>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Specialty Care</a:t>
          </a:r>
        </a:p>
      </dsp:txBody>
      <dsp:txXfrm>
        <a:off x="2336595" y="861272"/>
        <a:ext cx="1072836" cy="787748"/>
      </dsp:txXfrm>
    </dsp:sp>
    <dsp:sp modelId="{103A7363-E545-4368-A50B-AD197155D2FA}">
      <dsp:nvSpPr>
        <dsp:cNvPr id="0" name=""/>
        <dsp:cNvSpPr/>
      </dsp:nvSpPr>
      <dsp:spPr>
        <a:xfrm>
          <a:off x="2524710" y="125514"/>
          <a:ext cx="696606" cy="696606"/>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2FE7E9CC-110E-4B0F-BBB0-A64CE239D1FF}">
      <dsp:nvSpPr>
        <dsp:cNvPr id="0" name=""/>
        <dsp:cNvSpPr/>
      </dsp:nvSpPr>
      <dsp:spPr>
        <a:xfrm>
          <a:off x="3467595" y="0"/>
          <a:ext cx="1121852" cy="2091911"/>
        </a:xfrm>
        <a:prstGeom prst="roundRect">
          <a:avLst>
            <a:gd name="adj" fmla="val 10000"/>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Community Care</a:t>
          </a:r>
        </a:p>
      </dsp:txBody>
      <dsp:txXfrm>
        <a:off x="3492103" y="861272"/>
        <a:ext cx="1072836" cy="787748"/>
      </dsp:txXfrm>
    </dsp:sp>
    <dsp:sp modelId="{FC31FCF3-8392-44E1-94F2-ED71EACBB6B7}">
      <dsp:nvSpPr>
        <dsp:cNvPr id="0" name=""/>
        <dsp:cNvSpPr/>
      </dsp:nvSpPr>
      <dsp:spPr>
        <a:xfrm>
          <a:off x="3680219" y="125514"/>
          <a:ext cx="696606" cy="696606"/>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E21CBCA0-668D-4A5E-A929-8D1B5945698B}">
      <dsp:nvSpPr>
        <dsp:cNvPr id="0" name=""/>
        <dsp:cNvSpPr/>
      </dsp:nvSpPr>
      <dsp:spPr>
        <a:xfrm>
          <a:off x="183620" y="1673528"/>
          <a:ext cx="4223277" cy="313786"/>
        </a:xfrm>
        <a:prstGeom prst="leftRightArrow">
          <a:avLst/>
        </a:prstGeom>
        <a:solidFill>
          <a:srgbClr val="5B9BD5">
            <a:tint val="4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FB462-571B-40B1-BBCD-DF13C5DDFEF2}">
      <dsp:nvSpPr>
        <dsp:cNvPr id="0" name=""/>
        <dsp:cNvSpPr/>
      </dsp:nvSpPr>
      <dsp:spPr>
        <a:xfrm rot="10800000">
          <a:off x="1005479" y="0"/>
          <a:ext cx="3935436" cy="932207"/>
        </a:xfrm>
        <a:prstGeom prst="homePlate">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1077" tIns="45720" rIns="85344" bIns="45720" numCol="1" spcCol="1270" anchor="t" anchorCtr="0">
          <a:noAutofit/>
        </a:bodyPr>
        <a:lstStyle/>
        <a:p>
          <a:pPr marL="0" lvl="0" indent="0" algn="l" defTabSz="533400">
            <a:lnSpc>
              <a:spcPct val="90000"/>
            </a:lnSpc>
            <a:spcBef>
              <a:spcPct val="0"/>
            </a:spcBef>
            <a:spcAft>
              <a:spcPct val="35000"/>
            </a:spcAft>
            <a:buNone/>
          </a:pPr>
          <a:r>
            <a:rPr lang="en-US" sz="1200" b="1" u="sng" kern="1200">
              <a:solidFill>
                <a:sysClr val="window" lastClr="FFFFFF"/>
              </a:solidFill>
              <a:latin typeface="Arial Nova" panose="020B0504020202020204" pitchFamily="34" charset="0"/>
              <a:ea typeface="+mn-ea"/>
              <a:cs typeface="+mn-cs"/>
            </a:rPr>
            <a:t>Inpatient</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Mail only (HCAHPS protocol)</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14,500 surveys/month</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33.5% Response Rate (FY21)</a:t>
          </a:r>
        </a:p>
      </dsp:txBody>
      <dsp:txXfrm rot="10800000">
        <a:off x="1238531" y="0"/>
        <a:ext cx="3702384" cy="932207"/>
      </dsp:txXfrm>
    </dsp:sp>
    <dsp:sp modelId="{64CC6F0C-0958-4AC0-B79D-03BE9BA992A8}">
      <dsp:nvSpPr>
        <dsp:cNvPr id="0" name=""/>
        <dsp:cNvSpPr/>
      </dsp:nvSpPr>
      <dsp:spPr>
        <a:xfrm>
          <a:off x="689473" y="141448"/>
          <a:ext cx="653663" cy="744246"/>
        </a:xfrm>
        <a:prstGeom prst="ellipse">
          <a:avLst/>
        </a:prstGeom>
        <a:solidFill>
          <a:schemeClr val="accent5">
            <a:tint val="50000"/>
            <a:hueOff val="0"/>
            <a:satOff val="0"/>
            <a:lumOff val="0"/>
            <a:alphaOff val="0"/>
          </a:schemeClr>
        </a:solidFill>
        <a:ln w="1905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C84C899-35F2-4B0F-B78F-F453390C5D29}">
      <dsp:nvSpPr>
        <dsp:cNvPr id="0" name=""/>
        <dsp:cNvSpPr/>
      </dsp:nvSpPr>
      <dsp:spPr>
        <a:xfrm rot="10800000">
          <a:off x="1174290" y="1210655"/>
          <a:ext cx="3935436" cy="932207"/>
        </a:xfrm>
        <a:prstGeom prst="homePlate">
          <a:avLst/>
        </a:prstGeom>
        <a:solidFill>
          <a:srgbClr val="5B9BD5">
            <a:hueOff val="-2252848"/>
            <a:satOff val="-5806"/>
            <a:lumOff val="-3922"/>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1077" tIns="45720" rIns="85344" bIns="45720" numCol="1" spcCol="1270" anchor="t" anchorCtr="0">
          <a:noAutofit/>
        </a:bodyPr>
        <a:lstStyle/>
        <a:p>
          <a:pPr marL="0" lvl="0" indent="0" algn="l" defTabSz="533400">
            <a:lnSpc>
              <a:spcPct val="90000"/>
            </a:lnSpc>
            <a:spcBef>
              <a:spcPct val="0"/>
            </a:spcBef>
            <a:spcAft>
              <a:spcPct val="35000"/>
            </a:spcAft>
            <a:buNone/>
          </a:pPr>
          <a:r>
            <a:rPr lang="en-US" sz="1200" b="1" u="sng" kern="1200">
              <a:solidFill>
                <a:sysClr val="window" lastClr="FFFFFF"/>
              </a:solidFill>
              <a:latin typeface="Arial Nova" panose="020B0504020202020204" pitchFamily="34" charset="0"/>
              <a:ea typeface="+mn-ea"/>
              <a:cs typeface="+mn-cs"/>
            </a:rPr>
            <a:t>Patient-Centered Medical Home (PCMH)</a:t>
          </a:r>
        </a:p>
        <a:p>
          <a:pPr marL="114300" lvl="1" indent="-114300" algn="l" defTabSz="533400">
            <a:lnSpc>
              <a:spcPct val="90000"/>
            </a:lnSpc>
            <a:spcBef>
              <a:spcPct val="0"/>
            </a:spcBef>
            <a:spcAft>
              <a:spcPct val="15000"/>
            </a:spcAft>
            <a:buChar char="•"/>
          </a:pPr>
          <a:r>
            <a:rPr lang="en-US" sz="1200" kern="1200" dirty="0">
              <a:solidFill>
                <a:sysClr val="window" lastClr="FFFFFF"/>
              </a:solidFill>
              <a:latin typeface="Arial Nova" panose="020B0504020202020204" pitchFamily="34" charset="0"/>
              <a:ea typeface="+mn-ea"/>
              <a:cs typeface="+mn-cs"/>
            </a:rPr>
            <a:t>Internet &amp; Mail</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60,000 surveys/month</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33.2% Response Rate (FY21)</a:t>
          </a:r>
        </a:p>
      </dsp:txBody>
      <dsp:txXfrm rot="10800000">
        <a:off x="1407342" y="1210655"/>
        <a:ext cx="3702384" cy="932207"/>
      </dsp:txXfrm>
    </dsp:sp>
    <dsp:sp modelId="{895EC385-288D-4AFF-BD26-D592EA4ECBEB}">
      <dsp:nvSpPr>
        <dsp:cNvPr id="0" name=""/>
        <dsp:cNvSpPr/>
      </dsp:nvSpPr>
      <dsp:spPr>
        <a:xfrm>
          <a:off x="808222" y="1301950"/>
          <a:ext cx="732136" cy="749615"/>
        </a:xfrm>
        <a:prstGeom prst="ellipse">
          <a:avLst/>
        </a:prstGeom>
        <a:solidFill>
          <a:schemeClr val="accent5">
            <a:tint val="50000"/>
            <a:hueOff val="322825"/>
            <a:satOff val="-881"/>
            <a:lumOff val="3955"/>
            <a:alphaOff val="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672A6F04-DA22-483C-A512-E7BE9BAD21E4}">
      <dsp:nvSpPr>
        <dsp:cNvPr id="0" name=""/>
        <dsp:cNvSpPr/>
      </dsp:nvSpPr>
      <dsp:spPr>
        <a:xfrm rot="10800000">
          <a:off x="1172778" y="2421132"/>
          <a:ext cx="3935436" cy="932207"/>
        </a:xfrm>
        <a:prstGeom prst="homePlate">
          <a:avLst/>
        </a:prstGeom>
        <a:solidFill>
          <a:srgbClr val="5B9BD5">
            <a:hueOff val="-4505695"/>
            <a:satOff val="-11613"/>
            <a:lumOff val="-7843"/>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1077" tIns="45720" rIns="85344" bIns="45720" numCol="1" spcCol="1270" anchor="t" anchorCtr="0">
          <a:noAutofit/>
        </a:bodyPr>
        <a:lstStyle/>
        <a:p>
          <a:pPr marL="0" lvl="0" indent="0" algn="l" defTabSz="533400">
            <a:lnSpc>
              <a:spcPct val="90000"/>
            </a:lnSpc>
            <a:spcBef>
              <a:spcPct val="0"/>
            </a:spcBef>
            <a:spcAft>
              <a:spcPct val="35000"/>
            </a:spcAft>
            <a:buNone/>
          </a:pPr>
          <a:r>
            <a:rPr lang="en-US" sz="1200" b="1" u="sng" kern="1200">
              <a:solidFill>
                <a:sysClr val="window" lastClr="FFFFFF"/>
              </a:solidFill>
              <a:latin typeface="Arial Nova" panose="020B0504020202020204" pitchFamily="34" charset="0"/>
              <a:ea typeface="+mn-ea"/>
              <a:cs typeface="+mn-cs"/>
            </a:rPr>
            <a:t>Specialty Care</a:t>
          </a:r>
          <a:endParaRPr lang="en-US" sz="1200" u="sng" kern="1200">
            <a:solidFill>
              <a:sysClr val="window" lastClr="FFFFFF"/>
            </a:solidFill>
            <a:latin typeface="Arial Nova" panose="020B0504020202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Internet &amp; Mail</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54,000 surveys/month</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33.2% Response Rate (FY21)</a:t>
          </a:r>
        </a:p>
      </dsp:txBody>
      <dsp:txXfrm rot="10800000">
        <a:off x="1405830" y="2421132"/>
        <a:ext cx="3702384" cy="932207"/>
      </dsp:txXfrm>
    </dsp:sp>
    <dsp:sp modelId="{00AE96FA-9D1F-4C47-8FD2-9CB224B3DCDA}">
      <dsp:nvSpPr>
        <dsp:cNvPr id="0" name=""/>
        <dsp:cNvSpPr/>
      </dsp:nvSpPr>
      <dsp:spPr>
        <a:xfrm>
          <a:off x="809734" y="2500687"/>
          <a:ext cx="726086" cy="773097"/>
        </a:xfrm>
        <a:prstGeom prst="ellipse">
          <a:avLst/>
        </a:prstGeom>
        <a:solidFill>
          <a:schemeClr val="accent5">
            <a:tint val="50000"/>
            <a:hueOff val="645649"/>
            <a:satOff val="-1763"/>
            <a:lumOff val="7910"/>
            <a:alphaOff val="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 modelId="{D892C021-94A8-4644-8794-A23E2AE5BEA3}">
      <dsp:nvSpPr>
        <dsp:cNvPr id="0" name=""/>
        <dsp:cNvSpPr/>
      </dsp:nvSpPr>
      <dsp:spPr>
        <a:xfrm rot="10800000">
          <a:off x="1184325" y="3631610"/>
          <a:ext cx="3935436" cy="932207"/>
        </a:xfrm>
        <a:prstGeom prst="homePlate">
          <a:avLst/>
        </a:prstGeom>
        <a:solidFill>
          <a:srgbClr val="5B9BD5">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1077" tIns="45720" rIns="85344" bIns="45720" numCol="1" spcCol="1270" anchor="t" anchorCtr="0">
          <a:noAutofit/>
        </a:bodyPr>
        <a:lstStyle/>
        <a:p>
          <a:pPr marL="0" lvl="0" indent="0" algn="l" defTabSz="533400">
            <a:lnSpc>
              <a:spcPct val="90000"/>
            </a:lnSpc>
            <a:spcBef>
              <a:spcPct val="0"/>
            </a:spcBef>
            <a:spcAft>
              <a:spcPct val="35000"/>
            </a:spcAft>
            <a:buNone/>
          </a:pPr>
          <a:r>
            <a:rPr lang="en-US" sz="1200" b="1" u="sng" kern="1200">
              <a:solidFill>
                <a:sysClr val="window" lastClr="FFFFFF"/>
              </a:solidFill>
              <a:latin typeface="Arial Nova" panose="020B0504020202020204" pitchFamily="34" charset="0"/>
              <a:ea typeface="+mn-ea"/>
              <a:cs typeface="+mn-cs"/>
            </a:rPr>
            <a:t>Community Care</a:t>
          </a:r>
          <a:endParaRPr lang="en-US" sz="1200" u="sng" kern="1200">
            <a:solidFill>
              <a:sysClr val="window" lastClr="FFFFFF"/>
            </a:solidFill>
            <a:latin typeface="Arial Nova" panose="020B0504020202020204" pitchFamily="34" charset="0"/>
            <a:ea typeface="+mn-ea"/>
            <a:cs typeface="+mn-cs"/>
          </a:endParaRP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Internet &amp; Mail</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10,000 surveys/month</a:t>
          </a:r>
        </a:p>
        <a:p>
          <a:pPr marL="114300" lvl="1" indent="-114300" algn="l" defTabSz="533400">
            <a:lnSpc>
              <a:spcPct val="90000"/>
            </a:lnSpc>
            <a:spcBef>
              <a:spcPct val="0"/>
            </a:spcBef>
            <a:spcAft>
              <a:spcPct val="15000"/>
            </a:spcAft>
            <a:buChar char="•"/>
          </a:pPr>
          <a:r>
            <a:rPr lang="en-US" sz="1200" kern="1200">
              <a:solidFill>
                <a:sysClr val="window" lastClr="FFFFFF"/>
              </a:solidFill>
              <a:latin typeface="Arial Nova" panose="020B0504020202020204" pitchFamily="34" charset="0"/>
              <a:ea typeface="+mn-ea"/>
              <a:cs typeface="+mn-cs"/>
            </a:rPr>
            <a:t>30.3% Response Rate (FY21)</a:t>
          </a:r>
        </a:p>
      </dsp:txBody>
      <dsp:txXfrm rot="10800000">
        <a:off x="1417377" y="3631610"/>
        <a:ext cx="3702384" cy="932207"/>
      </dsp:txXfrm>
    </dsp:sp>
    <dsp:sp modelId="{76B58A1D-F9E8-4D88-9249-6CAD2CDAE563}">
      <dsp:nvSpPr>
        <dsp:cNvPr id="0" name=""/>
        <dsp:cNvSpPr/>
      </dsp:nvSpPr>
      <dsp:spPr>
        <a:xfrm>
          <a:off x="798187" y="3753748"/>
          <a:ext cx="772277" cy="687931"/>
        </a:xfrm>
        <a:prstGeom prst="ellipse">
          <a:avLst/>
        </a:prstGeom>
        <a:solidFill>
          <a:schemeClr val="accent5">
            <a:tint val="50000"/>
            <a:hueOff val="968474"/>
            <a:satOff val="-2644"/>
            <a:lumOff val="11865"/>
            <a:alphaOff val="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BD37C-3F89-4C1E-AE06-401552C077D5}">
      <dsp:nvSpPr>
        <dsp:cNvPr id="0" name=""/>
        <dsp:cNvSpPr/>
      </dsp:nvSpPr>
      <dsp:spPr>
        <a:xfrm>
          <a:off x="1937944" y="1065"/>
          <a:ext cx="1684528" cy="978263"/>
        </a:xfrm>
        <a:prstGeom prst="roundRect">
          <a:avLst>
            <a:gd name="adj" fmla="val 10000"/>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Provider Listened Carefully</a:t>
          </a:r>
        </a:p>
      </dsp:txBody>
      <dsp:txXfrm>
        <a:off x="1966596" y="29717"/>
        <a:ext cx="1627224" cy="920959"/>
      </dsp:txXfrm>
    </dsp:sp>
    <dsp:sp modelId="{4385B3BD-9150-4F37-82DB-C65E787A1197}">
      <dsp:nvSpPr>
        <dsp:cNvPr id="0" name=""/>
        <dsp:cNvSpPr/>
      </dsp:nvSpPr>
      <dsp:spPr>
        <a:xfrm>
          <a:off x="2106397" y="979328"/>
          <a:ext cx="168452" cy="471715"/>
        </a:xfrm>
        <a:custGeom>
          <a:avLst/>
          <a:gdLst/>
          <a:ahLst/>
          <a:cxnLst/>
          <a:rect l="0" t="0" r="0" b="0"/>
          <a:pathLst>
            <a:path>
              <a:moveTo>
                <a:pt x="0" y="0"/>
              </a:moveTo>
              <a:lnTo>
                <a:pt x="0" y="471715"/>
              </a:lnTo>
              <a:lnTo>
                <a:pt x="168452" y="47171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B7414E-6DBC-4F8C-9998-BECC497D49DA}">
      <dsp:nvSpPr>
        <dsp:cNvPr id="0" name=""/>
        <dsp:cNvSpPr/>
      </dsp:nvSpPr>
      <dsp:spPr>
        <a:xfrm>
          <a:off x="2274850" y="1136567"/>
          <a:ext cx="1006327" cy="6289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Never</a:t>
          </a:r>
        </a:p>
      </dsp:txBody>
      <dsp:txXfrm>
        <a:off x="2293271" y="1154988"/>
        <a:ext cx="969485" cy="592112"/>
      </dsp:txXfrm>
    </dsp:sp>
    <dsp:sp modelId="{A979801A-3D26-45D3-82F2-ED48786D02A2}">
      <dsp:nvSpPr>
        <dsp:cNvPr id="0" name=""/>
        <dsp:cNvSpPr/>
      </dsp:nvSpPr>
      <dsp:spPr>
        <a:xfrm>
          <a:off x="2106397" y="979328"/>
          <a:ext cx="168452" cy="1257909"/>
        </a:xfrm>
        <a:custGeom>
          <a:avLst/>
          <a:gdLst/>
          <a:ahLst/>
          <a:cxnLst/>
          <a:rect l="0" t="0" r="0" b="0"/>
          <a:pathLst>
            <a:path>
              <a:moveTo>
                <a:pt x="0" y="0"/>
              </a:moveTo>
              <a:lnTo>
                <a:pt x="0" y="1257909"/>
              </a:lnTo>
              <a:lnTo>
                <a:pt x="168452" y="125790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2D2991-0A8C-447C-8059-68D45608E2EF}">
      <dsp:nvSpPr>
        <dsp:cNvPr id="0" name=""/>
        <dsp:cNvSpPr/>
      </dsp:nvSpPr>
      <dsp:spPr>
        <a:xfrm>
          <a:off x="2274850" y="1922760"/>
          <a:ext cx="1387634" cy="6289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Sometimes</a:t>
          </a:r>
        </a:p>
      </dsp:txBody>
      <dsp:txXfrm>
        <a:off x="2293271" y="1941181"/>
        <a:ext cx="1350792" cy="592112"/>
      </dsp:txXfrm>
    </dsp:sp>
    <dsp:sp modelId="{40096A1D-FECD-4CDE-A0D3-0E862ED1A016}">
      <dsp:nvSpPr>
        <dsp:cNvPr id="0" name=""/>
        <dsp:cNvSpPr/>
      </dsp:nvSpPr>
      <dsp:spPr>
        <a:xfrm>
          <a:off x="2106397" y="979328"/>
          <a:ext cx="168452" cy="2044102"/>
        </a:xfrm>
        <a:custGeom>
          <a:avLst/>
          <a:gdLst/>
          <a:ahLst/>
          <a:cxnLst/>
          <a:rect l="0" t="0" r="0" b="0"/>
          <a:pathLst>
            <a:path>
              <a:moveTo>
                <a:pt x="0" y="0"/>
              </a:moveTo>
              <a:lnTo>
                <a:pt x="0" y="2044102"/>
              </a:lnTo>
              <a:lnTo>
                <a:pt x="168452" y="20441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2D001A-87F9-4C91-A329-82273AFA61A5}">
      <dsp:nvSpPr>
        <dsp:cNvPr id="0" name=""/>
        <dsp:cNvSpPr/>
      </dsp:nvSpPr>
      <dsp:spPr>
        <a:xfrm>
          <a:off x="2274850" y="2708953"/>
          <a:ext cx="1006327" cy="6289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Usually</a:t>
          </a:r>
        </a:p>
      </dsp:txBody>
      <dsp:txXfrm>
        <a:off x="2293271" y="2727374"/>
        <a:ext cx="969485" cy="592112"/>
      </dsp:txXfrm>
    </dsp:sp>
    <dsp:sp modelId="{5EB5DC51-56E8-4739-BC96-ED45AA442295}">
      <dsp:nvSpPr>
        <dsp:cNvPr id="0" name=""/>
        <dsp:cNvSpPr/>
      </dsp:nvSpPr>
      <dsp:spPr>
        <a:xfrm>
          <a:off x="2106397" y="979328"/>
          <a:ext cx="168452" cy="2830295"/>
        </a:xfrm>
        <a:custGeom>
          <a:avLst/>
          <a:gdLst/>
          <a:ahLst/>
          <a:cxnLst/>
          <a:rect l="0" t="0" r="0" b="0"/>
          <a:pathLst>
            <a:path>
              <a:moveTo>
                <a:pt x="0" y="0"/>
              </a:moveTo>
              <a:lnTo>
                <a:pt x="0" y="2830295"/>
              </a:lnTo>
              <a:lnTo>
                <a:pt x="168452" y="28302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CDD924-8CDF-490C-8BC6-A368CE7E1851}">
      <dsp:nvSpPr>
        <dsp:cNvPr id="0" name=""/>
        <dsp:cNvSpPr/>
      </dsp:nvSpPr>
      <dsp:spPr>
        <a:xfrm>
          <a:off x="2274850" y="3495146"/>
          <a:ext cx="1006327" cy="6289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Always</a:t>
          </a:r>
        </a:p>
      </dsp:txBody>
      <dsp:txXfrm>
        <a:off x="2293271" y="3513567"/>
        <a:ext cx="969485" cy="592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B5387-9BB6-4AA8-91B3-E77108379A46}">
      <dsp:nvSpPr>
        <dsp:cNvPr id="0" name=""/>
        <dsp:cNvSpPr/>
      </dsp:nvSpPr>
      <dsp:spPr>
        <a:xfrm>
          <a:off x="1803002" y="164"/>
          <a:ext cx="1994423" cy="835977"/>
        </a:xfrm>
        <a:prstGeom prst="roundRect">
          <a:avLst>
            <a:gd name="adj" fmla="val 10000"/>
          </a:avLst>
        </a:prstGeom>
        <a:gradFill rotWithShape="0">
          <a:gsLst>
            <a:gs pos="0">
              <a:srgbClr val="70AD47">
                <a:shade val="50000"/>
                <a:hueOff val="0"/>
                <a:satOff val="0"/>
                <a:lumOff val="0"/>
                <a:alphaOff val="0"/>
                <a:satMod val="103000"/>
                <a:lumMod val="102000"/>
                <a:tint val="94000"/>
              </a:srgbClr>
            </a:gs>
            <a:gs pos="50000">
              <a:srgbClr val="70AD47">
                <a:shade val="50000"/>
                <a:hueOff val="0"/>
                <a:satOff val="0"/>
                <a:lumOff val="0"/>
                <a:alphaOff val="0"/>
                <a:satMod val="110000"/>
                <a:lumMod val="100000"/>
                <a:shade val="100000"/>
              </a:srgbClr>
            </a:gs>
            <a:gs pos="100000">
              <a:srgbClr val="70AD47">
                <a:shade val="5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Staff took my preferences into account</a:t>
          </a:r>
        </a:p>
      </dsp:txBody>
      <dsp:txXfrm>
        <a:off x="1827487" y="24649"/>
        <a:ext cx="1945453" cy="787007"/>
      </dsp:txXfrm>
    </dsp:sp>
    <dsp:sp modelId="{ED90E39A-A316-4CC1-BC29-14E46DEBCF10}">
      <dsp:nvSpPr>
        <dsp:cNvPr id="0" name=""/>
        <dsp:cNvSpPr/>
      </dsp:nvSpPr>
      <dsp:spPr>
        <a:xfrm>
          <a:off x="2002445" y="836141"/>
          <a:ext cx="199442" cy="520425"/>
        </a:xfrm>
        <a:custGeom>
          <a:avLst/>
          <a:gdLst/>
          <a:ahLst/>
          <a:cxnLst/>
          <a:rect l="0" t="0" r="0" b="0"/>
          <a:pathLst>
            <a:path>
              <a:moveTo>
                <a:pt x="0" y="0"/>
              </a:moveTo>
              <a:lnTo>
                <a:pt x="0" y="520425"/>
              </a:lnTo>
              <a:lnTo>
                <a:pt x="199442" y="520425"/>
              </a:lnTo>
            </a:path>
          </a:pathLst>
        </a:custGeom>
        <a:noFill/>
        <a:ln w="6350" cap="flat" cmpd="sng" algn="ctr">
          <a:solidFill>
            <a:srgbClr val="70AD47">
              <a:tint val="9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A45CCF81-5DBD-4C9E-966E-7AF88C912D0B}">
      <dsp:nvSpPr>
        <dsp:cNvPr id="0" name=""/>
        <dsp:cNvSpPr/>
      </dsp:nvSpPr>
      <dsp:spPr>
        <a:xfrm>
          <a:off x="2201887" y="1009616"/>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hueOff val="0"/>
                  <a:satOff val="0"/>
                  <a:lumOff val="0"/>
                  <a:alphaOff val="0"/>
                </a:sysClr>
              </a:solidFill>
              <a:latin typeface="Calibri" panose="020F0502020204030204"/>
              <a:ea typeface="+mn-ea"/>
              <a:cs typeface="+mn-cs"/>
            </a:rPr>
            <a:t>Strongly Disagree</a:t>
          </a:r>
        </a:p>
      </dsp:txBody>
      <dsp:txXfrm>
        <a:off x="2222211" y="1029940"/>
        <a:ext cx="1069593" cy="653252"/>
      </dsp:txXfrm>
    </dsp:sp>
    <dsp:sp modelId="{93A88D6C-E4B7-456A-B8E3-1D6CDAE8CE0F}">
      <dsp:nvSpPr>
        <dsp:cNvPr id="0" name=""/>
        <dsp:cNvSpPr/>
      </dsp:nvSpPr>
      <dsp:spPr>
        <a:xfrm>
          <a:off x="2002445" y="836141"/>
          <a:ext cx="199442" cy="1387801"/>
        </a:xfrm>
        <a:custGeom>
          <a:avLst/>
          <a:gdLst/>
          <a:ahLst/>
          <a:cxnLst/>
          <a:rect l="0" t="0" r="0" b="0"/>
          <a:pathLst>
            <a:path>
              <a:moveTo>
                <a:pt x="0" y="0"/>
              </a:moveTo>
              <a:lnTo>
                <a:pt x="0" y="1387801"/>
              </a:lnTo>
              <a:lnTo>
                <a:pt x="199442" y="1387801"/>
              </a:lnTo>
            </a:path>
          </a:pathLst>
        </a:custGeom>
        <a:noFill/>
        <a:ln w="6350" cap="flat" cmpd="sng" algn="ctr">
          <a:solidFill>
            <a:srgbClr val="70AD47">
              <a:tint val="9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CF82517E-2EB8-4690-A6E5-9159D5EAD0FD}">
      <dsp:nvSpPr>
        <dsp:cNvPr id="0" name=""/>
        <dsp:cNvSpPr/>
      </dsp:nvSpPr>
      <dsp:spPr>
        <a:xfrm>
          <a:off x="2201887" y="1876992"/>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184212"/>
              <a:satOff val="-8053"/>
              <a:lumOff val="2198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hueOff val="0"/>
                  <a:satOff val="0"/>
                  <a:lumOff val="0"/>
                  <a:alphaOff val="0"/>
                </a:sysClr>
              </a:solidFill>
              <a:latin typeface="Calibri" panose="020F0502020204030204"/>
              <a:ea typeface="+mn-ea"/>
              <a:cs typeface="+mn-cs"/>
            </a:rPr>
            <a:t>Disagree</a:t>
          </a:r>
        </a:p>
      </dsp:txBody>
      <dsp:txXfrm>
        <a:off x="2222211" y="1897316"/>
        <a:ext cx="1069593" cy="653252"/>
      </dsp:txXfrm>
    </dsp:sp>
    <dsp:sp modelId="{5967EC56-4419-475F-B481-472A976327A7}">
      <dsp:nvSpPr>
        <dsp:cNvPr id="0" name=""/>
        <dsp:cNvSpPr/>
      </dsp:nvSpPr>
      <dsp:spPr>
        <a:xfrm>
          <a:off x="2002445" y="836141"/>
          <a:ext cx="199442" cy="2255177"/>
        </a:xfrm>
        <a:custGeom>
          <a:avLst/>
          <a:gdLst/>
          <a:ahLst/>
          <a:cxnLst/>
          <a:rect l="0" t="0" r="0" b="0"/>
          <a:pathLst>
            <a:path>
              <a:moveTo>
                <a:pt x="0" y="0"/>
              </a:moveTo>
              <a:lnTo>
                <a:pt x="0" y="2255177"/>
              </a:lnTo>
              <a:lnTo>
                <a:pt x="199442" y="2255177"/>
              </a:lnTo>
            </a:path>
          </a:pathLst>
        </a:custGeom>
        <a:noFill/>
        <a:ln w="6350" cap="flat" cmpd="sng" algn="ctr">
          <a:solidFill>
            <a:srgbClr val="70AD47">
              <a:tint val="9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E09D59B-51BB-45C0-9634-90C01A22137E}">
      <dsp:nvSpPr>
        <dsp:cNvPr id="0" name=""/>
        <dsp:cNvSpPr/>
      </dsp:nvSpPr>
      <dsp:spPr>
        <a:xfrm>
          <a:off x="2201887" y="2744368"/>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368424"/>
              <a:satOff val="-16105"/>
              <a:lumOff val="4396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hueOff val="0"/>
                  <a:satOff val="0"/>
                  <a:lumOff val="0"/>
                  <a:alphaOff val="0"/>
                </a:sysClr>
              </a:solidFill>
              <a:latin typeface="Calibri" panose="020F0502020204030204"/>
              <a:ea typeface="+mn-ea"/>
              <a:cs typeface="+mn-cs"/>
            </a:rPr>
            <a:t>Agree</a:t>
          </a:r>
        </a:p>
      </dsp:txBody>
      <dsp:txXfrm>
        <a:off x="2222211" y="2764692"/>
        <a:ext cx="1069593" cy="653252"/>
      </dsp:txXfrm>
    </dsp:sp>
    <dsp:sp modelId="{B69620BF-2578-4CFB-9114-A445585E7C7A}">
      <dsp:nvSpPr>
        <dsp:cNvPr id="0" name=""/>
        <dsp:cNvSpPr/>
      </dsp:nvSpPr>
      <dsp:spPr>
        <a:xfrm>
          <a:off x="2002445" y="836141"/>
          <a:ext cx="199442" cy="3122553"/>
        </a:xfrm>
        <a:custGeom>
          <a:avLst/>
          <a:gdLst/>
          <a:ahLst/>
          <a:cxnLst/>
          <a:rect l="0" t="0" r="0" b="0"/>
          <a:pathLst>
            <a:path>
              <a:moveTo>
                <a:pt x="0" y="0"/>
              </a:moveTo>
              <a:lnTo>
                <a:pt x="0" y="3122553"/>
              </a:lnTo>
              <a:lnTo>
                <a:pt x="199442" y="3122553"/>
              </a:lnTo>
            </a:path>
          </a:pathLst>
        </a:custGeom>
        <a:noFill/>
        <a:ln w="6350" cap="flat" cmpd="sng" algn="ctr">
          <a:solidFill>
            <a:srgbClr val="70AD47">
              <a:tint val="9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78449C1-ECCE-41ED-8D0D-0F207F5CC674}">
      <dsp:nvSpPr>
        <dsp:cNvPr id="0" name=""/>
        <dsp:cNvSpPr/>
      </dsp:nvSpPr>
      <dsp:spPr>
        <a:xfrm>
          <a:off x="2201887" y="3611744"/>
          <a:ext cx="1110241" cy="693900"/>
        </a:xfrm>
        <a:prstGeom prst="roundRect">
          <a:avLst>
            <a:gd name="adj" fmla="val 10000"/>
          </a:avLst>
        </a:prstGeom>
        <a:solidFill>
          <a:sysClr val="window" lastClr="FFFFFF">
            <a:alpha val="90000"/>
            <a:hueOff val="0"/>
            <a:satOff val="0"/>
            <a:lumOff val="0"/>
            <a:alphaOff val="0"/>
          </a:sysClr>
        </a:solidFill>
        <a:ln w="6350" cap="flat" cmpd="sng" algn="ctr">
          <a:solidFill>
            <a:srgbClr val="70AD47">
              <a:shade val="50000"/>
              <a:hueOff val="184212"/>
              <a:satOff val="-8053"/>
              <a:lumOff val="2198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Text" lastClr="000000">
                  <a:hueOff val="0"/>
                  <a:satOff val="0"/>
                  <a:lumOff val="0"/>
                  <a:alphaOff val="0"/>
                </a:sysClr>
              </a:solidFill>
              <a:latin typeface="Calibri" panose="020F0502020204030204"/>
              <a:ea typeface="+mn-ea"/>
              <a:cs typeface="+mn-cs"/>
            </a:rPr>
            <a:t>Strongly Agree</a:t>
          </a:r>
        </a:p>
      </dsp:txBody>
      <dsp:txXfrm>
        <a:off x="2222211" y="3632068"/>
        <a:ext cx="1069593" cy="653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59DD7-1D4D-41E6-8EF4-6E4E96C42271}">
      <dsp:nvSpPr>
        <dsp:cNvPr id="0" name=""/>
        <dsp:cNvSpPr/>
      </dsp:nvSpPr>
      <dsp:spPr>
        <a:xfrm>
          <a:off x="1892751" y="1585"/>
          <a:ext cx="1711372" cy="83266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ysClr val="window" lastClr="FFFFFF"/>
              </a:solidFill>
              <a:latin typeface="Calibri" panose="020F0502020204030204"/>
              <a:ea typeface="+mn-ea"/>
              <a:cs typeface="+mn-cs"/>
            </a:rPr>
            <a:t>Overall Rating</a:t>
          </a:r>
        </a:p>
        <a:p>
          <a:pPr marL="0" lvl="0" indent="0" algn="ctr" defTabSz="933450">
            <a:lnSpc>
              <a:spcPct val="90000"/>
            </a:lnSpc>
            <a:spcBef>
              <a:spcPct val="0"/>
            </a:spcBef>
            <a:spcAft>
              <a:spcPct val="35000"/>
            </a:spcAft>
            <a:buNone/>
          </a:pPr>
          <a:r>
            <a:rPr lang="en-US" sz="2100" kern="1200">
              <a:solidFill>
                <a:sysClr val="window" lastClr="FFFFFF"/>
              </a:solidFill>
              <a:latin typeface="Calibri" panose="020F0502020204030204"/>
              <a:ea typeface="+mn-ea"/>
              <a:cs typeface="+mn-cs"/>
            </a:rPr>
            <a:t> (0-10)</a:t>
          </a:r>
        </a:p>
      </dsp:txBody>
      <dsp:txXfrm>
        <a:off x="1917139" y="25973"/>
        <a:ext cx="1662596" cy="783892"/>
      </dsp:txXfrm>
    </dsp:sp>
    <dsp:sp modelId="{6EB06A0E-68FF-4102-A4D1-C80FFEAC4AAB}">
      <dsp:nvSpPr>
        <dsp:cNvPr id="0" name=""/>
        <dsp:cNvSpPr/>
      </dsp:nvSpPr>
      <dsp:spPr>
        <a:xfrm>
          <a:off x="2063888" y="834253"/>
          <a:ext cx="171137" cy="480607"/>
        </a:xfrm>
        <a:custGeom>
          <a:avLst/>
          <a:gdLst/>
          <a:ahLst/>
          <a:cxnLst/>
          <a:rect l="0" t="0" r="0" b="0"/>
          <a:pathLst>
            <a:path>
              <a:moveTo>
                <a:pt x="0" y="0"/>
              </a:moveTo>
              <a:lnTo>
                <a:pt x="0" y="480607"/>
              </a:lnTo>
              <a:lnTo>
                <a:pt x="171137" y="480607"/>
              </a:lnTo>
            </a:path>
          </a:pathLst>
        </a:custGeom>
        <a:noFill/>
        <a:ln w="6350" cap="flat" cmpd="sng" algn="ctr">
          <a:solidFill>
            <a:srgbClr val="ED7D31">
              <a:shade val="6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6EEAA3DA-DB8A-43E0-8EAE-255669F633C3}">
      <dsp:nvSpPr>
        <dsp:cNvPr id="0" name=""/>
        <dsp:cNvSpPr/>
      </dsp:nvSpPr>
      <dsp:spPr>
        <a:xfrm>
          <a:off x="2235025" y="994456"/>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0-6</a:t>
          </a:r>
        </a:p>
      </dsp:txBody>
      <dsp:txXfrm>
        <a:off x="2253794" y="1013225"/>
        <a:ext cx="987758" cy="603272"/>
      </dsp:txXfrm>
    </dsp:sp>
    <dsp:sp modelId="{A37AF86F-BA5B-4792-A8D7-41F9AC9C09BA}">
      <dsp:nvSpPr>
        <dsp:cNvPr id="0" name=""/>
        <dsp:cNvSpPr/>
      </dsp:nvSpPr>
      <dsp:spPr>
        <a:xfrm>
          <a:off x="2063888" y="834253"/>
          <a:ext cx="171137" cy="1281620"/>
        </a:xfrm>
        <a:custGeom>
          <a:avLst/>
          <a:gdLst/>
          <a:ahLst/>
          <a:cxnLst/>
          <a:rect l="0" t="0" r="0" b="0"/>
          <a:pathLst>
            <a:path>
              <a:moveTo>
                <a:pt x="0" y="0"/>
              </a:moveTo>
              <a:lnTo>
                <a:pt x="0" y="1281620"/>
              </a:lnTo>
              <a:lnTo>
                <a:pt x="171137" y="1281620"/>
              </a:lnTo>
            </a:path>
          </a:pathLst>
        </a:custGeom>
        <a:noFill/>
        <a:ln w="6350" cap="flat" cmpd="sng" algn="ctr">
          <a:solidFill>
            <a:srgbClr val="ED7D31">
              <a:shade val="6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5DC8AF2C-7F57-4109-8C8D-804E6259D571}">
      <dsp:nvSpPr>
        <dsp:cNvPr id="0" name=""/>
        <dsp:cNvSpPr/>
      </dsp:nvSpPr>
      <dsp:spPr>
        <a:xfrm>
          <a:off x="2235025" y="1795468"/>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7-8</a:t>
          </a:r>
        </a:p>
      </dsp:txBody>
      <dsp:txXfrm>
        <a:off x="2253794" y="1814237"/>
        <a:ext cx="987758" cy="603272"/>
      </dsp:txXfrm>
    </dsp:sp>
    <dsp:sp modelId="{0E71B097-E043-4858-8F35-DFFCAA487494}">
      <dsp:nvSpPr>
        <dsp:cNvPr id="0" name=""/>
        <dsp:cNvSpPr/>
      </dsp:nvSpPr>
      <dsp:spPr>
        <a:xfrm>
          <a:off x="2063888" y="834253"/>
          <a:ext cx="171137" cy="2082632"/>
        </a:xfrm>
        <a:custGeom>
          <a:avLst/>
          <a:gdLst/>
          <a:ahLst/>
          <a:cxnLst/>
          <a:rect l="0" t="0" r="0" b="0"/>
          <a:pathLst>
            <a:path>
              <a:moveTo>
                <a:pt x="0" y="0"/>
              </a:moveTo>
              <a:lnTo>
                <a:pt x="0" y="2082632"/>
              </a:lnTo>
              <a:lnTo>
                <a:pt x="171137" y="2082632"/>
              </a:lnTo>
            </a:path>
          </a:pathLst>
        </a:custGeom>
        <a:noFill/>
        <a:ln w="6350" cap="flat" cmpd="sng" algn="ctr">
          <a:solidFill>
            <a:srgbClr val="ED7D31">
              <a:shade val="6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737D3264-3EB6-485A-BB13-E94A3193EC30}">
      <dsp:nvSpPr>
        <dsp:cNvPr id="0" name=""/>
        <dsp:cNvSpPr/>
      </dsp:nvSpPr>
      <dsp:spPr>
        <a:xfrm>
          <a:off x="2235025" y="2596481"/>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9</a:t>
          </a:r>
        </a:p>
      </dsp:txBody>
      <dsp:txXfrm>
        <a:off x="2253794" y="2615250"/>
        <a:ext cx="987758" cy="603272"/>
      </dsp:txXfrm>
    </dsp:sp>
    <dsp:sp modelId="{FF87D609-E133-4AB6-86BA-299584220C1D}">
      <dsp:nvSpPr>
        <dsp:cNvPr id="0" name=""/>
        <dsp:cNvSpPr/>
      </dsp:nvSpPr>
      <dsp:spPr>
        <a:xfrm>
          <a:off x="2063888" y="834253"/>
          <a:ext cx="171137" cy="2883645"/>
        </a:xfrm>
        <a:custGeom>
          <a:avLst/>
          <a:gdLst/>
          <a:ahLst/>
          <a:cxnLst/>
          <a:rect l="0" t="0" r="0" b="0"/>
          <a:pathLst>
            <a:path>
              <a:moveTo>
                <a:pt x="0" y="0"/>
              </a:moveTo>
              <a:lnTo>
                <a:pt x="0" y="2883645"/>
              </a:lnTo>
              <a:lnTo>
                <a:pt x="171137" y="2883645"/>
              </a:lnTo>
            </a:path>
          </a:pathLst>
        </a:custGeom>
        <a:noFill/>
        <a:ln w="6350" cap="flat" cmpd="sng" algn="ctr">
          <a:solidFill>
            <a:srgbClr val="ED7D31">
              <a:shade val="60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DBE060E-2000-44C0-9526-D4DBADD97518}">
      <dsp:nvSpPr>
        <dsp:cNvPr id="0" name=""/>
        <dsp:cNvSpPr/>
      </dsp:nvSpPr>
      <dsp:spPr>
        <a:xfrm>
          <a:off x="2235025" y="3397493"/>
          <a:ext cx="1025296" cy="640810"/>
        </a:xfrm>
        <a:prstGeom prst="roundRect">
          <a:avLst>
            <a:gd name="adj" fmla="val 10000"/>
          </a:avLst>
        </a:prstGeom>
        <a:solidFill>
          <a:sysClr val="window" lastClr="FFFFFF">
            <a:alpha val="90000"/>
            <a:hueOff val="0"/>
            <a:satOff val="0"/>
            <a:lumOff val="0"/>
            <a:alphaOff val="0"/>
          </a:sys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10</a:t>
          </a:r>
        </a:p>
      </dsp:txBody>
      <dsp:txXfrm>
        <a:off x="2253794" y="3416262"/>
        <a:ext cx="987758" cy="60327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4A682B-60B7-244F-AF8C-16AA5F067F6C}" type="datetimeFigureOut">
              <a:rPr lang="en-US" smtClean="0"/>
              <a:t>8/2/2022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285591-F2ED-7B4B-AAEB-54F8DF9914E5}" type="slidenum">
              <a:rPr lang="en-US" smtClean="0"/>
              <a:t>‹#›</a:t>
            </a:fld>
            <a:endParaRPr lang="en-US"/>
          </a:p>
        </p:txBody>
      </p:sp>
    </p:spTree>
    <p:extLst>
      <p:ext uri="{BB962C8B-B14F-4D97-AF65-F5344CB8AC3E}">
        <p14:creationId xmlns:p14="http://schemas.microsoft.com/office/powerpoint/2010/main" val="1919929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0177D-0B34-354A-A985-A7708375935C}"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D3E557-29CA-2942-B5B0-BBAE067F5736}" type="slidenum">
              <a:rPr lang="en-US" smtClean="0"/>
              <a:t>‹#›</a:t>
            </a:fld>
            <a:endParaRPr lang="en-US"/>
          </a:p>
        </p:txBody>
      </p:sp>
    </p:spTree>
    <p:extLst>
      <p:ext uri="{BB962C8B-B14F-4D97-AF65-F5344CB8AC3E}">
        <p14:creationId xmlns:p14="http://schemas.microsoft.com/office/powerpoint/2010/main" val="525161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vaww.car.rtp.med.va.gov/favicon.ic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5"/>
          </p:nvPr>
        </p:nvSpPr>
        <p:spPr/>
        <p:txBody>
          <a:bodyPr/>
          <a:lstStyle/>
          <a:p>
            <a:fld id="{DFD3E557-29CA-2942-B5B0-BBAE067F5736}" type="slidenum">
              <a:rPr lang="en-US" smtClean="0"/>
              <a:t>1</a:t>
            </a:fld>
            <a:endParaRPr lang="en-US"/>
          </a:p>
        </p:txBody>
      </p:sp>
    </p:spTree>
    <p:extLst>
      <p:ext uri="{BB962C8B-B14F-4D97-AF65-F5344CB8AC3E}">
        <p14:creationId xmlns:p14="http://schemas.microsoft.com/office/powerpoint/2010/main" val="153599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What to know how your VISN compares to other VISNs in Overall Rating of Provider and Overall Satisfaction measures?</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10</a:t>
            </a:fld>
            <a:endParaRPr lang="en-US"/>
          </a:p>
        </p:txBody>
      </p:sp>
    </p:spTree>
    <p:extLst>
      <p:ext uri="{BB962C8B-B14F-4D97-AF65-F5344CB8AC3E}">
        <p14:creationId xmlns:p14="http://schemas.microsoft.com/office/powerpoint/2010/main" val="336574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trends over time helps in understanding how measures have performed. </a:t>
            </a:r>
          </a:p>
        </p:txBody>
      </p:sp>
      <p:sp>
        <p:nvSpPr>
          <p:cNvPr id="4" name="Slide Number Placeholder 3"/>
          <p:cNvSpPr>
            <a:spLocks noGrp="1"/>
          </p:cNvSpPr>
          <p:nvPr>
            <p:ph type="sldNum" sz="quarter" idx="5"/>
          </p:nvPr>
        </p:nvSpPr>
        <p:spPr/>
        <p:txBody>
          <a:bodyPr/>
          <a:lstStyle/>
          <a:p>
            <a:fld id="{DFD3E557-29CA-2942-B5B0-BBAE067F5736}" type="slidenum">
              <a:rPr lang="en-US" smtClean="0"/>
              <a:t>11</a:t>
            </a:fld>
            <a:endParaRPr lang="en-US"/>
          </a:p>
        </p:txBody>
      </p:sp>
    </p:spTree>
    <p:extLst>
      <p:ext uri="{BB962C8B-B14F-4D97-AF65-F5344CB8AC3E}">
        <p14:creationId xmlns:p14="http://schemas.microsoft.com/office/powerpoint/2010/main" val="1589343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VISN Level dimensions breakdown slides showcase each measure/composite and other helpful information such as:</a:t>
            </a:r>
          </a:p>
          <a:p>
            <a:endParaRPr lang="en-US" dirty="0"/>
          </a:p>
          <a:p>
            <a:pPr marL="171450" indent="-171450">
              <a:buFont typeface="Arial" panose="020B0604020202020204" pitchFamily="34" charset="0"/>
              <a:buChar char="•"/>
            </a:pPr>
            <a:r>
              <a:rPr lang="en-US" dirty="0"/>
              <a:t>Measure/Composite (Overall rating/ Access/Care coordination etc.)</a:t>
            </a:r>
          </a:p>
          <a:p>
            <a:pPr marL="171450" indent="-171450">
              <a:buFont typeface="Arial" panose="020B0604020202020204" pitchFamily="34" charset="0"/>
              <a:buChar char="•"/>
            </a:pPr>
            <a:r>
              <a:rPr lang="en-US" dirty="0"/>
              <a:t>Current state score (Rolling 4 Quarters)</a:t>
            </a:r>
          </a:p>
          <a:p>
            <a:pPr marL="171450" indent="-171450">
              <a:buFont typeface="Arial" panose="020B0604020202020204" pitchFamily="34" charset="0"/>
              <a:buChar char="•"/>
            </a:pPr>
            <a:r>
              <a:rPr lang="en-US" dirty="0"/>
              <a:t>N’s </a:t>
            </a:r>
          </a:p>
          <a:p>
            <a:pPr marL="171450" indent="-171450">
              <a:buFont typeface="Arial" panose="020B0604020202020204" pitchFamily="34" charset="0"/>
              <a:buChar char="•"/>
            </a:pPr>
            <a:r>
              <a:rPr lang="en-US" dirty="0"/>
              <a:t>Response level breakdowns (Always, usually + sometimes etc.)</a:t>
            </a:r>
          </a:p>
          <a:p>
            <a:pPr marL="171450" indent="-171450">
              <a:buFont typeface="Arial" panose="020B0604020202020204" pitchFamily="34" charset="0"/>
              <a:buChar char="•"/>
            </a:pPr>
            <a:r>
              <a:rPr lang="en-US" dirty="0"/>
              <a:t>VHA National Average</a:t>
            </a:r>
          </a:p>
          <a:p>
            <a:pPr marL="171450" indent="-171450">
              <a:buFont typeface="Arial" panose="020B0604020202020204" pitchFamily="34" charset="0"/>
              <a:buChar char="•"/>
            </a:pPr>
            <a:r>
              <a:rPr lang="en-US" dirty="0"/>
              <a:t>Previous year’s scores for comparison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12</a:t>
            </a:fld>
            <a:endParaRPr lang="en-US"/>
          </a:p>
        </p:txBody>
      </p:sp>
    </p:spTree>
    <p:extLst>
      <p:ext uri="{BB962C8B-B14F-4D97-AF65-F5344CB8AC3E}">
        <p14:creationId xmlns:p14="http://schemas.microsoft.com/office/powerpoint/2010/main" val="9024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Activation Section</a:t>
            </a:r>
          </a:p>
        </p:txBody>
      </p:sp>
      <p:sp>
        <p:nvSpPr>
          <p:cNvPr id="4" name="Slide Number Placeholder 3"/>
          <p:cNvSpPr>
            <a:spLocks noGrp="1"/>
          </p:cNvSpPr>
          <p:nvPr>
            <p:ph type="sldNum" sz="quarter" idx="5"/>
          </p:nvPr>
        </p:nvSpPr>
        <p:spPr/>
        <p:txBody>
          <a:bodyPr/>
          <a:lstStyle/>
          <a:p>
            <a:fld id="{DFD3E557-29CA-2942-B5B0-BBAE067F5736}" type="slidenum">
              <a:rPr lang="en-US" smtClean="0"/>
              <a:t>13</a:t>
            </a:fld>
            <a:endParaRPr lang="en-US"/>
          </a:p>
        </p:txBody>
      </p:sp>
    </p:spTree>
    <p:extLst>
      <p:ext uri="{BB962C8B-B14F-4D97-AF65-F5344CB8AC3E}">
        <p14:creationId xmlns:p14="http://schemas.microsoft.com/office/powerpoint/2010/main" val="2764142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Attributable Effects Reports aka AE report help you understand how changes in Veterans’ responses to each individual SHEP question might impact the outcome measure (Overall Rating Patient)</a:t>
            </a:r>
          </a:p>
          <a:p>
            <a:endParaRPr lang="en-US" dirty="0"/>
          </a:p>
          <a:p>
            <a:r>
              <a:rPr lang="en-US" dirty="0"/>
              <a:t>You can look at AE reports for each care setting to identify top drivers (or top questions) that impact the overall rating. </a:t>
            </a:r>
          </a:p>
          <a:p>
            <a:endParaRPr lang="en-US" dirty="0"/>
          </a:p>
          <a:p>
            <a:r>
              <a:rPr lang="en-US" dirty="0"/>
              <a:t>By focusing on the question with the highest gain scores. You will have the most impact on or the greatest chance to improve overall rating.</a:t>
            </a:r>
          </a:p>
          <a:p>
            <a:endParaRPr lang="en-US" dirty="0"/>
          </a:p>
          <a:p>
            <a:r>
              <a:rPr lang="en-US" dirty="0"/>
              <a:t>Results of the AE are displayed as Gain or Loss scores for each measure.</a:t>
            </a:r>
          </a:p>
          <a:p>
            <a:endParaRPr lang="en-US" dirty="0"/>
          </a:p>
          <a:p>
            <a:r>
              <a:rPr lang="en-US" b="1" dirty="0"/>
              <a:t>Question</a:t>
            </a:r>
            <a:r>
              <a:rPr lang="en-US" dirty="0"/>
              <a:t>: What are some aspects of care my facility should focus on for high-impact quality improvement?</a:t>
            </a:r>
          </a:p>
          <a:p>
            <a:endParaRPr lang="en-US" dirty="0"/>
          </a:p>
          <a:p>
            <a:r>
              <a:rPr lang="en-US" dirty="0"/>
              <a:t>On this slide we can identify questions such as (Care Coordination questions Q23 and 40)  and (Communication Q25)-  if we focus on these aspects of care and Veteran's respond favorably w. top box scores, we can see an improvement of over 10 percent increase in the Overall Rating of provider score.   </a:t>
            </a:r>
          </a:p>
          <a:p>
            <a:r>
              <a:rPr lang="en-US" dirty="0"/>
              <a:t> </a:t>
            </a:r>
          </a:p>
          <a:p>
            <a:r>
              <a:rPr lang="en-US" dirty="0"/>
              <a:t>Here’s the link to the SHEP Reporting website: https://vaww.qps.med.va.gov/divisions/api/pm/shep/shepReporting.aspx</a:t>
            </a:r>
          </a:p>
          <a:p>
            <a:r>
              <a:rPr lang="en-US" dirty="0"/>
              <a:t>Go to AE Reports on the right-hand side and select the AE report you’d like (PCMH/IP/SC/CC) then VISN.</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out the Communication and Care Coordination toolkits on the SHEP toolkits webpage: https://vaww.qps.med.va.gov/divisions/api/pm/shep/shepEnvScanAndToolkits.aspx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VAPX toolkits that can help improve scores in these areas: https://dvagov.sharepoint.com/sites/vha-patient-experience/PX_Toolkits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toolkits gives the basics about the measure, recommendations, implementation examples and resources for improvement.</a:t>
            </a:r>
          </a:p>
          <a:p>
            <a:endParaRPr lang="en-US" dirty="0"/>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14</a:t>
            </a:fld>
            <a:endParaRPr lang="en-US"/>
          </a:p>
        </p:txBody>
      </p:sp>
    </p:spTree>
    <p:extLst>
      <p:ext uri="{BB962C8B-B14F-4D97-AF65-F5344CB8AC3E}">
        <p14:creationId xmlns:p14="http://schemas.microsoft.com/office/powerpoint/2010/main" val="367902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a:t>
            </a:r>
            <a:r>
              <a:rPr lang="en-US" dirty="0"/>
              <a:t>: What are some aspects of care my facility should focus on for high-impact quality improvement?</a:t>
            </a:r>
          </a:p>
          <a:p>
            <a:endParaRPr lang="en-US" dirty="0"/>
          </a:p>
          <a:p>
            <a:r>
              <a:rPr lang="en-US" dirty="0"/>
              <a:t>On this slide we can identify questions such as Communication and Care Coordination questions-  if we focus on these aspects of care and Veteran's respond favorably w. top box scores, we can see an improvement of over 10 percent increase in the Overall Rating of provider score.   </a:t>
            </a:r>
          </a:p>
          <a:p>
            <a:endParaRPr lang="en-US" dirty="0"/>
          </a:p>
          <a:p>
            <a:r>
              <a:rPr lang="en-US" dirty="0"/>
              <a:t>Here’s the link to the SHEP Reporting website: https://vaww.qps.med.va.gov/divisions/api/pm/shep/shepReporting.aspx</a:t>
            </a:r>
          </a:p>
          <a:p>
            <a:r>
              <a:rPr lang="en-US" dirty="0"/>
              <a:t>Go to AE Reports on the right-hand side and select the AE report you’d like (PCMH/IP/SC/CC) then VISN.</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out the Communication and Care Coordination toolkits on the SHEP toolkits webpage: https://vaww.qps.med.va.gov/divisions/api/pm/shep/shepEnvScanAndToolkits.aspx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VAPX toolkits that can help improve scores in these areas: https://dvagov.sharepoint.com/sites/vha-patient-experience/PX_Toolkits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toolkits gives the basics about the measure, recommendations, implementation examples and resources for improvement.</a:t>
            </a:r>
          </a:p>
          <a:p>
            <a:endParaRPr lang="en-US" dirty="0"/>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15</a:t>
            </a:fld>
            <a:endParaRPr lang="en-US"/>
          </a:p>
        </p:txBody>
      </p:sp>
    </p:spTree>
    <p:extLst>
      <p:ext uri="{BB962C8B-B14F-4D97-AF65-F5344CB8AC3E}">
        <p14:creationId xmlns:p14="http://schemas.microsoft.com/office/powerpoint/2010/main" val="158649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the SHEP Attributable Effects report from the SHEP reports website.  Here is the link: https://vaww.qps.med.va.gov/divisions/api/pm/shep/shepReporting.aspx</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 to AE Reports on the right-hand side and select the AE report you’d like (PCMH/IP/SC/CC) then VISN.</a:t>
            </a:r>
          </a:p>
          <a:p>
            <a:r>
              <a:rPr lang="en-US" dirty="0"/>
              <a:t>AE reports are produced twice per year</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16</a:t>
            </a:fld>
            <a:endParaRPr lang="en-US"/>
          </a:p>
        </p:txBody>
      </p:sp>
    </p:spTree>
    <p:extLst>
      <p:ext uri="{BB962C8B-B14F-4D97-AF65-F5344CB8AC3E}">
        <p14:creationId xmlns:p14="http://schemas.microsoft.com/office/powerpoint/2010/main" val="28030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VISN Level Infographic Report here: https://vaww.qps.med.va.gov/divisions/api/pm/shep/shepVISNLevelInfoGraphic.aspx</a:t>
            </a:r>
          </a:p>
        </p:txBody>
      </p:sp>
      <p:sp>
        <p:nvSpPr>
          <p:cNvPr id="4" name="Slide Number Placeholder 3"/>
          <p:cNvSpPr>
            <a:spLocks noGrp="1"/>
          </p:cNvSpPr>
          <p:nvPr>
            <p:ph type="sldNum" sz="quarter" idx="5"/>
          </p:nvPr>
        </p:nvSpPr>
        <p:spPr/>
        <p:txBody>
          <a:bodyPr/>
          <a:lstStyle/>
          <a:p>
            <a:fld id="{DFD3E557-29CA-2942-B5B0-BBAE067F5736}" type="slidenum">
              <a:rPr lang="en-US" smtClean="0"/>
              <a:t>17</a:t>
            </a:fld>
            <a:endParaRPr lang="en-US"/>
          </a:p>
        </p:txBody>
      </p:sp>
    </p:spTree>
    <p:extLst>
      <p:ext uri="{BB962C8B-B14F-4D97-AF65-F5344CB8AC3E}">
        <p14:creationId xmlns:p14="http://schemas.microsoft.com/office/powerpoint/2010/main" val="310992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VISN Level dimensions slides showcase each measure/composite as well as a VISN facility breakdown. There are other helpful information such as:</a:t>
            </a:r>
          </a:p>
          <a:p>
            <a:endParaRPr lang="en-US" dirty="0"/>
          </a:p>
          <a:p>
            <a:pPr marL="171450" indent="-171450">
              <a:buFont typeface="Arial" panose="020B0604020202020204" pitchFamily="34" charset="0"/>
              <a:buChar char="•"/>
            </a:pPr>
            <a:r>
              <a:rPr lang="en-US" dirty="0"/>
              <a:t>Measure/Composite (Overall rating/ Access/Care coordination etc.)</a:t>
            </a:r>
          </a:p>
          <a:p>
            <a:pPr marL="171450" indent="-171450">
              <a:buFont typeface="Arial" panose="020B0604020202020204" pitchFamily="34" charset="0"/>
              <a:buChar char="•"/>
            </a:pPr>
            <a:r>
              <a:rPr lang="en-US" dirty="0"/>
              <a:t>Current state score (Rolling 4 Quarters)</a:t>
            </a:r>
          </a:p>
          <a:p>
            <a:pPr marL="171450" indent="-171450">
              <a:buFont typeface="Arial" panose="020B0604020202020204" pitchFamily="34" charset="0"/>
              <a:buChar char="•"/>
            </a:pPr>
            <a:r>
              <a:rPr lang="en-US" dirty="0"/>
              <a:t>N’s </a:t>
            </a:r>
          </a:p>
          <a:p>
            <a:pPr marL="171450" indent="-171450">
              <a:buFont typeface="Arial" panose="020B0604020202020204" pitchFamily="34" charset="0"/>
              <a:buChar char="•"/>
            </a:pPr>
            <a:r>
              <a:rPr lang="en-US" dirty="0"/>
              <a:t>Response level breakdowns (Always, usually + sometimes etc.)</a:t>
            </a:r>
          </a:p>
          <a:p>
            <a:pPr marL="171450" indent="-171450">
              <a:buFont typeface="Arial" panose="020B0604020202020204" pitchFamily="34" charset="0"/>
              <a:buChar char="•"/>
            </a:pPr>
            <a:r>
              <a:rPr lang="en-US" dirty="0"/>
              <a:t>VHA National Average</a:t>
            </a:r>
          </a:p>
          <a:p>
            <a:pPr marL="171450" indent="-171450">
              <a:buFont typeface="Arial" panose="020B0604020202020204" pitchFamily="34" charset="0"/>
              <a:buChar char="•"/>
            </a:pPr>
            <a:r>
              <a:rPr lang="en-US" dirty="0"/>
              <a:t>Previous year’s scores for comparison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the right-hand side there is the Facility level breakdown showcasing:</a:t>
            </a:r>
          </a:p>
          <a:p>
            <a:pPr marL="171450" indent="-171450">
              <a:buFont typeface="Arial" panose="020B0604020202020204" pitchFamily="34" charset="0"/>
              <a:buChar char="•"/>
            </a:pPr>
            <a:r>
              <a:rPr lang="en-US" dirty="0"/>
              <a:t>VISN and Facility names</a:t>
            </a:r>
          </a:p>
          <a:p>
            <a:pPr marL="171450" indent="-171450">
              <a:buFont typeface="Arial" panose="020B0604020202020204" pitchFamily="34" charset="0"/>
              <a:buChar char="•"/>
            </a:pPr>
            <a:r>
              <a:rPr lang="en-US" dirty="0"/>
              <a:t>Previous years scores</a:t>
            </a:r>
          </a:p>
          <a:p>
            <a:pPr marL="171450" indent="-171450">
              <a:buFont typeface="Arial" panose="020B0604020202020204" pitchFamily="34" charset="0"/>
              <a:buChar char="•"/>
            </a:pPr>
            <a:r>
              <a:rPr lang="en-US" dirty="0"/>
              <a:t>Current years scores</a:t>
            </a:r>
          </a:p>
          <a:p>
            <a:pPr marL="171450" indent="-171450">
              <a:buFont typeface="Arial" panose="020B0604020202020204" pitchFamily="34" charset="0"/>
              <a:buChar char="•"/>
            </a:pPr>
            <a:r>
              <a:rPr lang="en-US" dirty="0"/>
              <a:t>Comparison to the peer index (used for benchmarking)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Peer Index adjusts the national score to reflect the facility demographics for fair comparisons between the facility and the national average. It can be used as a benchmark.</a:t>
            </a:r>
          </a:p>
        </p:txBody>
      </p:sp>
      <p:sp>
        <p:nvSpPr>
          <p:cNvPr id="4" name="Slide Number Placeholder 3"/>
          <p:cNvSpPr>
            <a:spLocks noGrp="1"/>
          </p:cNvSpPr>
          <p:nvPr>
            <p:ph type="sldNum" sz="quarter" idx="5"/>
          </p:nvPr>
        </p:nvSpPr>
        <p:spPr/>
        <p:txBody>
          <a:bodyPr/>
          <a:lstStyle/>
          <a:p>
            <a:fld id="{DFD3E557-29CA-2942-B5B0-BBAE067F5736}" type="slidenum">
              <a:rPr lang="en-US" smtClean="0"/>
              <a:t>18</a:t>
            </a:fld>
            <a:endParaRPr lang="en-US"/>
          </a:p>
        </p:txBody>
      </p:sp>
    </p:spTree>
    <p:extLst>
      <p:ext uri="{BB962C8B-B14F-4D97-AF65-F5344CB8AC3E}">
        <p14:creationId xmlns:p14="http://schemas.microsoft.com/office/powerpoint/2010/main" val="214528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Communication is highlighted here because it was identified as a key driver in the Attributable Effects report.  </a:t>
            </a:r>
            <a:r>
              <a:rPr lang="en-US" b="1" i="1" dirty="0"/>
              <a:t>Please note all composite slides are available in the report.</a:t>
            </a:r>
          </a:p>
          <a:p>
            <a:endParaRPr lang="en-US" dirty="0"/>
          </a:p>
          <a:p>
            <a:r>
              <a:rPr lang="en-US" dirty="0"/>
              <a:t>The VISN Level dimensions slides showcase each measure/composite as well as a VISN facility breakdown. There are other helpful information such as:</a:t>
            </a:r>
          </a:p>
          <a:p>
            <a:endParaRPr lang="en-US" dirty="0"/>
          </a:p>
          <a:p>
            <a:pPr marL="171450" indent="-171450">
              <a:buFont typeface="Arial" panose="020B0604020202020204" pitchFamily="34" charset="0"/>
              <a:buChar char="•"/>
            </a:pPr>
            <a:r>
              <a:rPr lang="en-US" dirty="0"/>
              <a:t>Measure/Composite (Overall rating/ Access/Care coordination etc.)</a:t>
            </a:r>
          </a:p>
          <a:p>
            <a:pPr marL="171450" indent="-171450">
              <a:buFont typeface="Arial" panose="020B0604020202020204" pitchFamily="34" charset="0"/>
              <a:buChar char="•"/>
            </a:pPr>
            <a:r>
              <a:rPr lang="en-US" dirty="0"/>
              <a:t>Current state score (Rolling 4 Quarters)</a:t>
            </a:r>
          </a:p>
          <a:p>
            <a:pPr marL="171450" indent="-171450">
              <a:buFont typeface="Arial" panose="020B0604020202020204" pitchFamily="34" charset="0"/>
              <a:buChar char="•"/>
            </a:pPr>
            <a:r>
              <a:rPr lang="en-US" dirty="0"/>
              <a:t>N’s </a:t>
            </a:r>
          </a:p>
          <a:p>
            <a:pPr marL="171450" indent="-171450">
              <a:buFont typeface="Arial" panose="020B0604020202020204" pitchFamily="34" charset="0"/>
              <a:buChar char="•"/>
            </a:pPr>
            <a:r>
              <a:rPr lang="en-US" dirty="0"/>
              <a:t>Response level breakdowns (Always, usually + sometimes etc.)</a:t>
            </a:r>
          </a:p>
          <a:p>
            <a:pPr marL="171450" indent="-171450">
              <a:buFont typeface="Arial" panose="020B0604020202020204" pitchFamily="34" charset="0"/>
              <a:buChar char="•"/>
            </a:pPr>
            <a:r>
              <a:rPr lang="en-US" dirty="0"/>
              <a:t>VHA National Average</a:t>
            </a:r>
          </a:p>
          <a:p>
            <a:pPr marL="171450" indent="-171450">
              <a:buFont typeface="Arial" panose="020B0604020202020204" pitchFamily="34" charset="0"/>
              <a:buChar char="•"/>
            </a:pPr>
            <a:r>
              <a:rPr lang="en-US" dirty="0"/>
              <a:t>Previous year’s scores for comparison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the right-hand side there is the Facility level breakdown showcasing:</a:t>
            </a:r>
          </a:p>
          <a:p>
            <a:pPr marL="171450" indent="-171450">
              <a:buFont typeface="Arial" panose="020B0604020202020204" pitchFamily="34" charset="0"/>
              <a:buChar char="•"/>
            </a:pPr>
            <a:r>
              <a:rPr lang="en-US" dirty="0"/>
              <a:t>VISN and Facility names</a:t>
            </a:r>
          </a:p>
          <a:p>
            <a:pPr marL="171450" indent="-171450">
              <a:buFont typeface="Arial" panose="020B0604020202020204" pitchFamily="34" charset="0"/>
              <a:buChar char="•"/>
            </a:pPr>
            <a:r>
              <a:rPr lang="en-US" dirty="0"/>
              <a:t>Previous years scores</a:t>
            </a:r>
          </a:p>
          <a:p>
            <a:pPr marL="171450" indent="-171450">
              <a:buFont typeface="Arial" panose="020B0604020202020204" pitchFamily="34" charset="0"/>
              <a:buChar char="•"/>
            </a:pPr>
            <a:r>
              <a:rPr lang="en-US" dirty="0"/>
              <a:t>Current years scores</a:t>
            </a:r>
          </a:p>
          <a:p>
            <a:pPr marL="171450" indent="-171450">
              <a:buFont typeface="Arial" panose="020B0604020202020204" pitchFamily="34" charset="0"/>
              <a:buChar char="•"/>
            </a:pPr>
            <a:r>
              <a:rPr lang="en-US" dirty="0"/>
              <a:t>Comparison to the peer index (used for benchmarking)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Peer Index adjusts the national score to reflect the facility demographics for fair comparisons between the facility and the national average. It can be used as a benchmark.</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19</a:t>
            </a:fld>
            <a:endParaRPr lang="en-US"/>
          </a:p>
        </p:txBody>
      </p:sp>
    </p:spTree>
    <p:extLst>
      <p:ext uri="{BB962C8B-B14F-4D97-AF65-F5344CB8AC3E}">
        <p14:creationId xmlns:p14="http://schemas.microsoft.com/office/powerpoint/2010/main" val="423297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SHEP Program?  The purpose is to:</a:t>
            </a:r>
          </a:p>
          <a:p>
            <a:pPr marL="262061" indent="-262061" defTabSz="349415" fontAlgn="base">
              <a:spcBef>
                <a:spcPts val="1223"/>
              </a:spcBef>
              <a:spcAft>
                <a:spcPct val="0"/>
              </a:spcAft>
              <a:buFont typeface="Wingdings" panose="05000000000000000000" pitchFamily="2" charset="2"/>
              <a:buChar char="§"/>
              <a:defRPr/>
            </a:pPr>
            <a:r>
              <a:rPr lang="en-US" b="1" dirty="0">
                <a:solidFill>
                  <a:srgbClr val="174782"/>
                </a:solidFill>
                <a:latin typeface="Calibri" panose="020F0502020204030204" pitchFamily="34" charset="0"/>
                <a:ea typeface="ヒラギノ角ゴ Pro W3" charset="-128"/>
                <a:cs typeface="Calibri" panose="020F0502020204030204" pitchFamily="34" charset="0"/>
              </a:rPr>
              <a:t>Collects Veterans’ feedback through the administration of Inpatient , Patient-Centered Medical Home (PCMH), Specialty Care and Community Care to assess patient experience within VHA. </a:t>
            </a:r>
            <a:r>
              <a:rPr lang="en-US" dirty="0">
                <a:solidFill>
                  <a:srgbClr val="174782"/>
                </a:solidFill>
                <a:latin typeface="Calibri" panose="020F0502020204030204" pitchFamily="34" charset="0"/>
                <a:ea typeface="ヒラギノ角ゴ Pro W3" charset="-128"/>
                <a:cs typeface="Calibri" panose="020F0502020204030204" pitchFamily="34" charset="0"/>
              </a:rPr>
              <a:t>Later we will share more about the SHEP family of surveys.</a:t>
            </a:r>
          </a:p>
          <a:p>
            <a:pPr marL="262061" indent="-262061" defTabSz="349415" fontAlgn="base">
              <a:spcBef>
                <a:spcPts val="1223"/>
              </a:spcBef>
              <a:spcAft>
                <a:spcPct val="0"/>
              </a:spcAft>
              <a:buFont typeface="Wingdings" panose="05000000000000000000" pitchFamily="2" charset="2"/>
              <a:buChar char="§"/>
              <a:defRPr/>
            </a:pPr>
            <a:r>
              <a:rPr lang="en-US" b="1" dirty="0">
                <a:solidFill>
                  <a:srgbClr val="174782"/>
                </a:solidFill>
                <a:latin typeface="Calibri" panose="020F0502020204030204" pitchFamily="34" charset="0"/>
                <a:ea typeface="ヒラギノ角ゴ Pro W3" charset="-128"/>
                <a:cs typeface="Calibri" panose="020F0502020204030204" pitchFamily="34" charset="0"/>
              </a:rPr>
              <a:t>We support transparency for VHA’s initiative to publicly report data</a:t>
            </a:r>
            <a:r>
              <a:rPr lang="en-US" dirty="0">
                <a:solidFill>
                  <a:srgbClr val="174782"/>
                </a:solidFill>
                <a:latin typeface="Calibri" panose="020F0502020204030204" pitchFamily="34" charset="0"/>
                <a:ea typeface="ヒラギノ角ゴ Pro W3" charset="-128"/>
                <a:cs typeface="Calibri" panose="020F0502020204030204" pitchFamily="34" charset="0"/>
              </a:rPr>
              <a:t>. On the next slide, we will share more about the internal and external SHEP reporting practices.</a:t>
            </a:r>
          </a:p>
          <a:p>
            <a:pPr marL="262061" indent="-262061" defTabSz="349415" fontAlgn="base">
              <a:spcBef>
                <a:spcPts val="1223"/>
              </a:spcBef>
              <a:spcAft>
                <a:spcPct val="0"/>
              </a:spcAft>
              <a:buFont typeface="Wingdings" panose="05000000000000000000" pitchFamily="2" charset="2"/>
              <a:buChar char="§"/>
              <a:defRPr/>
            </a:pPr>
            <a:r>
              <a:rPr lang="en-US" b="1" dirty="0">
                <a:solidFill>
                  <a:srgbClr val="174782"/>
                </a:solidFill>
                <a:latin typeface="Calibri" panose="020F0502020204030204" pitchFamily="34" charset="0"/>
                <a:ea typeface="ヒラギノ角ゴ Pro W3" charset="-128"/>
                <a:cs typeface="Calibri" panose="020F0502020204030204" pitchFamily="34" charset="0"/>
              </a:rPr>
              <a:t>We measure Improvements in patient experience</a:t>
            </a:r>
            <a:r>
              <a:rPr lang="en-US" dirty="0">
                <a:solidFill>
                  <a:srgbClr val="174782"/>
                </a:solidFill>
                <a:latin typeface="Calibri" panose="020F0502020204030204" pitchFamily="34" charset="0"/>
                <a:ea typeface="ヒラギノ角ゴ Pro W3" charset="-128"/>
                <a:cs typeface="Calibri" panose="020F0502020204030204" pitchFamily="34" charset="0"/>
              </a:rPr>
              <a:t>- Our surveys and data results are used to identify opportunities for improvement.  We also work very closely with other program offices such as Center for Improvement Coordination (CIC) and VA PX to improve patient experience.</a:t>
            </a:r>
          </a:p>
          <a:p>
            <a:pPr marL="262061" indent="-262061" defTabSz="349415" fontAlgn="base">
              <a:spcBef>
                <a:spcPts val="1223"/>
              </a:spcBef>
              <a:spcAft>
                <a:spcPct val="0"/>
              </a:spcAft>
              <a:buFont typeface="Wingdings" panose="05000000000000000000" pitchFamily="2" charset="2"/>
              <a:buChar char="§"/>
              <a:defRPr/>
            </a:pPr>
            <a:r>
              <a:rPr lang="en-US" b="1" dirty="0">
                <a:solidFill>
                  <a:srgbClr val="174782"/>
                </a:solidFill>
                <a:latin typeface="Calibri" panose="020F0502020204030204" pitchFamily="34" charset="0"/>
                <a:ea typeface="ヒラギノ角ゴ Pro W3" charset="-128"/>
                <a:cs typeface="Calibri" panose="020F0502020204030204" pitchFamily="34" charset="0"/>
              </a:rPr>
              <a:t>We identify opportunities for improvement- </a:t>
            </a:r>
            <a:r>
              <a:rPr lang="en-US" dirty="0">
                <a:solidFill>
                  <a:srgbClr val="174782"/>
                </a:solidFill>
                <a:latin typeface="Calibri" panose="020F0502020204030204" pitchFamily="34" charset="0"/>
                <a:ea typeface="ヒラギノ角ゴ Pro W3" charset="-128"/>
                <a:cs typeface="Calibri" panose="020F0502020204030204" pitchFamily="34" charset="0"/>
              </a:rPr>
              <a:t>This is one of the goals on today’s session to share what data sources and reports to use to identify key priority areas. </a:t>
            </a:r>
          </a:p>
          <a:p>
            <a:pPr marL="262061" indent="-262061" defTabSz="349415" fontAlgn="base">
              <a:spcBef>
                <a:spcPts val="1223"/>
              </a:spcBef>
              <a:spcAft>
                <a:spcPct val="0"/>
              </a:spcAft>
              <a:buFont typeface="Wingdings" panose="05000000000000000000" pitchFamily="2" charset="2"/>
              <a:buChar char="§"/>
              <a:defRPr/>
            </a:pPr>
            <a:r>
              <a:rPr lang="en-US" dirty="0">
                <a:solidFill>
                  <a:srgbClr val="174782"/>
                </a:solidFill>
                <a:latin typeface="Calibri" panose="020F0502020204030204" pitchFamily="34" charset="0"/>
                <a:ea typeface="ヒラギノ角ゴ Pro W3" charset="-128"/>
                <a:cs typeface="Calibri" panose="020F0502020204030204" pitchFamily="34" charset="0"/>
              </a:rPr>
              <a:t>And finally we </a:t>
            </a:r>
            <a:r>
              <a:rPr lang="en-US" b="1" dirty="0">
                <a:solidFill>
                  <a:srgbClr val="174782"/>
                </a:solidFill>
                <a:latin typeface="Calibri" panose="020F0502020204030204" pitchFamily="34" charset="0"/>
                <a:ea typeface="ヒラギノ角ゴ Pro W3" charset="-128"/>
                <a:cs typeface="Calibri" panose="020F0502020204030204" pitchFamily="34" charset="0"/>
              </a:rPr>
              <a:t>provide customer-centric data, tools and reports </a:t>
            </a:r>
            <a:r>
              <a:rPr lang="en-US" dirty="0">
                <a:solidFill>
                  <a:srgbClr val="174782"/>
                </a:solidFill>
                <a:latin typeface="Calibri" panose="020F0502020204030204" pitchFamily="34" charset="0"/>
                <a:ea typeface="ヒラギノ角ゴ Pro W3" charset="-128"/>
                <a:cs typeface="Calibri" panose="020F0502020204030204" pitchFamily="34" charset="0"/>
              </a:rPr>
              <a:t>that strengthen facility and system-level performance, quality of care, efficiency, resilience and enhance Veteran experience</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2</a:t>
            </a:fld>
            <a:endParaRPr lang="en-US"/>
          </a:p>
        </p:txBody>
      </p:sp>
    </p:spTree>
    <p:extLst>
      <p:ext uri="{BB962C8B-B14F-4D97-AF65-F5344CB8AC3E}">
        <p14:creationId xmlns:p14="http://schemas.microsoft.com/office/powerpoint/2010/main" val="1514453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Care Coordination is highlighted here because it was identified as a key driver in the Attributable Effects report.  </a:t>
            </a:r>
            <a:r>
              <a:rPr lang="en-US" b="1" i="1" dirty="0"/>
              <a:t>Please note all composite slides are available in the report.</a:t>
            </a:r>
          </a:p>
          <a:p>
            <a:endParaRPr lang="en-US" dirty="0"/>
          </a:p>
          <a:p>
            <a:r>
              <a:rPr lang="en-US" dirty="0"/>
              <a:t>The VISN Level dimensions slides showcase each measure/composite as well as a VISN facility breakdown. There are other helpful information such as:</a:t>
            </a:r>
          </a:p>
          <a:p>
            <a:endParaRPr lang="en-US" dirty="0"/>
          </a:p>
          <a:p>
            <a:pPr marL="171450" indent="-171450">
              <a:buFont typeface="Arial" panose="020B0604020202020204" pitchFamily="34" charset="0"/>
              <a:buChar char="•"/>
            </a:pPr>
            <a:r>
              <a:rPr lang="en-US" dirty="0"/>
              <a:t>Measure/Composite (Overall rating/ Access/Care coordination etc.)</a:t>
            </a:r>
          </a:p>
          <a:p>
            <a:pPr marL="171450" indent="-171450">
              <a:buFont typeface="Arial" panose="020B0604020202020204" pitchFamily="34" charset="0"/>
              <a:buChar char="•"/>
            </a:pPr>
            <a:r>
              <a:rPr lang="en-US" dirty="0"/>
              <a:t>Current state score (Rolling 4 Quarters)</a:t>
            </a:r>
          </a:p>
          <a:p>
            <a:pPr marL="171450" indent="-171450">
              <a:buFont typeface="Arial" panose="020B0604020202020204" pitchFamily="34" charset="0"/>
              <a:buChar char="•"/>
            </a:pPr>
            <a:r>
              <a:rPr lang="en-US" dirty="0"/>
              <a:t>N’s </a:t>
            </a:r>
          </a:p>
          <a:p>
            <a:pPr marL="171450" indent="-171450">
              <a:buFont typeface="Arial" panose="020B0604020202020204" pitchFamily="34" charset="0"/>
              <a:buChar char="•"/>
            </a:pPr>
            <a:r>
              <a:rPr lang="en-US" dirty="0"/>
              <a:t>Response level breakdowns (Always, usually + sometimes etc.)</a:t>
            </a:r>
          </a:p>
          <a:p>
            <a:pPr marL="171450" indent="-171450">
              <a:buFont typeface="Arial" panose="020B0604020202020204" pitchFamily="34" charset="0"/>
              <a:buChar char="•"/>
            </a:pPr>
            <a:r>
              <a:rPr lang="en-US" dirty="0"/>
              <a:t>VHA National Average</a:t>
            </a:r>
          </a:p>
          <a:p>
            <a:pPr marL="171450" indent="-171450">
              <a:buFont typeface="Arial" panose="020B0604020202020204" pitchFamily="34" charset="0"/>
              <a:buChar char="•"/>
            </a:pPr>
            <a:r>
              <a:rPr lang="en-US" dirty="0"/>
              <a:t>Previous year’s scores for comparison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the right-hand side there is the Facility level breakdown showcasing:</a:t>
            </a:r>
          </a:p>
          <a:p>
            <a:pPr marL="171450" indent="-171450">
              <a:buFont typeface="Arial" panose="020B0604020202020204" pitchFamily="34" charset="0"/>
              <a:buChar char="•"/>
            </a:pPr>
            <a:r>
              <a:rPr lang="en-US" dirty="0"/>
              <a:t>VISN and Facility names</a:t>
            </a:r>
          </a:p>
          <a:p>
            <a:pPr marL="171450" indent="-171450">
              <a:buFont typeface="Arial" panose="020B0604020202020204" pitchFamily="34" charset="0"/>
              <a:buChar char="•"/>
            </a:pPr>
            <a:r>
              <a:rPr lang="en-US" dirty="0"/>
              <a:t>Previous years scores</a:t>
            </a:r>
          </a:p>
          <a:p>
            <a:pPr marL="171450" indent="-171450">
              <a:buFont typeface="Arial" panose="020B0604020202020204" pitchFamily="34" charset="0"/>
              <a:buChar char="•"/>
            </a:pPr>
            <a:r>
              <a:rPr lang="en-US" dirty="0"/>
              <a:t>Current years scores</a:t>
            </a:r>
          </a:p>
          <a:p>
            <a:pPr marL="171450" indent="-171450">
              <a:buFont typeface="Arial" panose="020B0604020202020204" pitchFamily="34" charset="0"/>
              <a:buChar char="•"/>
            </a:pPr>
            <a:r>
              <a:rPr lang="en-US" dirty="0"/>
              <a:t>Comparison to the peer index (used for benchmarking)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Peer Index adjusts the national score to reflect the facility demographics for fair comparisons between the facility and the national average. It can be used as a benchmark.</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20</a:t>
            </a:fld>
            <a:endParaRPr lang="en-US"/>
          </a:p>
        </p:txBody>
      </p:sp>
    </p:spTree>
    <p:extLst>
      <p:ext uri="{BB962C8B-B14F-4D97-AF65-F5344CB8AC3E}">
        <p14:creationId xmlns:p14="http://schemas.microsoft.com/office/powerpoint/2010/main" val="462241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learn what other facilities are doing to improve patient experience?  Here’s a case study used in Nebraska Western-Iowa HCS.</a:t>
            </a:r>
          </a:p>
        </p:txBody>
      </p:sp>
      <p:sp>
        <p:nvSpPr>
          <p:cNvPr id="4" name="Slide Number Placeholder 3"/>
          <p:cNvSpPr>
            <a:spLocks noGrp="1"/>
          </p:cNvSpPr>
          <p:nvPr>
            <p:ph type="sldNum" sz="quarter" idx="5"/>
          </p:nvPr>
        </p:nvSpPr>
        <p:spPr/>
        <p:txBody>
          <a:bodyPr/>
          <a:lstStyle/>
          <a:p>
            <a:fld id="{DFD3E557-29CA-2942-B5B0-BBAE067F5736}" type="slidenum">
              <a:rPr lang="en-US" smtClean="0"/>
              <a:t>21</a:t>
            </a:fld>
            <a:endParaRPr lang="en-US"/>
          </a:p>
        </p:txBody>
      </p:sp>
    </p:spTree>
    <p:extLst>
      <p:ext uri="{BB962C8B-B14F-4D97-AF65-F5344CB8AC3E}">
        <p14:creationId xmlns:p14="http://schemas.microsoft.com/office/powerpoint/2010/main" val="285004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F72"/>
                </a:solidFill>
                <a:latin typeface="Calibri"/>
              </a:rPr>
              <a:t>Want to know how a facility used patient feedback to Improve their CAHPS Scores and their journey to the 90</a:t>
            </a:r>
            <a:r>
              <a:rPr lang="en-US" sz="1200" b="1" baseline="30000" dirty="0">
                <a:solidFill>
                  <a:srgbClr val="003F72"/>
                </a:solidFill>
                <a:latin typeface="Calibri"/>
              </a:rPr>
              <a:t>th</a:t>
            </a:r>
            <a:r>
              <a:rPr lang="en-US" sz="1200" b="1" dirty="0">
                <a:solidFill>
                  <a:srgbClr val="003F72"/>
                </a:solidFill>
                <a:latin typeface="Calibri"/>
              </a:rPr>
              <a:t> Percentile?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F72"/>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F72"/>
                </a:solidFill>
                <a:latin typeface="Calibri"/>
              </a:rPr>
              <a:t>Nebraska-Western Iowa Healthcare System- Improvement in Specialty Care SHEP Scores!</a:t>
            </a:r>
            <a:endParaRPr lang="en-US" sz="1000" dirty="0"/>
          </a:p>
          <a:p>
            <a:endParaRPr lang="en-US" sz="1000" dirty="0"/>
          </a:p>
          <a:p>
            <a:r>
              <a:rPr lang="en-US" sz="1000" b="1" u="sng" dirty="0"/>
              <a:t>Recording</a:t>
            </a:r>
            <a:r>
              <a:rPr lang="en-US" sz="1000" dirty="0"/>
              <a:t>: https://vaww.qps.med.va.gov/divisions/api/pm/shep/media/SHEPUserGroup05-22.mp4</a:t>
            </a:r>
          </a:p>
          <a:p>
            <a:r>
              <a:rPr lang="en-US" sz="1000" b="1" u="sng" dirty="0"/>
              <a:t>PPTX</a:t>
            </a:r>
            <a:r>
              <a:rPr lang="en-US" sz="1000" dirty="0"/>
              <a:t>: https://vaww.qps.med.va.gov/filedownload.ashx?fid=59307</a:t>
            </a:r>
          </a:p>
          <a:p>
            <a:endParaRPr lang="en-US" sz="1000" b="1" dirty="0"/>
          </a:p>
          <a:p>
            <a:r>
              <a:rPr lang="en-US" sz="1000" b="1" dirty="0"/>
              <a:t>SHEP Users Call Website</a:t>
            </a:r>
            <a:r>
              <a:rPr lang="en-US" sz="1000" dirty="0"/>
              <a:t>: </a:t>
            </a:r>
            <a:r>
              <a:rPr lang="en-US" sz="1200" dirty="0"/>
              <a:t>https://vaww.qps.med.va.gov/divisions/api/pm/shep/shepUsersCalls.aspx</a:t>
            </a:r>
          </a:p>
          <a:p>
            <a:r>
              <a:rPr lang="en-US" sz="1200" dirty="0"/>
              <a:t>NWIHCS presented in Sept. 2021 and May 2022</a:t>
            </a:r>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22</a:t>
            </a:fld>
            <a:endParaRPr lang="en-US"/>
          </a:p>
        </p:txBody>
      </p:sp>
    </p:spTree>
    <p:extLst>
      <p:ext uri="{BB962C8B-B14F-4D97-AF65-F5344CB8AC3E}">
        <p14:creationId xmlns:p14="http://schemas.microsoft.com/office/powerpoint/2010/main" val="3427805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PDSA Process</a:t>
            </a:r>
          </a:p>
        </p:txBody>
      </p:sp>
      <p:sp>
        <p:nvSpPr>
          <p:cNvPr id="4" name="Slide Number Placeholder 3"/>
          <p:cNvSpPr>
            <a:spLocks noGrp="1"/>
          </p:cNvSpPr>
          <p:nvPr>
            <p:ph type="sldNum" sz="quarter" idx="5"/>
          </p:nvPr>
        </p:nvSpPr>
        <p:spPr/>
        <p:txBody>
          <a:bodyPr/>
          <a:lstStyle/>
          <a:p>
            <a:fld id="{DFD3E557-29CA-2942-B5B0-BBAE067F5736}" type="slidenum">
              <a:rPr lang="en-US" smtClean="0"/>
              <a:t>23</a:t>
            </a:fld>
            <a:endParaRPr lang="en-US"/>
          </a:p>
        </p:txBody>
      </p:sp>
    </p:spTree>
    <p:extLst>
      <p:ext uri="{BB962C8B-B14F-4D97-AF65-F5344CB8AC3E}">
        <p14:creationId xmlns:p14="http://schemas.microsoft.com/office/powerpoint/2010/main" val="387656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&amp; Employee Buy In</a:t>
            </a:r>
          </a:p>
        </p:txBody>
      </p:sp>
      <p:sp>
        <p:nvSpPr>
          <p:cNvPr id="4" name="Slide Number Placeholder 3"/>
          <p:cNvSpPr>
            <a:spLocks noGrp="1"/>
          </p:cNvSpPr>
          <p:nvPr>
            <p:ph type="sldNum" sz="quarter" idx="5"/>
          </p:nvPr>
        </p:nvSpPr>
        <p:spPr/>
        <p:txBody>
          <a:bodyPr/>
          <a:lstStyle/>
          <a:p>
            <a:fld id="{DFD3E557-29CA-2942-B5B0-BBAE067F5736}" type="slidenum">
              <a:rPr lang="en-US" smtClean="0"/>
              <a:t>24</a:t>
            </a:fld>
            <a:endParaRPr lang="en-US"/>
          </a:p>
        </p:txBody>
      </p:sp>
    </p:spTree>
    <p:extLst>
      <p:ext uri="{BB962C8B-B14F-4D97-AF65-F5344CB8AC3E}">
        <p14:creationId xmlns:p14="http://schemas.microsoft.com/office/powerpoint/2010/main" val="213635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looking at baseline scores or current state- find out which questions impact the Overall Rating of the Provider score the most.  The Attributable effects report uses a powerful advance analytics to tease out which questions have the greatest impact and can move the needle.</a:t>
            </a:r>
          </a:p>
        </p:txBody>
      </p:sp>
      <p:sp>
        <p:nvSpPr>
          <p:cNvPr id="4" name="Slide Number Placeholder 3"/>
          <p:cNvSpPr>
            <a:spLocks noGrp="1"/>
          </p:cNvSpPr>
          <p:nvPr>
            <p:ph type="sldNum" sz="quarter" idx="5"/>
          </p:nvPr>
        </p:nvSpPr>
        <p:spPr/>
        <p:txBody>
          <a:bodyPr/>
          <a:lstStyle/>
          <a:p>
            <a:fld id="{DFD3E557-29CA-2942-B5B0-BBAE067F5736}" type="slidenum">
              <a:rPr lang="en-US" smtClean="0"/>
              <a:t>25</a:t>
            </a:fld>
            <a:endParaRPr lang="en-US"/>
          </a:p>
        </p:txBody>
      </p:sp>
    </p:spTree>
    <p:extLst>
      <p:ext uri="{BB962C8B-B14F-4D97-AF65-F5344CB8AC3E}">
        <p14:creationId xmlns:p14="http://schemas.microsoft.com/office/powerpoint/2010/main" val="2058880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Identify tactics- NWI HCS chose We Care behaviors as one of their tactic.</a:t>
            </a:r>
          </a:p>
        </p:txBody>
      </p:sp>
      <p:sp>
        <p:nvSpPr>
          <p:cNvPr id="4" name="Slide Number Placeholder 3"/>
          <p:cNvSpPr>
            <a:spLocks noGrp="1"/>
          </p:cNvSpPr>
          <p:nvPr>
            <p:ph type="sldNum" sz="quarter" idx="5"/>
          </p:nvPr>
        </p:nvSpPr>
        <p:spPr/>
        <p:txBody>
          <a:bodyPr/>
          <a:lstStyle/>
          <a:p>
            <a:fld id="{DFD3E557-29CA-2942-B5B0-BBAE067F5736}" type="slidenum">
              <a:rPr lang="en-US" smtClean="0"/>
              <a:t>26</a:t>
            </a:fld>
            <a:endParaRPr lang="en-US"/>
          </a:p>
        </p:txBody>
      </p:sp>
    </p:spTree>
    <p:extLst>
      <p:ext uri="{BB962C8B-B14F-4D97-AF65-F5344CB8AC3E}">
        <p14:creationId xmlns:p14="http://schemas.microsoft.com/office/powerpoint/2010/main" val="157864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Next, leadership and staff agree that Communication and Care Coordination should be the focus. Here is a tactic they developed and implemented.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27</a:t>
            </a:fld>
            <a:endParaRPr lang="en-US"/>
          </a:p>
        </p:txBody>
      </p:sp>
    </p:spTree>
    <p:extLst>
      <p:ext uri="{BB962C8B-B14F-4D97-AF65-F5344CB8AC3E}">
        <p14:creationId xmlns:p14="http://schemas.microsoft.com/office/powerpoint/2010/main" val="442685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“Rome wasn’t built in a day but they were laying bricks every hour”- James Clear</a:t>
            </a:r>
          </a:p>
          <a:p>
            <a:r>
              <a:rPr lang="en-US" dirty="0"/>
              <a:t> </a:t>
            </a:r>
          </a:p>
        </p:txBody>
      </p:sp>
      <p:sp>
        <p:nvSpPr>
          <p:cNvPr id="4" name="Slide Number Placeholder 3"/>
          <p:cNvSpPr>
            <a:spLocks noGrp="1"/>
          </p:cNvSpPr>
          <p:nvPr>
            <p:ph type="sldNum" sz="quarter" idx="5"/>
          </p:nvPr>
        </p:nvSpPr>
        <p:spPr/>
        <p:txBody>
          <a:bodyPr/>
          <a:lstStyle/>
          <a:p>
            <a:fld id="{DFD3E557-29CA-2942-B5B0-BBAE067F5736}" type="slidenum">
              <a:rPr lang="en-US" smtClean="0"/>
              <a:t>28</a:t>
            </a:fld>
            <a:endParaRPr lang="en-US"/>
          </a:p>
        </p:txBody>
      </p:sp>
    </p:spTree>
    <p:extLst>
      <p:ext uri="{BB962C8B-B14F-4D97-AF65-F5344CB8AC3E}">
        <p14:creationId xmlns:p14="http://schemas.microsoft.com/office/powerpoint/2010/main" val="324917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90</a:t>
            </a:r>
            <a:r>
              <a:rPr lang="en-US" baseline="30000" dirty="0"/>
              <a:t>th</a:t>
            </a:r>
            <a:r>
              <a:rPr lang="en-US" dirty="0"/>
              <a:t> Percentile!  The results are worth it!  </a:t>
            </a:r>
          </a:p>
        </p:txBody>
      </p:sp>
      <p:sp>
        <p:nvSpPr>
          <p:cNvPr id="4" name="Slide Number Placeholder 3"/>
          <p:cNvSpPr>
            <a:spLocks noGrp="1"/>
          </p:cNvSpPr>
          <p:nvPr>
            <p:ph type="sldNum" sz="quarter" idx="5"/>
          </p:nvPr>
        </p:nvSpPr>
        <p:spPr/>
        <p:txBody>
          <a:bodyPr/>
          <a:lstStyle/>
          <a:p>
            <a:fld id="{DFD3E557-29CA-2942-B5B0-BBAE067F5736}" type="slidenum">
              <a:rPr lang="en-US" smtClean="0"/>
              <a:t>29</a:t>
            </a:fld>
            <a:endParaRPr lang="en-US"/>
          </a:p>
        </p:txBody>
      </p:sp>
    </p:spTree>
    <p:extLst>
      <p:ext uri="{BB962C8B-B14F-4D97-AF65-F5344CB8AC3E}">
        <p14:creationId xmlns:p14="http://schemas.microsoft.com/office/powerpoint/2010/main" val="218668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r>
              <a:rPr lang="en-US" b="1" dirty="0"/>
              <a:t>What is SHEP?</a:t>
            </a:r>
          </a:p>
          <a:p>
            <a:pPr defTabSz="938669">
              <a:defRPr/>
            </a:pPr>
            <a:r>
              <a:rPr lang="en-US" dirty="0"/>
              <a:t>What is known today as the </a:t>
            </a:r>
            <a:r>
              <a:rPr lang="en-US" b="1" u="sng" dirty="0">
                <a:hlinkClick r:id="rId3"/>
              </a:rPr>
              <a:t>Survey of Healthcare Experiences of Patients (SHEP)</a:t>
            </a:r>
            <a:r>
              <a:rPr lang="en-US" dirty="0"/>
              <a:t> program was established in 1995 in response to Executive Order 12862 – Setting Customer Service Standards.  </a:t>
            </a:r>
          </a:p>
          <a:p>
            <a:pPr defTabSz="938669">
              <a:defRPr/>
            </a:pPr>
            <a:endParaRPr lang="en-US" dirty="0"/>
          </a:p>
          <a:p>
            <a:pPr defTabSz="938669">
              <a:defRPr/>
            </a:pPr>
            <a:r>
              <a:rPr lang="en-US" dirty="0"/>
              <a:t>For over 20 years, the SHEP program has assessed Veterans’ healthcare experience in the service of improving the quality of that care.  </a:t>
            </a:r>
          </a:p>
          <a:p>
            <a:pPr defTabSz="938669">
              <a:defRPr/>
            </a:pPr>
            <a:endParaRPr lang="en-US" dirty="0"/>
          </a:p>
          <a:p>
            <a:pPr defTabSz="938669">
              <a:defRPr/>
            </a:pPr>
            <a:r>
              <a:rPr lang="en-US" dirty="0"/>
              <a:t>The program is responsible for measuring VHA’s performance on Veteran Healthcare Service Standards and benchmarking VHA’s performance against comparable non-VHA populations.  </a:t>
            </a:r>
          </a:p>
          <a:p>
            <a:pPr defTabSz="938669">
              <a:defRPr/>
            </a:pPr>
            <a:endParaRPr lang="en-US" dirty="0"/>
          </a:p>
          <a:p>
            <a:pPr defTabSz="938669">
              <a:defRPr/>
            </a:pPr>
            <a:r>
              <a:rPr lang="en-US" dirty="0">
                <a:effectLst/>
              </a:rPr>
              <a:t>The SHEP team works to advance the creation of a coordinated national system within the VHA for assessing patient experience, to support a culture of patient-centered care, to meet the changing measurement needs of the field, and to construct opportunities for improving the healthcare experience of Veterans. </a:t>
            </a:r>
          </a:p>
          <a:p>
            <a:pPr defTabSz="938669">
              <a:defRPr/>
            </a:pPr>
            <a:endParaRPr lang="en-US" dirty="0">
              <a:effectLst/>
            </a:endParaRPr>
          </a:p>
          <a:p>
            <a:pPr defTabSz="938669">
              <a:defRPr/>
            </a:pPr>
            <a:r>
              <a:rPr lang="en-US" dirty="0">
                <a:effectLst/>
              </a:rPr>
              <a:t>The SHEP team offers expertise in survey development, analysis and performance measurement. Data-driven analyses is utilized to inform decision-making aimed at improving patients’ healthcare experiences and quality of care. The team supports transparency through external benchmarking and public reporting.</a:t>
            </a:r>
          </a:p>
          <a:p>
            <a:pPr defTabSz="938669">
              <a:defRPr/>
            </a:pPr>
            <a:r>
              <a:rPr lang="en-US" dirty="0"/>
              <a:t> </a:t>
            </a:r>
          </a:p>
          <a:p>
            <a:pPr defTabSz="938669">
              <a:defRPr/>
            </a:pPr>
            <a:r>
              <a:rPr lang="en-US" dirty="0"/>
              <a:t>In line with API’s vision of “purpose-driven analytics”, over the past few years the SHEP program has grown to provide advanced analytic tools and consultative services to promote understanding survey results and facilitate improvement in patient experience and clinical care.  </a:t>
            </a:r>
          </a:p>
          <a:p>
            <a:pPr defTabSz="938669">
              <a:defRPr/>
            </a:pPr>
            <a:endParaRPr lang="en-US" dirty="0"/>
          </a:p>
          <a:p>
            <a:pPr defTabSz="938669">
              <a:defRPr/>
            </a:pPr>
            <a:r>
              <a:rPr lang="en-US" b="1" dirty="0"/>
              <a:t>Why Patient Experience Matters?</a:t>
            </a:r>
          </a:p>
          <a:p>
            <a:pPr defTabSz="938669">
              <a:defRPr/>
            </a:pPr>
            <a:r>
              <a:rPr lang="en-US" b="0" dirty="0"/>
              <a:t>Measuring is not simple. P</a:t>
            </a:r>
            <a:r>
              <a:rPr lang="en-US" b="0" i="0" dirty="0">
                <a:solidFill>
                  <a:srgbClr val="444444"/>
                </a:solidFill>
                <a:effectLst/>
                <a:latin typeface="MyriadPro"/>
              </a:rPr>
              <a:t>erception is everything… And patient experience factors into how patients see your services, your team, and everything in between. The answers are in their ratings.  </a:t>
            </a:r>
          </a:p>
          <a:p>
            <a:pPr defTabSz="938669">
              <a:defRPr/>
            </a:pPr>
            <a:r>
              <a:rPr lang="en-US" b="0" i="0" dirty="0">
                <a:solidFill>
                  <a:srgbClr val="444444"/>
                </a:solidFill>
                <a:effectLst/>
                <a:latin typeface="MyriadPro"/>
              </a:rPr>
              <a:t>The experience begins at arrival and parking, entry into the facility, the look and feel of the reception area. </a:t>
            </a:r>
          </a:p>
          <a:p>
            <a:pPr defTabSz="938669">
              <a:defRPr/>
            </a:pPr>
            <a:r>
              <a:rPr lang="en-US" b="1" i="0" dirty="0">
                <a:solidFill>
                  <a:srgbClr val="444444"/>
                </a:solidFill>
                <a:effectLst/>
                <a:latin typeface="MyriadPro"/>
              </a:rPr>
              <a:t>Did they find their way to the appointment quickly and easily?  How were they greeted and treated by the front desk staff?   Was the reception area amenities satisfactory?  </a:t>
            </a:r>
          </a:p>
          <a:p>
            <a:pPr defTabSz="938669">
              <a:defRPr/>
            </a:pPr>
            <a:r>
              <a:rPr lang="en-US" b="0" i="0" dirty="0">
                <a:solidFill>
                  <a:srgbClr val="444444"/>
                </a:solidFill>
                <a:effectLst/>
                <a:latin typeface="MyriadPro"/>
              </a:rPr>
              <a:t>This journey is different for every patient.  </a:t>
            </a:r>
          </a:p>
          <a:p>
            <a:pPr defTabSz="938669">
              <a:defRPr/>
            </a:pPr>
            <a:r>
              <a:rPr lang="en-US" b="0" i="0" dirty="0">
                <a:solidFill>
                  <a:srgbClr val="444444"/>
                </a:solidFill>
                <a:effectLst/>
                <a:latin typeface="MyriadPro"/>
              </a:rPr>
              <a:t>As you can see it’s the sum of all interactions. Every interaction with your facilities and staff reveals how in-tune you are with your patient’s needs regardless of their age/gender/race/ethnicity etc.  The goal is to put them at ease and elevate the value of your services for their health. The patient experience you provide reveals that you understand what it’s like to walk-in-their shoes.</a:t>
            </a:r>
            <a:endParaRPr lang="en-US" b="0" dirty="0"/>
          </a:p>
          <a:p>
            <a:pPr defTabSz="938669">
              <a:defRPr/>
            </a:pPr>
            <a:endParaRPr lang="en-US" b="1" dirty="0"/>
          </a:p>
          <a:p>
            <a:pPr defTabSz="938669">
              <a:defRPr/>
            </a:pPr>
            <a:r>
              <a:rPr lang="en-US" b="1" dirty="0"/>
              <a:t>SHEP Surveys:</a:t>
            </a:r>
          </a:p>
          <a:p>
            <a:pPr defTabSz="938669">
              <a:defRPr/>
            </a:pPr>
            <a:r>
              <a:rPr lang="en-US" dirty="0"/>
              <a:t>As you can see there are 4 core SHEP Surveys in SHEP family of surveys.  Each survey is different and is based on the </a:t>
            </a:r>
            <a:r>
              <a:rPr lang="en-US" sz="1200" b="1" dirty="0"/>
              <a:t>Consumer Assessment of Healthcare Providers and Systems (CAHPS)</a:t>
            </a:r>
            <a:r>
              <a:rPr lang="en-US" dirty="0"/>
              <a:t> standard questionnaires. On the next 2 slides we will share details about each survey including the mode, total number mailed each year and the response rate of each survey.</a:t>
            </a:r>
          </a:p>
          <a:p>
            <a:pPr defTabSz="938669">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3</a:t>
            </a:fld>
            <a:endParaRPr lang="en-US"/>
          </a:p>
        </p:txBody>
      </p:sp>
    </p:spTree>
    <p:extLst>
      <p:ext uri="{BB962C8B-B14F-4D97-AF65-F5344CB8AC3E}">
        <p14:creationId xmlns:p14="http://schemas.microsoft.com/office/powerpoint/2010/main" val="4217983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 it down…</a:t>
            </a:r>
          </a:p>
          <a:p>
            <a:pPr marL="171450" indent="-171450">
              <a:buFont typeface="Arial" panose="020B0604020202020204" pitchFamily="34" charset="0"/>
              <a:buChar char="•"/>
            </a:pPr>
            <a:r>
              <a:rPr lang="en-US" dirty="0"/>
              <a:t>Overall Rating of provider score improved!</a:t>
            </a:r>
          </a:p>
          <a:p>
            <a:pPr marL="171450" indent="-171450">
              <a:buFont typeface="Arial" panose="020B0604020202020204" pitchFamily="34" charset="0"/>
              <a:buChar char="•"/>
            </a:pPr>
            <a:r>
              <a:rPr lang="en-US" dirty="0"/>
              <a:t>Clinic Leadership Engagement improved!</a:t>
            </a:r>
          </a:p>
          <a:p>
            <a:pPr marL="171450" indent="-171450">
              <a:buFont typeface="Arial" panose="020B0604020202020204" pitchFamily="34" charset="0"/>
              <a:buChar char="•"/>
            </a:pPr>
            <a:r>
              <a:rPr lang="en-US" dirty="0"/>
              <a:t>Employee satisfaction through recognition improved!</a:t>
            </a:r>
          </a:p>
          <a:p>
            <a:pPr marL="171450" indent="-171450">
              <a:buFont typeface="Arial" panose="020B0604020202020204" pitchFamily="34" charset="0"/>
              <a:buChar char="•"/>
            </a:pPr>
            <a:r>
              <a:rPr lang="en-US" dirty="0"/>
              <a:t>Reached the 90</a:t>
            </a:r>
            <a:r>
              <a:rPr lang="en-US" baseline="30000" dirty="0"/>
              <a:t>th</a:t>
            </a:r>
            <a:r>
              <a:rPr lang="en-US" dirty="0"/>
              <a:t> percentile in Overall Rating of Specialty care provider!</a:t>
            </a:r>
          </a:p>
          <a:p>
            <a:pPr marL="171450" indent="-171450">
              <a:buFont typeface="Arial" panose="020B0604020202020204" pitchFamily="34" charset="0"/>
              <a:buChar char="•"/>
            </a:pPr>
            <a:r>
              <a:rPr lang="en-US" dirty="0"/>
              <a:t>Everyone working together and no shortcuts- Priceless!</a:t>
            </a:r>
          </a:p>
        </p:txBody>
      </p:sp>
      <p:sp>
        <p:nvSpPr>
          <p:cNvPr id="4" name="Slide Number Placeholder 3"/>
          <p:cNvSpPr>
            <a:spLocks noGrp="1"/>
          </p:cNvSpPr>
          <p:nvPr>
            <p:ph type="sldNum" sz="quarter" idx="5"/>
          </p:nvPr>
        </p:nvSpPr>
        <p:spPr/>
        <p:txBody>
          <a:bodyPr/>
          <a:lstStyle/>
          <a:p>
            <a:fld id="{DFD3E557-29CA-2942-B5B0-BBAE067F5736}" type="slidenum">
              <a:rPr lang="en-US" smtClean="0"/>
              <a:t>30</a:t>
            </a:fld>
            <a:endParaRPr lang="en-US"/>
          </a:p>
        </p:txBody>
      </p:sp>
    </p:spTree>
    <p:extLst>
      <p:ext uri="{BB962C8B-B14F-4D97-AF65-F5344CB8AC3E}">
        <p14:creationId xmlns:p14="http://schemas.microsoft.com/office/powerpoint/2010/main" val="228799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regrets just Lessons learned!</a:t>
            </a:r>
          </a:p>
        </p:txBody>
      </p:sp>
      <p:sp>
        <p:nvSpPr>
          <p:cNvPr id="4" name="Slide Number Placeholder 3"/>
          <p:cNvSpPr>
            <a:spLocks noGrp="1"/>
          </p:cNvSpPr>
          <p:nvPr>
            <p:ph type="sldNum" sz="quarter" idx="5"/>
          </p:nvPr>
        </p:nvSpPr>
        <p:spPr/>
        <p:txBody>
          <a:bodyPr/>
          <a:lstStyle/>
          <a:p>
            <a:fld id="{DFD3E557-29CA-2942-B5B0-BBAE067F5736}" type="slidenum">
              <a:rPr lang="en-US" smtClean="0"/>
              <a:t>31</a:t>
            </a:fld>
            <a:endParaRPr lang="en-US"/>
          </a:p>
        </p:txBody>
      </p:sp>
    </p:spTree>
    <p:extLst>
      <p:ext uri="{BB962C8B-B14F-4D97-AF65-F5344CB8AC3E}">
        <p14:creationId xmlns:p14="http://schemas.microsoft.com/office/powerpoint/2010/main" val="4207057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SHEP Resources</a:t>
            </a:r>
          </a:p>
        </p:txBody>
      </p:sp>
      <p:sp>
        <p:nvSpPr>
          <p:cNvPr id="4" name="Slide Number Placeholder 3"/>
          <p:cNvSpPr>
            <a:spLocks noGrp="1"/>
          </p:cNvSpPr>
          <p:nvPr>
            <p:ph type="sldNum" sz="quarter" idx="5"/>
          </p:nvPr>
        </p:nvSpPr>
        <p:spPr/>
        <p:txBody>
          <a:bodyPr/>
          <a:lstStyle/>
          <a:p>
            <a:fld id="{DFD3E557-29CA-2942-B5B0-BBAE067F5736}" type="slidenum">
              <a:rPr lang="en-US" smtClean="0"/>
              <a:t>32</a:t>
            </a:fld>
            <a:endParaRPr lang="en-US"/>
          </a:p>
        </p:txBody>
      </p:sp>
    </p:spTree>
    <p:extLst>
      <p:ext uri="{BB962C8B-B14F-4D97-AF65-F5344CB8AC3E}">
        <p14:creationId xmlns:p14="http://schemas.microsoft.com/office/powerpoint/2010/main" val="25708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stay connected with the SHEP team!  Please don’t be shy we love hearing from you and our team is happy to help.  </a:t>
            </a:r>
          </a:p>
          <a:p>
            <a:endParaRPr lang="en-US" dirty="0"/>
          </a:p>
          <a:p>
            <a:r>
              <a:rPr lang="en-US" dirty="0"/>
              <a:t>Please give me a thumbs up if you are a subscriber of the SHEP Listserv email notification list?</a:t>
            </a:r>
          </a:p>
          <a:p>
            <a:endParaRPr lang="en-US" dirty="0"/>
          </a:p>
          <a:p>
            <a:r>
              <a:rPr lang="en-US" dirty="0"/>
              <a:t>Please give me a thumbs up if you regularly attend our SHEP Users call?  If not, please join us. Our SHEP Users Calls are held on the 2</a:t>
            </a:r>
            <a:r>
              <a:rPr lang="en-US" baseline="30000" dirty="0"/>
              <a:t>nd</a:t>
            </a:r>
            <a:r>
              <a:rPr lang="en-US" dirty="0"/>
              <a:t> Thurs of every month.  Our next call is on March 10</a:t>
            </a:r>
            <a:r>
              <a:rPr lang="en-US" baseline="30000" dirty="0"/>
              <a:t>th</a:t>
            </a:r>
            <a:r>
              <a:rPr lang="en-US" dirty="0"/>
              <a:t>.</a:t>
            </a:r>
          </a:p>
          <a:p>
            <a:endParaRPr lang="en-US" dirty="0"/>
          </a:p>
          <a:p>
            <a:r>
              <a:rPr lang="en-US" dirty="0"/>
              <a:t>Please give me a thumbs up if you are a member of the “SHEP Users Call Channel”.  We have over 1400 members of the PM Office Public MS team and over 700 are SHEP Users Channel members. </a:t>
            </a:r>
          </a:p>
          <a:p>
            <a:endParaRPr lang="en-US" dirty="0"/>
          </a:p>
          <a:p>
            <a:r>
              <a:rPr lang="en-US" dirty="0"/>
              <a:t>Here’s the link, don’t miss out and please share with your staff. https://teams.microsoft.com/l/channel/19%3ab726c16490e8456eb18358d4c7860bde%40thread.tacv2/SHEP%2520Users%2520Call?groupId=2a113dd8-2d44-44c6-9d26-ec0034433b9f&amp;tenantId=e95f1b23-abaf-45ee-821d-b7ab251ab3bf</a:t>
            </a:r>
          </a:p>
          <a:p>
            <a:r>
              <a:rPr lang="en-US" dirty="0"/>
              <a:t> </a:t>
            </a:r>
          </a:p>
        </p:txBody>
      </p:sp>
      <p:sp>
        <p:nvSpPr>
          <p:cNvPr id="4" name="Slide Number Placeholder 3"/>
          <p:cNvSpPr>
            <a:spLocks noGrp="1"/>
          </p:cNvSpPr>
          <p:nvPr>
            <p:ph type="sldNum" sz="quarter" idx="5"/>
          </p:nvPr>
        </p:nvSpPr>
        <p:spPr/>
        <p:txBody>
          <a:bodyPr/>
          <a:lstStyle/>
          <a:p>
            <a:fld id="{DFD3E557-29CA-2942-B5B0-BBAE067F5736}" type="slidenum">
              <a:rPr lang="en-US" smtClean="0"/>
              <a:t>33</a:t>
            </a:fld>
            <a:endParaRPr lang="en-US"/>
          </a:p>
        </p:txBody>
      </p:sp>
    </p:spTree>
    <p:extLst>
      <p:ext uri="{BB962C8B-B14F-4D97-AF65-F5344CB8AC3E}">
        <p14:creationId xmlns:p14="http://schemas.microsoft.com/office/powerpoint/2010/main" val="1541714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r>
              <a:rPr lang="en-US" b="1" dirty="0"/>
              <a:t>What is Patient Experience?</a:t>
            </a:r>
          </a:p>
          <a:p>
            <a:pPr defTabSz="938669">
              <a:defRPr/>
            </a:pPr>
            <a:r>
              <a:rPr lang="en-US" dirty="0"/>
              <a:t>As defined by The Beryl Institute and adapted for the VA: </a:t>
            </a:r>
            <a:r>
              <a:rPr lang="en-US" b="1" kern="0" dirty="0">
                <a:solidFill>
                  <a:srgbClr val="003F72"/>
                </a:solidFill>
                <a:cs typeface="Georgia" pitchFamily="18" charset="0"/>
              </a:rPr>
              <a:t>The sum of all </a:t>
            </a:r>
            <a:r>
              <a:rPr lang="en-US" b="1" kern="0" dirty="0">
                <a:solidFill>
                  <a:srgbClr val="4472C4"/>
                </a:solidFill>
                <a:cs typeface="Georgia" pitchFamily="18" charset="0"/>
              </a:rPr>
              <a:t>interactions</a:t>
            </a:r>
            <a:r>
              <a:rPr lang="en-US" b="1" kern="0" dirty="0">
                <a:solidFill>
                  <a:srgbClr val="003F72"/>
                </a:solidFill>
                <a:cs typeface="Georgia" pitchFamily="18" charset="0"/>
              </a:rPr>
              <a:t>, shaped by the organization’s </a:t>
            </a:r>
            <a:r>
              <a:rPr lang="en-US" b="1" kern="0" dirty="0">
                <a:solidFill>
                  <a:srgbClr val="4472C4"/>
                </a:solidFill>
                <a:cs typeface="Georgia" pitchFamily="18" charset="0"/>
              </a:rPr>
              <a:t>culture</a:t>
            </a:r>
            <a:r>
              <a:rPr lang="en-US" b="1" kern="0" dirty="0">
                <a:solidFill>
                  <a:srgbClr val="003F72"/>
                </a:solidFill>
                <a:cs typeface="Georgia" pitchFamily="18" charset="0"/>
              </a:rPr>
              <a:t>, that influence Veterans’ and their families’ </a:t>
            </a:r>
            <a:r>
              <a:rPr lang="en-US" b="1" kern="0" dirty="0">
                <a:solidFill>
                  <a:srgbClr val="4472C4"/>
                </a:solidFill>
                <a:cs typeface="Georgia" pitchFamily="18" charset="0"/>
              </a:rPr>
              <a:t>perceptions</a:t>
            </a:r>
            <a:r>
              <a:rPr lang="en-US" b="1" kern="0" dirty="0">
                <a:solidFill>
                  <a:srgbClr val="003F72"/>
                </a:solidFill>
                <a:cs typeface="Georgia" pitchFamily="18" charset="0"/>
              </a:rPr>
              <a:t> along their healthcare journey.</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34</a:t>
            </a:fld>
            <a:endParaRPr lang="en-US"/>
          </a:p>
        </p:txBody>
      </p:sp>
    </p:spTree>
    <p:extLst>
      <p:ext uri="{BB962C8B-B14F-4D97-AF65-F5344CB8AC3E}">
        <p14:creationId xmlns:p14="http://schemas.microsoft.com/office/powerpoint/2010/main" val="3333166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35</a:t>
            </a:fld>
            <a:endParaRPr lang="en-US"/>
          </a:p>
        </p:txBody>
      </p:sp>
    </p:spTree>
    <p:extLst>
      <p:ext uri="{BB962C8B-B14F-4D97-AF65-F5344CB8AC3E}">
        <p14:creationId xmlns:p14="http://schemas.microsoft.com/office/powerpoint/2010/main" val="3826849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200" dirty="0"/>
              <a:t>The SHEP team administers surveys using industry-standard </a:t>
            </a:r>
            <a:r>
              <a:rPr lang="en-US" sz="1200" b="1" dirty="0"/>
              <a:t>Consumer Assessment of Healthcare Providers and Systems (CAHPS)</a:t>
            </a:r>
            <a:r>
              <a:rPr lang="en-US" sz="1200" dirty="0"/>
              <a:t> family of survey questionnaires to collect feedback from Veterans regarding their patient experiences. CAHPS surveys are the gold standard for patient experience measurement.  These surveys measure patient experience of care in different settings.  </a:t>
            </a:r>
          </a:p>
          <a:p>
            <a:pPr>
              <a:lnSpc>
                <a:spcPct val="107000"/>
              </a:lnSpc>
              <a:spcAft>
                <a:spcPts val="815"/>
              </a:spcAft>
            </a:pPr>
            <a:r>
              <a:rPr lang="en-US" sz="1200" dirty="0"/>
              <a:t>Private sector hospitals also use CAHPS surveys, which provides a basis of comparison of patient experience between VA and the private sector hospitals. </a:t>
            </a:r>
          </a:p>
          <a:p>
            <a:pPr>
              <a:lnSpc>
                <a:spcPct val="107000"/>
              </a:lnSpc>
              <a:spcAft>
                <a:spcPts val="815"/>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200" dirty="0"/>
              <a:t>SHEP surveys ask questions based on what has been proven to be most important to patients. </a:t>
            </a:r>
          </a:p>
          <a:p>
            <a:pPr>
              <a:lnSpc>
                <a:spcPct val="107000"/>
              </a:lnSpc>
              <a:spcAft>
                <a:spcPts val="815"/>
              </a:spcAft>
            </a:pPr>
            <a:r>
              <a:rPr lang="en-US" sz="1200" dirty="0"/>
              <a:t>The surveys cover a broad array of important healthcare experiences, including patients’ access to timely appointments, how clearly their providers communicated with them, whether they got the support they needed from office staff, and their overall care experience.</a:t>
            </a:r>
          </a:p>
          <a:p>
            <a:pPr>
              <a:lnSpc>
                <a:spcPct val="107000"/>
              </a:lnSpc>
              <a:spcAft>
                <a:spcPts val="815"/>
              </a:spcAft>
            </a:pPr>
            <a:endParaRPr lang="en-US" sz="1200" dirty="0"/>
          </a:p>
          <a:p>
            <a:pPr defTabSz="931774">
              <a:lnSpc>
                <a:spcPct val="107000"/>
              </a:lnSpc>
              <a:spcAft>
                <a:spcPts val="815"/>
              </a:spcAft>
              <a:defRPr/>
            </a:pPr>
            <a:r>
              <a:rPr lang="en-US" sz="2000" dirty="0"/>
              <a:t>The </a:t>
            </a:r>
            <a:r>
              <a:rPr lang="en-US" sz="2000" b="1" dirty="0"/>
              <a:t>Centers for Medicare and Medicaid Services (CMS) summarizes Hospital Performance in CAHPS (HCAHPS) </a:t>
            </a:r>
            <a:r>
              <a:rPr lang="en-US" sz="2000" dirty="0"/>
              <a:t>using a 5-star rating system. </a:t>
            </a:r>
          </a:p>
          <a:p>
            <a:pPr defTabSz="931774">
              <a:lnSpc>
                <a:spcPct val="107000"/>
              </a:lnSpc>
              <a:spcAft>
                <a:spcPts val="815"/>
              </a:spcAft>
              <a:defRPr/>
            </a:pPr>
            <a:r>
              <a:rPr lang="en-US" sz="2000" dirty="0">
                <a:solidFill>
                  <a:sysClr val="windowText" lastClr="000000"/>
                </a:solidFill>
                <a:latin typeface="Calibri"/>
              </a:rPr>
              <a:t>Star Ratings make it easier for consumers to use the information and spotlight excellence in healthcare quality.  There are a total of 10 publicly reported inpatient measures plus the summary star rating.   </a:t>
            </a:r>
          </a:p>
          <a:p>
            <a:pPr defTabSz="931774">
              <a:lnSpc>
                <a:spcPct val="107000"/>
              </a:lnSpc>
              <a:spcAft>
                <a:spcPts val="815"/>
              </a:spcAft>
              <a:defRPr/>
            </a:pPr>
            <a:r>
              <a:rPr lang="en-US" sz="2000" dirty="0"/>
              <a:t>CMS Care compare releases HCAHPS Star ratings each quarter.  Recently the Jan. 2022 data was released and when compared to FY18 data there were 28% of VA hospitals that had increased to 4-5 star hospitals.  </a:t>
            </a:r>
          </a:p>
          <a:p>
            <a:pPr defTabSz="931774">
              <a:lnSpc>
                <a:spcPct val="107000"/>
              </a:lnSpc>
              <a:spcAft>
                <a:spcPts val="815"/>
              </a:spcAft>
              <a:defRPr/>
            </a:pPr>
            <a:r>
              <a:rPr lang="en-US" sz="2000" dirty="0"/>
              <a:t>On a composite basis there are even more noteworthy improvements. Please see the Feb. 2022 SHEP Users call for a presentation on the HCAHPS Summary Star ratings. (https://vaww.qps.med.va.gov/divisions/api/pm/shep/shepUsersCalls.aspx)</a:t>
            </a:r>
          </a:p>
          <a:p>
            <a:pPr>
              <a:lnSpc>
                <a:spcPct val="107000"/>
              </a:lnSpc>
              <a:spcAft>
                <a:spcPts val="815"/>
              </a:spcAft>
            </a:pPr>
            <a:endParaRPr lang="en-US" sz="1200" dirty="0"/>
          </a:p>
          <a:p>
            <a:pPr>
              <a:lnSpc>
                <a:spcPct val="107000"/>
              </a:lnSpc>
              <a:spcAft>
                <a:spcPts val="815"/>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Here is more:</a:t>
            </a:r>
          </a:p>
          <a:p>
            <a:pPr marL="291179" indent="-291179">
              <a:lnSpc>
                <a:spcPct val="107000"/>
              </a:lnSpc>
              <a:spcAft>
                <a:spcPts val="815"/>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 “About CAHPS”: https://www.ahrq.gov/cahps/about-cahps/index.html</a:t>
            </a:r>
          </a:p>
          <a:p>
            <a:pPr marL="291179" indent="-291179">
              <a:lnSpc>
                <a:spcPct val="107000"/>
              </a:lnSpc>
              <a:spcAft>
                <a:spcPts val="815"/>
              </a:spcAft>
              <a:buFont typeface="Arial" panose="020B0604020202020204" pitchFamily="34" charset="0"/>
              <a:buChar char="•"/>
            </a:pPr>
            <a:r>
              <a:rPr lang="en-US" sz="1800" dirty="0"/>
              <a:t>CMS Care Compare: https://www.medicare.gov/care-compare/</a:t>
            </a:r>
            <a:endParaRPr lang="en-US" sz="1200" dirty="0">
              <a:latin typeface="Calibri" panose="020F0502020204030204" pitchFamily="34" charset="0"/>
              <a:cs typeface="Times New Roman" panose="02020603050405020304" pitchFamily="18" charset="0"/>
            </a:endParaRPr>
          </a:p>
          <a:p>
            <a:pPr marL="291179" indent="-291179">
              <a:lnSpc>
                <a:spcPct val="107000"/>
              </a:lnSpc>
              <a:spcAft>
                <a:spcPts val="815"/>
              </a:spcAft>
              <a:buFont typeface="Arial" panose="020B0604020202020204" pitchFamily="34" charset="0"/>
              <a:buChar char="•"/>
            </a:pPr>
            <a:r>
              <a:rPr lang="en-US" sz="1800" dirty="0"/>
              <a:t>CMS Care Compare data- VA HCAHPS- https://vaww.qps.med.va.gov/filedownload.ashx?fid=57891</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endParaRPr lang="en-US" sz="1200" dirty="0"/>
          </a:p>
          <a:p>
            <a:r>
              <a:rPr lang="en-US" sz="1200" dirty="0"/>
              <a:t>If you’d like to learn more or want a quick hit video that’s less than 5 minutes, please check out the “Introduction to SHEP Video”: https://www.youtube.com/watch?v=udeuLW7TpMM&amp;feature=youtu.be </a:t>
            </a:r>
          </a:p>
          <a:p>
            <a:r>
              <a:rPr lang="en-US" sz="1200" dirty="0"/>
              <a:t>This video is intended to provide both seasoned and new staff a brief yet comprehensive overview of the SHEP Program.</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4</a:t>
            </a:fld>
            <a:endParaRPr lang="en-US"/>
          </a:p>
        </p:txBody>
      </p:sp>
    </p:spTree>
    <p:extLst>
      <p:ext uri="{BB962C8B-B14F-4D97-AF65-F5344CB8AC3E}">
        <p14:creationId xmlns:p14="http://schemas.microsoft.com/office/powerpoint/2010/main" val="381109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r>
              <a:rPr lang="en-US" dirty="0"/>
              <a:t>SHEP is not a single survey, but a survey program designed to obtain feedback from Veterans regarding their experiences with those aspects of the healthcare process that matter most to patients.</a:t>
            </a:r>
          </a:p>
          <a:p>
            <a:pPr defTabSz="938669">
              <a:defRPr/>
            </a:pPr>
            <a:r>
              <a:rPr lang="en-US" dirty="0"/>
              <a:t>Combined, the SHEP program contacts approximately 150,000 Veteran users of VA healthcare a month. That equates to contacting 1.8 million Veterans each year.  The SHEP Response rate at national level is much higher than the industry.  SHEP also adjusts for non-responders making the results more representative of the population. Do other surveys adjust in this way?</a:t>
            </a:r>
          </a:p>
          <a:p>
            <a:pPr defTabSz="938669">
              <a:defRPr/>
            </a:pPr>
            <a:r>
              <a:rPr lang="en-US" dirty="0"/>
              <a:t>In terms of content, SHEP uses surveys from the Consumer Assessment of Healthcare Providers and Systems (CAHPS) program.  CAHPS surveys are regarded as the “gold standard” for the assessment of patient experience and widely used in the private sector.</a:t>
            </a:r>
          </a:p>
          <a:p>
            <a:pPr defTabSz="938669">
              <a:defRPr/>
            </a:pPr>
            <a:endParaRPr lang="en-US" b="1" u="sng" dirty="0"/>
          </a:p>
          <a:p>
            <a:pPr defTabSz="938669">
              <a:defRPr/>
            </a:pPr>
            <a:r>
              <a:rPr lang="en-US" b="1" u="sng" dirty="0"/>
              <a:t>Some FACTS about SHEP:</a:t>
            </a:r>
          </a:p>
          <a:p>
            <a:pPr marL="176001" indent="-176001" defTabSz="938669">
              <a:buFont typeface="Arial" panose="020B0604020202020204" pitchFamily="34" charset="0"/>
              <a:buChar char="•"/>
              <a:defRPr/>
            </a:pPr>
            <a:r>
              <a:rPr lang="en-US" dirty="0"/>
              <a:t>SHEP as mail only prior to FY16</a:t>
            </a:r>
          </a:p>
          <a:p>
            <a:pPr marL="176001" indent="-176001" defTabSz="938669">
              <a:buFont typeface="Arial" panose="020B0604020202020204" pitchFamily="34" charset="0"/>
              <a:buChar char="•"/>
              <a:defRPr/>
            </a:pPr>
            <a:r>
              <a:rPr lang="en-US" dirty="0"/>
              <a:t>What modes does SHEP include?  Mail, Email/web</a:t>
            </a:r>
          </a:p>
          <a:p>
            <a:pPr marL="176001" indent="-176001" defTabSz="938669">
              <a:buFont typeface="Arial" panose="020B0604020202020204" pitchFamily="34" charset="0"/>
              <a:buChar char="•"/>
              <a:defRPr/>
            </a:pPr>
            <a:r>
              <a:rPr lang="en-US" dirty="0"/>
              <a:t>Inpatient is Mail Only</a:t>
            </a:r>
          </a:p>
          <a:p>
            <a:pPr marL="176001" indent="-176001" defTabSz="938669">
              <a:buFont typeface="Arial" panose="020B0604020202020204" pitchFamily="34" charset="0"/>
              <a:buChar char="•"/>
              <a:defRPr/>
            </a:pPr>
            <a:r>
              <a:rPr lang="en-US" dirty="0"/>
              <a:t>SHEP contacts 1.8 million Veteran each year</a:t>
            </a:r>
          </a:p>
          <a:p>
            <a:endParaRPr lang="en-US" sz="1200" dirty="0"/>
          </a:p>
          <a:p>
            <a:r>
              <a:rPr lang="en-US" sz="1200" dirty="0"/>
              <a:t>If you’d like to learn more or want a quick hit video that’s less than 5 minutes, please check out the “</a:t>
            </a:r>
            <a:r>
              <a:rPr lang="en-US" sz="1200" b="1" i="1" dirty="0"/>
              <a:t>Journey of the Survey Video</a:t>
            </a:r>
            <a:r>
              <a:rPr lang="en-US" sz="1200" dirty="0"/>
              <a:t>”: https://www.youtube.com/watch?v=7NZq4WnDnV8&amp;feature=youtu.be. This video is intended to provide both seasoned and new staff a brief yet comprehensive of the survey administration process.</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5</a:t>
            </a:fld>
            <a:endParaRPr lang="en-US"/>
          </a:p>
        </p:txBody>
      </p:sp>
    </p:spTree>
    <p:extLst>
      <p:ext uri="{BB962C8B-B14F-4D97-AF65-F5344CB8AC3E}">
        <p14:creationId xmlns:p14="http://schemas.microsoft.com/office/powerpoint/2010/main" val="71759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measuring in SHEP Patient Experience Surveys?</a:t>
            </a:r>
          </a:p>
          <a:p>
            <a:endParaRPr lang="en-US" dirty="0"/>
          </a:p>
          <a:p>
            <a:r>
              <a:rPr lang="en-US" dirty="0"/>
              <a:t>All SHEP Surveys:</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Access</a:t>
            </a:r>
            <a:r>
              <a:rPr kumimoji="0" lang="en-US" sz="1200" b="0" i="0" u="none" strike="noStrike" kern="1200" cap="none" spc="0" normalizeH="0" baseline="0" noProof="0" dirty="0">
                <a:ln>
                  <a:noFill/>
                </a:ln>
                <a:solidFill>
                  <a:srgbClr val="003F72"/>
                </a:solidFill>
                <a:effectLst/>
                <a:uLnTx/>
                <a:uFillTx/>
                <a:latin typeface="Calibri"/>
                <a:ea typeface="+mn-ea"/>
                <a:cs typeface="+mn-cs"/>
              </a:rPr>
              <a:t>: Getting Timely Appointments, Care, and Information.</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Communication</a:t>
            </a:r>
            <a:r>
              <a:rPr kumimoji="0" lang="en-US" sz="1200" b="0" i="0" u="none" strike="noStrike" kern="1200" cap="none" spc="0" normalizeH="0" baseline="0" noProof="0" dirty="0">
                <a:ln>
                  <a:noFill/>
                </a:ln>
                <a:solidFill>
                  <a:srgbClr val="003F72"/>
                </a:solidFill>
                <a:effectLst/>
                <a:uLnTx/>
                <a:uFillTx/>
                <a:latin typeface="Calibri"/>
                <a:ea typeface="+mn-ea"/>
                <a:cs typeface="+mn-cs"/>
              </a:rPr>
              <a:t>:  How Well Providers Communicate With Patients.</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Coordination</a:t>
            </a:r>
            <a:r>
              <a:rPr kumimoji="0" lang="en-US" sz="1200" b="0" i="0" u="none" strike="noStrike" kern="1200" cap="none" spc="0" normalizeH="0" baseline="0" noProof="0" dirty="0">
                <a:ln>
                  <a:noFill/>
                </a:ln>
                <a:solidFill>
                  <a:srgbClr val="003F72"/>
                </a:solidFill>
                <a:effectLst/>
                <a:uLnTx/>
                <a:uFillTx/>
                <a:latin typeface="Calibri"/>
                <a:ea typeface="+mn-ea"/>
                <a:cs typeface="+mn-cs"/>
              </a:rPr>
              <a:t>: Providers' Use of Information to Coordinate Patient Care.</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Office Staff: </a:t>
            </a:r>
            <a:r>
              <a:rPr kumimoji="0" lang="en-US" sz="1200" b="0" i="0" u="none" strike="noStrike" kern="1200" cap="none" spc="0" normalizeH="0" baseline="0" noProof="0" dirty="0">
                <a:ln>
                  <a:noFill/>
                </a:ln>
                <a:solidFill>
                  <a:srgbClr val="003F72"/>
                </a:solidFill>
                <a:effectLst/>
                <a:uLnTx/>
                <a:uFillTx/>
                <a:latin typeface="Calibri"/>
                <a:ea typeface="+mn-ea"/>
                <a:cs typeface="+mn-cs"/>
              </a:rPr>
              <a:t>Helpful/Responsive, Courteous, and Respectful Staff.</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Patients’ Overall Rating of Provider </a:t>
            </a:r>
            <a:r>
              <a:rPr kumimoji="0" lang="en-US" sz="1200" b="0" i="0" u="none" strike="noStrike" kern="1200" cap="none" spc="0" normalizeH="0" baseline="0" noProof="0" dirty="0">
                <a:ln>
                  <a:noFill/>
                </a:ln>
                <a:solidFill>
                  <a:srgbClr val="003F72"/>
                </a:solidFill>
                <a:effectLst/>
                <a:uLnTx/>
                <a:uFillTx/>
                <a:latin typeface="Calibri"/>
                <a:ea typeface="+mn-ea"/>
                <a:cs typeface="+mn-cs"/>
              </a:rPr>
              <a:t>(PCMH, SC) or Hospital (Inpatient)</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F72"/>
                </a:solidFill>
                <a:effectLst/>
                <a:uLnTx/>
                <a:uFillTx/>
                <a:latin typeface="Calibri"/>
                <a:ea typeface="+mn-ea"/>
                <a:cs typeface="+mn-cs"/>
              </a:rPr>
              <a:t>Satisfaction with Care </a:t>
            </a:r>
            <a:r>
              <a:rPr kumimoji="0" lang="en-US" sz="1200" b="0" i="0" u="none" strike="noStrike" kern="1200" cap="none" spc="0" normalizeH="0" baseline="0" noProof="0" dirty="0">
                <a:ln>
                  <a:noFill/>
                </a:ln>
                <a:solidFill>
                  <a:srgbClr val="003F72"/>
                </a:solidFill>
                <a:effectLst/>
                <a:uLnTx/>
                <a:uFillTx/>
                <a:latin typeface="Calibri"/>
                <a:ea typeface="+mn-ea"/>
                <a:cs typeface="+mn-cs"/>
              </a:rPr>
              <a:t>(except Inpatient)</a:t>
            </a:r>
          </a:p>
          <a:p>
            <a:endParaRPr lang="en-US" dirty="0"/>
          </a:p>
          <a:p>
            <a:r>
              <a:rPr lang="en-US" dirty="0"/>
              <a:t>There are some additional items assess in </a:t>
            </a:r>
            <a:r>
              <a:rPr lang="en-US" b="1" dirty="0"/>
              <a:t>Inpatient</a:t>
            </a:r>
            <a:r>
              <a:rPr lang="en-US" dirty="0"/>
              <a:t>:</a:t>
            </a:r>
          </a:p>
          <a:p>
            <a:pPr marL="1200150" lvl="2" indent="-285750">
              <a:spcBef>
                <a:spcPts val="1200"/>
              </a:spcBef>
              <a:buFont typeface="Arial" panose="020B0604020202020204" pitchFamily="34" charset="0"/>
              <a:buChar char="•"/>
              <a:defRPr/>
            </a:pPr>
            <a:r>
              <a:rPr kumimoji="0" lang="en-US" sz="1200" b="0" i="0" u="none" strike="noStrike" kern="1200" cap="none" spc="0" normalizeH="0" baseline="0" noProof="0" dirty="0">
                <a:ln>
                  <a:noFill/>
                </a:ln>
                <a:solidFill>
                  <a:srgbClr val="003F72"/>
                </a:solidFill>
                <a:effectLst/>
                <a:uLnTx/>
                <a:uFillTx/>
                <a:latin typeface="Calibri"/>
                <a:ea typeface="+mn-ea"/>
                <a:cs typeface="+mn-cs"/>
              </a:rPr>
              <a:t>Cleanliness of Hospital</a:t>
            </a:r>
          </a:p>
          <a:p>
            <a:pPr marL="1200150" lvl="2" indent="-285750">
              <a:spcBef>
                <a:spcPts val="600"/>
              </a:spcBef>
              <a:buFont typeface="Arial" panose="020B0604020202020204" pitchFamily="34" charset="0"/>
              <a:buChar char="•"/>
              <a:defRPr/>
            </a:pPr>
            <a:r>
              <a:rPr kumimoji="0" lang="en-US" sz="1200" b="0" i="0" u="none" strike="noStrike" kern="1200" cap="none" spc="0" normalizeH="0" baseline="0" noProof="0" dirty="0">
                <a:ln>
                  <a:noFill/>
                </a:ln>
                <a:solidFill>
                  <a:srgbClr val="003F72"/>
                </a:solidFill>
                <a:effectLst/>
                <a:uLnTx/>
                <a:uFillTx/>
                <a:latin typeface="Calibri"/>
                <a:ea typeface="+mn-ea"/>
                <a:cs typeface="+mn-cs"/>
              </a:rPr>
              <a:t>Quietness of Hospital</a:t>
            </a:r>
          </a:p>
          <a:p>
            <a:pPr marL="1200150" lvl="2" indent="-285750">
              <a:spcBef>
                <a:spcPts val="600"/>
              </a:spcBef>
              <a:buFont typeface="Arial" panose="020B0604020202020204" pitchFamily="34" charset="0"/>
              <a:buChar char="•"/>
              <a:defRPr/>
            </a:pPr>
            <a:r>
              <a:rPr kumimoji="0" lang="en-US" sz="1200" b="0" i="0" u="none" strike="noStrike" kern="1200" cap="none" spc="0" normalizeH="0" baseline="0" noProof="0" dirty="0">
                <a:ln>
                  <a:noFill/>
                </a:ln>
                <a:solidFill>
                  <a:srgbClr val="003F72"/>
                </a:solidFill>
                <a:effectLst/>
                <a:uLnTx/>
                <a:uFillTx/>
                <a:latin typeface="Calibri"/>
                <a:ea typeface="+mn-ea"/>
                <a:cs typeface="+mn-cs"/>
              </a:rPr>
              <a:t>Shared Decision Making</a:t>
            </a:r>
          </a:p>
          <a:p>
            <a:pPr marL="1200150" lvl="2" indent="-285750">
              <a:spcBef>
                <a:spcPts val="600"/>
              </a:spcBef>
              <a:buFont typeface="Arial" panose="020B0604020202020204" pitchFamily="34" charset="0"/>
              <a:buChar char="•"/>
              <a:defRPr/>
            </a:pPr>
            <a:r>
              <a:rPr kumimoji="0" lang="en-US" sz="1200" b="0" i="0" u="none" strike="noStrike" kern="1200" cap="none" spc="0" normalizeH="0" baseline="0" noProof="0" dirty="0">
                <a:ln>
                  <a:noFill/>
                </a:ln>
                <a:solidFill>
                  <a:srgbClr val="003F72"/>
                </a:solidFill>
                <a:effectLst/>
                <a:uLnTx/>
                <a:uFillTx/>
                <a:latin typeface="Calibri"/>
                <a:ea typeface="+mn-ea"/>
                <a:cs typeface="+mn-cs"/>
              </a:rPr>
              <a:t>Discharge Information</a:t>
            </a:r>
          </a:p>
          <a:p>
            <a:pPr marL="1200150" lvl="2" indent="-285750">
              <a:spcBef>
                <a:spcPts val="600"/>
              </a:spcBef>
              <a:buFont typeface="Arial" panose="020B0604020202020204" pitchFamily="34" charset="0"/>
              <a:buChar char="•"/>
              <a:defRPr/>
            </a:pPr>
            <a:r>
              <a:rPr kumimoji="0" lang="en-US" sz="1200" b="0" i="0" u="none" strike="noStrike" kern="1200" cap="none" spc="0" normalizeH="0" baseline="0" noProof="0" dirty="0">
                <a:ln>
                  <a:noFill/>
                </a:ln>
                <a:solidFill>
                  <a:srgbClr val="003F72"/>
                </a:solidFill>
                <a:effectLst/>
                <a:uLnTx/>
                <a:uFillTx/>
                <a:latin typeface="Calibri"/>
                <a:ea typeface="+mn-ea"/>
                <a:cs typeface="+mn-cs"/>
              </a:rPr>
              <a:t>Care Transition</a:t>
            </a:r>
          </a:p>
          <a:p>
            <a:endParaRPr lang="en-US" dirty="0"/>
          </a:p>
          <a:p>
            <a:pPr algn="l"/>
            <a:r>
              <a:rPr lang="en-US" dirty="0"/>
              <a:t>And some additional items in </a:t>
            </a:r>
            <a:r>
              <a:rPr lang="en-US" b="1" dirty="0"/>
              <a:t>Community Care</a:t>
            </a:r>
            <a:r>
              <a:rPr lang="en-US" dirty="0"/>
              <a:t>:</a:t>
            </a:r>
          </a:p>
          <a:p>
            <a:pPr marL="1200150" lvl="2" indent="-285750">
              <a:spcBef>
                <a:spcPts val="12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Eligibility</a:t>
            </a:r>
            <a:r>
              <a:rPr lang="en-US" dirty="0">
                <a:solidFill>
                  <a:srgbClr val="003F72"/>
                </a:solidFill>
                <a:latin typeface="Calibri"/>
              </a:rPr>
              <a:t> Determination</a:t>
            </a:r>
            <a:endParaRPr kumimoji="0" lang="en-US" b="0" i="0" u="none" strike="noStrike" kern="1200" cap="none" spc="0" normalizeH="0" baseline="0" noProof="0" dirty="0">
              <a:ln>
                <a:noFill/>
              </a:ln>
              <a:solidFill>
                <a:srgbClr val="003F72"/>
              </a:solidFill>
              <a:effectLst/>
              <a:uLnTx/>
              <a:uFillTx/>
              <a:latin typeface="Calibri"/>
              <a:ea typeface="+mn-ea"/>
              <a:cs typeface="+mn-cs"/>
            </a:endParaRPr>
          </a:p>
          <a:p>
            <a:pPr marL="1200150" lvl="2" indent="-285750">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First Appointment</a:t>
            </a:r>
            <a:r>
              <a:rPr lang="en-US" dirty="0">
                <a:solidFill>
                  <a:srgbClr val="003F72"/>
                </a:solidFill>
                <a:latin typeface="Calibri"/>
              </a:rPr>
              <a:t>t Access</a:t>
            </a:r>
            <a:endParaRPr kumimoji="0" lang="en-US" b="0" i="0" u="none" strike="noStrike" kern="1200" cap="none" spc="0" normalizeH="0" baseline="0" noProof="0" dirty="0">
              <a:ln>
                <a:noFill/>
              </a:ln>
              <a:solidFill>
                <a:srgbClr val="003F72"/>
              </a:solidFill>
              <a:effectLst/>
              <a:uLnTx/>
              <a:uFillTx/>
              <a:latin typeface="Calibri"/>
              <a:ea typeface="+mn-ea"/>
              <a:cs typeface="+mn-cs"/>
            </a:endParaRPr>
          </a:p>
          <a:p>
            <a:pPr marL="1200150" lvl="2" indent="-285750">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Billing</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6</a:t>
            </a:fld>
            <a:endParaRPr lang="en-US"/>
          </a:p>
        </p:txBody>
      </p:sp>
    </p:spTree>
    <p:extLst>
      <p:ext uri="{BB962C8B-B14F-4D97-AF65-F5344CB8AC3E}">
        <p14:creationId xmlns:p14="http://schemas.microsoft.com/office/powerpoint/2010/main" val="87815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It’s important to understand the scoring concept known as “Top Box” scoring.  This refers to the fact that, for many items, the best way to score is to look at the percentage of patients giving the highest possible response, for example “Strongly Agree” with the question that asks if staff took my preference into account, or that Doctors “Always” listened carefully.  On the Overall Rating of Care, which the patient is asked to rate on a scale of 0 to 10, where 10 is the BEST CARE IMAGINABLE, the scoring is based on the percentage hitting the top 2 categories, “9” or “10”.</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This approach is based on good scientific evidence.  </a:t>
            </a:r>
            <a:r>
              <a:rPr lang="en-US" sz="1200" b="0" i="0" u="none" strike="noStrike" dirty="0">
                <a:solidFill>
                  <a:srgbClr val="000000"/>
                </a:solidFill>
                <a:effectLst/>
                <a:latin typeface="Calibri" panose="020F0502020204030204" pitchFamily="34" charset="0"/>
              </a:rPr>
              <a:t>For instance: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200" b="0" i="0" u="none" strike="noStrike" dirty="0">
                <a:solidFill>
                  <a:srgbClr val="000000"/>
                </a:solidFill>
                <a:effectLst/>
                <a:latin typeface="Calibri" panose="020F0502020204030204" pitchFamily="34" charset="0"/>
              </a:rPr>
              <a:t> We know this type of scoring is better able to discriminate HIGH from LOW performers, even if the percentage seems low for all.  AND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mj-lt"/>
              <a:buAutoNum type="arabicPeriod"/>
            </a:pPr>
            <a:r>
              <a:rPr lang="en-US" sz="1200" b="0" i="0" u="none" strike="noStrike" dirty="0">
                <a:solidFill>
                  <a:srgbClr val="000000"/>
                </a:solidFill>
                <a:effectLst/>
                <a:latin typeface="Calibri" panose="020F0502020204030204" pitchFamily="34" charset="0"/>
              </a:rPr>
              <a:t> We also know that when we EXCEED the patient’s expectations, they really notice, and that generates a stronger partnership with their treating team.</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mj-lt"/>
              <a:buAutoNum type="arabicPeriod" startAt="3"/>
            </a:pPr>
            <a:r>
              <a:rPr lang="en-US" sz="1200" b="0" i="0" dirty="0">
                <a:solidFill>
                  <a:srgbClr val="444444"/>
                </a:solidFill>
                <a:effectLst/>
                <a:latin typeface="Calibri" panose="020F0502020204030204" pitchFamily="34" charset="0"/>
              </a:rPr>
              <a:t>​</a:t>
            </a:r>
            <a:r>
              <a:rPr lang="en-US" sz="1200" b="0" i="0" u="none" strike="noStrike" dirty="0">
                <a:solidFill>
                  <a:srgbClr val="444444"/>
                </a:solidFill>
                <a:effectLst/>
                <a:latin typeface="Arial" panose="020B0604020202020204" pitchFamily="34" charset="0"/>
              </a:rPr>
              <a:t> </a:t>
            </a:r>
            <a:r>
              <a:rPr lang="en-US" sz="1200" b="0" i="0" u="none" strike="noStrike" dirty="0">
                <a:solidFill>
                  <a:srgbClr val="000000"/>
                </a:solidFill>
                <a:effectLst/>
                <a:latin typeface="Calibri" panose="020F0502020204030204" pitchFamily="34" charset="0"/>
              </a:rPr>
              <a:t>There is only </a:t>
            </a:r>
            <a:r>
              <a:rPr lang="en-US" sz="1200" b="1" i="0" u="none" strike="noStrike" dirty="0">
                <a:solidFill>
                  <a:srgbClr val="000000"/>
                </a:solidFill>
                <a:effectLst/>
                <a:latin typeface="Calibri" panose="020F0502020204030204" pitchFamily="34" charset="0"/>
              </a:rPr>
              <a:t>ONE CAUTION </a:t>
            </a:r>
            <a:r>
              <a:rPr lang="en-US" sz="1200" b="0" i="0" u="none" strike="noStrike" dirty="0">
                <a:solidFill>
                  <a:srgbClr val="000000"/>
                </a:solidFill>
                <a:effectLst/>
                <a:latin typeface="Calibri" panose="020F0502020204030204" pitchFamily="34" charset="0"/>
              </a:rPr>
              <a:t>here.  This principle works </a:t>
            </a:r>
            <a:r>
              <a:rPr lang="en-US" sz="1200" b="1" i="0" u="none" strike="noStrike" dirty="0">
                <a:solidFill>
                  <a:srgbClr val="000000"/>
                </a:solidFill>
                <a:effectLst/>
                <a:latin typeface="Calibri" panose="020F0502020204030204" pitchFamily="34" charset="0"/>
              </a:rPr>
              <a:t>AS DESIGNED </a:t>
            </a:r>
            <a:r>
              <a:rPr lang="en-US" sz="1200" b="0" i="0" u="none" strike="noStrike" dirty="0">
                <a:solidFill>
                  <a:srgbClr val="000000"/>
                </a:solidFill>
                <a:effectLst/>
                <a:latin typeface="Calibri" panose="020F0502020204030204" pitchFamily="34" charset="0"/>
              </a:rPr>
              <a:t>only if you do not create a “response bias” in the patient.  They need to react to the question </a:t>
            </a:r>
            <a:r>
              <a:rPr lang="en-US" sz="1200" b="1" i="0" u="none" strike="noStrike" dirty="0">
                <a:solidFill>
                  <a:srgbClr val="000000"/>
                </a:solidFill>
                <a:effectLst/>
                <a:latin typeface="Calibri" panose="020F0502020204030204" pitchFamily="34" charset="0"/>
              </a:rPr>
              <a:t>ON THERE OWN</a:t>
            </a:r>
            <a:r>
              <a:rPr lang="en-US" sz="1200" b="0" i="0" u="none" strike="noStrike" dirty="0">
                <a:solidFill>
                  <a:srgbClr val="000000"/>
                </a:solidFill>
                <a:effectLst/>
                <a:latin typeface="Calibri" panose="020F0502020204030204" pitchFamily="34" charset="0"/>
              </a:rPr>
              <a:t>.  So, </a:t>
            </a:r>
            <a:r>
              <a:rPr lang="en-US" sz="1200" b="1" i="0" u="none" strike="noStrike" dirty="0">
                <a:solidFill>
                  <a:srgbClr val="000000"/>
                </a:solidFill>
                <a:effectLst/>
                <a:latin typeface="Calibri" panose="020F0502020204030204" pitchFamily="34" charset="0"/>
              </a:rPr>
              <a:t>PLEASE</a:t>
            </a:r>
            <a:r>
              <a:rPr lang="en-US" sz="1200" b="0" i="0" u="none" strike="noStrike" dirty="0">
                <a:solidFill>
                  <a:srgbClr val="000000"/>
                </a:solidFill>
                <a:effectLst/>
                <a:latin typeface="Calibri" panose="020F0502020204030204" pitchFamily="34" charset="0"/>
              </a:rPr>
              <a:t>, no “10” Posters or Lapel Buttons.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7</a:t>
            </a:fld>
            <a:endParaRPr lang="en-US"/>
          </a:p>
        </p:txBody>
      </p:sp>
    </p:spTree>
    <p:extLst>
      <p:ext uri="{BB962C8B-B14F-4D97-AF65-F5344CB8AC3E}">
        <p14:creationId xmlns:p14="http://schemas.microsoft.com/office/powerpoint/2010/main" val="112085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called “Data Navigation”- Where to find the data you need.</a:t>
            </a:r>
          </a:p>
        </p:txBody>
      </p:sp>
      <p:sp>
        <p:nvSpPr>
          <p:cNvPr id="4" name="Slide Number Placeholder 3"/>
          <p:cNvSpPr>
            <a:spLocks noGrp="1"/>
          </p:cNvSpPr>
          <p:nvPr>
            <p:ph type="sldNum" sz="quarter" idx="5"/>
          </p:nvPr>
        </p:nvSpPr>
        <p:spPr/>
        <p:txBody>
          <a:bodyPr/>
          <a:lstStyle/>
          <a:p>
            <a:fld id="{DFD3E557-29CA-2942-B5B0-BBAE067F5736}" type="slidenum">
              <a:rPr lang="en-US" smtClean="0"/>
              <a:t>8</a:t>
            </a:fld>
            <a:endParaRPr lang="en-US"/>
          </a:p>
        </p:txBody>
      </p:sp>
    </p:spTree>
    <p:extLst>
      <p:ext uri="{BB962C8B-B14F-4D97-AF65-F5344CB8AC3E}">
        <p14:creationId xmlns:p14="http://schemas.microsoft.com/office/powerpoint/2010/main" val="334687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The SHEP VISN &amp; Facility Level Infographics report is great pre-made report with the latest SHEP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We understand compiling data in a meaningful and visually appealing way takes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One-Stop-Shop SHEP data report for Inpatient and PCMH</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Report can be easily shared with all levels within the organization</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Facility level reports organized into sections for leadership, clinicians, office staff etc.</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Report shows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facility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scores, trends over time, questions, response level, top drivers and attributable effects results.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Reports are located on the SHEP website: https://vaww.qps.med.va.gov/divisions/api/pm/shep/shepVISNLevelInfoGraphic.aspx</a:t>
            </a:r>
          </a:p>
          <a:p>
            <a:endParaRPr lang="en-US" dirty="0"/>
          </a:p>
        </p:txBody>
      </p:sp>
      <p:sp>
        <p:nvSpPr>
          <p:cNvPr id="4" name="Slide Number Placeholder 3"/>
          <p:cNvSpPr>
            <a:spLocks noGrp="1"/>
          </p:cNvSpPr>
          <p:nvPr>
            <p:ph type="sldNum" sz="quarter" idx="5"/>
          </p:nvPr>
        </p:nvSpPr>
        <p:spPr/>
        <p:txBody>
          <a:bodyPr/>
          <a:lstStyle/>
          <a:p>
            <a:fld id="{DFD3E557-29CA-2942-B5B0-BBAE067F5736}" type="slidenum">
              <a:rPr lang="en-US" smtClean="0"/>
              <a:t>9</a:t>
            </a:fld>
            <a:endParaRPr lang="en-US"/>
          </a:p>
        </p:txBody>
      </p:sp>
    </p:spTree>
    <p:extLst>
      <p:ext uri="{BB962C8B-B14F-4D97-AF65-F5344CB8AC3E}">
        <p14:creationId xmlns:p14="http://schemas.microsoft.com/office/powerpoint/2010/main" val="1939809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reselected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510454-734A-9144-8FE7-F44AFE841B28}"/>
              </a:ext>
            </a:extLst>
          </p:cNvPr>
          <p:cNvSpPr/>
          <p:nvPr userDrawn="1"/>
        </p:nvSpPr>
        <p:spPr>
          <a:xfrm>
            <a:off x="304800" y="265176"/>
            <a:ext cx="11582400" cy="6364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544400C-694E-6A48-A7A0-4E8A9B883BD6}"/>
              </a:ext>
            </a:extLst>
          </p:cNvPr>
          <p:cNvSpPr/>
          <p:nvPr userDrawn="1"/>
        </p:nvSpPr>
        <p:spPr>
          <a:xfrm>
            <a:off x="0" y="1232941"/>
            <a:ext cx="4726899" cy="3077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7D94AB-6BF0-4D49-8303-7D66DE57A197}"/>
              </a:ext>
            </a:extLst>
          </p:cNvPr>
          <p:cNvSpPr txBox="1"/>
          <p:nvPr userDrawn="1"/>
        </p:nvSpPr>
        <p:spPr>
          <a:xfrm>
            <a:off x="5717070" y="852505"/>
            <a:ext cx="5535897" cy="246221"/>
          </a:xfrm>
          <a:prstGeom prst="rect">
            <a:avLst/>
          </a:prstGeom>
          <a:noFill/>
        </p:spPr>
        <p:txBody>
          <a:bodyPr wrap="square" lIns="0" rtlCol="0">
            <a:spAutoFit/>
          </a:bodyPr>
          <a:lstStyle/>
          <a:p>
            <a:pPr algn="r"/>
            <a:fld id="{51118A9C-9ABD-A84C-846F-CC0713849565}" type="datetime4">
              <a:rPr lang="en-US" sz="1000" b="0" smtClean="0">
                <a:solidFill>
                  <a:schemeClr val="bg1"/>
                </a:solidFill>
              </a:rPr>
              <a:pPr algn="r"/>
              <a:t>August 2, 2022</a:t>
            </a:fld>
            <a:endParaRPr lang="en-US" sz="1000" b="0" dirty="0">
              <a:solidFill>
                <a:schemeClr val="bg1"/>
              </a:solidFill>
            </a:endParaRPr>
          </a:p>
        </p:txBody>
      </p:sp>
      <p:sp>
        <p:nvSpPr>
          <p:cNvPr id="16" name="Text Placeholder 8">
            <a:extLst>
              <a:ext uri="{FF2B5EF4-FFF2-40B4-BE49-F238E27FC236}">
                <a16:creationId xmlns:a16="http://schemas.microsoft.com/office/drawing/2014/main" id="{A8D06877-E96A-C446-9E3A-3A13B024A710}"/>
              </a:ext>
            </a:extLst>
          </p:cNvPr>
          <p:cNvSpPr>
            <a:spLocks noGrp="1"/>
          </p:cNvSpPr>
          <p:nvPr>
            <p:ph type="body" sz="quarter" idx="11" hasCustomPrompt="1"/>
          </p:nvPr>
        </p:nvSpPr>
        <p:spPr>
          <a:xfrm>
            <a:off x="1065465" y="3826720"/>
            <a:ext cx="5653989" cy="508605"/>
          </a:xfrm>
        </p:spPr>
        <p:txBody>
          <a:bodyPr lIns="0">
            <a:noAutofit/>
          </a:bodyPr>
          <a:lstStyle>
            <a:lvl1pPr marL="0" indent="0">
              <a:buNone/>
              <a:defRPr sz="2000" i="1">
                <a:solidFill>
                  <a:schemeClr val="accent4"/>
                </a:solidFill>
                <a:latin typeface="+mn-lt"/>
              </a:defRPr>
            </a:lvl1pPr>
          </a:lstStyle>
          <a:p>
            <a:pPr lvl="0"/>
            <a:r>
              <a:rPr lang="en-US" dirty="0"/>
              <a:t>Click to edit Subtitle</a:t>
            </a:r>
          </a:p>
        </p:txBody>
      </p:sp>
      <p:pic>
        <p:nvPicPr>
          <p:cNvPr id="17" name="Picture 16">
            <a:extLst>
              <a:ext uri="{FF2B5EF4-FFF2-40B4-BE49-F238E27FC236}">
                <a16:creationId xmlns:a16="http://schemas.microsoft.com/office/drawing/2014/main" id="{AD2CBED1-ECA4-7E4F-8E48-47A526A428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465" y="5604273"/>
            <a:ext cx="2857500" cy="635000"/>
          </a:xfrm>
          <a:prstGeom prst="rect">
            <a:avLst/>
          </a:prstGeom>
        </p:spPr>
      </p:pic>
      <p:pic>
        <p:nvPicPr>
          <p:cNvPr id="18" name="Picture 17">
            <a:extLst>
              <a:ext uri="{FF2B5EF4-FFF2-40B4-BE49-F238E27FC236}">
                <a16:creationId xmlns:a16="http://schemas.microsoft.com/office/drawing/2014/main" id="{9E8D2926-A8FD-F2BD-BACD-5E35EAD276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000" y="5545860"/>
            <a:ext cx="2611967" cy="761824"/>
          </a:xfrm>
          <a:prstGeom prst="rect">
            <a:avLst/>
          </a:prstGeom>
        </p:spPr>
      </p:pic>
      <p:sp>
        <p:nvSpPr>
          <p:cNvPr id="2" name="Title 1">
            <a:extLst>
              <a:ext uri="{FF2B5EF4-FFF2-40B4-BE49-F238E27FC236}">
                <a16:creationId xmlns:a16="http://schemas.microsoft.com/office/drawing/2014/main" id="{4641D38B-4DFB-AA17-A138-06691CDF7F97}"/>
              </a:ext>
            </a:extLst>
          </p:cNvPr>
          <p:cNvSpPr>
            <a:spLocks noGrp="1"/>
          </p:cNvSpPr>
          <p:nvPr>
            <p:ph type="title"/>
          </p:nvPr>
        </p:nvSpPr>
        <p:spPr>
          <a:xfrm>
            <a:off x="1065466" y="1828964"/>
            <a:ext cx="5653989" cy="1832988"/>
          </a:xfrm>
          <a:prstGeom prst="rect">
            <a:avLst/>
          </a:prstGeom>
        </p:spPr>
        <p:txBody>
          <a:bodyPr lIns="0" anchor="b"/>
          <a:lstStyle>
            <a:lvl1pPr>
              <a:defRPr sz="3200">
                <a:solidFill>
                  <a:schemeClr val="bg1"/>
                </a:solidFill>
                <a:latin typeface="+mj-lt"/>
              </a:defRPr>
            </a:lvl1pPr>
          </a:lstStyle>
          <a:p>
            <a:r>
              <a:rPr lang="en-US"/>
              <a:t>Click to edit Master title style</a:t>
            </a:r>
            <a:endParaRPr lang="en-US" dirty="0"/>
          </a:p>
        </p:txBody>
      </p:sp>
      <p:pic>
        <p:nvPicPr>
          <p:cNvPr id="4" name="Picture 3" descr="A gavel and a flag&#10;&#10;Description automatically generated with medium confidence">
            <a:extLst>
              <a:ext uri="{FF2B5EF4-FFF2-40B4-BE49-F238E27FC236}">
                <a16:creationId xmlns:a16="http://schemas.microsoft.com/office/drawing/2014/main" id="{01682A27-8768-BABE-805B-9564D5774148}"/>
              </a:ext>
            </a:extLst>
          </p:cNvPr>
          <p:cNvPicPr>
            <a:picLocks/>
          </p:cNvPicPr>
          <p:nvPr userDrawn="1"/>
        </p:nvPicPr>
        <p:blipFill rotWithShape="1">
          <a:blip r:embed="rId4"/>
          <a:srcRect l="1008" t="500" r="27531" b="1225"/>
          <a:stretch/>
        </p:blipFill>
        <p:spPr>
          <a:xfrm>
            <a:off x="7015841" y="3338209"/>
            <a:ext cx="2006756" cy="1832988"/>
          </a:xfrm>
          <a:prstGeom prst="rect">
            <a:avLst/>
          </a:prstGeom>
        </p:spPr>
      </p:pic>
      <p:pic>
        <p:nvPicPr>
          <p:cNvPr id="15" name="Picture 14">
            <a:extLst>
              <a:ext uri="{FF2B5EF4-FFF2-40B4-BE49-F238E27FC236}">
                <a16:creationId xmlns:a16="http://schemas.microsoft.com/office/drawing/2014/main" id="{D22C796B-4957-B5FB-2B8B-EEE63089AF3D}"/>
              </a:ext>
            </a:extLst>
          </p:cNvPr>
          <p:cNvPicPr>
            <a:picLocks noChangeAspect="1"/>
          </p:cNvPicPr>
          <p:nvPr userDrawn="1"/>
        </p:nvPicPr>
        <p:blipFill rotWithShape="1">
          <a:blip r:embed="rId5"/>
          <a:srcRect l="29524" t="3034" r="24826" b="3034"/>
          <a:stretch/>
        </p:blipFill>
        <p:spPr>
          <a:xfrm>
            <a:off x="7024256" y="1317256"/>
            <a:ext cx="2006756" cy="1832988"/>
          </a:xfrm>
          <a:prstGeom prst="rect">
            <a:avLst/>
          </a:prstGeom>
        </p:spPr>
      </p:pic>
      <p:pic>
        <p:nvPicPr>
          <p:cNvPr id="19" name="Picture 18">
            <a:extLst>
              <a:ext uri="{FF2B5EF4-FFF2-40B4-BE49-F238E27FC236}">
                <a16:creationId xmlns:a16="http://schemas.microsoft.com/office/drawing/2014/main" id="{5127BEF8-FE1D-4C0C-C3A2-B0F6AFFF8384}"/>
              </a:ext>
            </a:extLst>
          </p:cNvPr>
          <p:cNvPicPr>
            <a:picLocks noChangeAspect="1"/>
          </p:cNvPicPr>
          <p:nvPr userDrawn="1"/>
        </p:nvPicPr>
        <p:blipFill rotWithShape="1">
          <a:blip r:embed="rId6"/>
          <a:srcRect l="27314" t="3034" r="25261" b="3034"/>
          <a:stretch/>
        </p:blipFill>
        <p:spPr>
          <a:xfrm>
            <a:off x="9246211" y="3338209"/>
            <a:ext cx="2006756" cy="1832988"/>
          </a:xfrm>
          <a:prstGeom prst="rect">
            <a:avLst/>
          </a:prstGeom>
        </p:spPr>
      </p:pic>
      <p:pic>
        <p:nvPicPr>
          <p:cNvPr id="23" name="Picture 22">
            <a:extLst>
              <a:ext uri="{FF2B5EF4-FFF2-40B4-BE49-F238E27FC236}">
                <a16:creationId xmlns:a16="http://schemas.microsoft.com/office/drawing/2014/main" id="{F438F4F1-D827-BE55-A67D-9DE6CD0C0CE7}"/>
              </a:ext>
            </a:extLst>
          </p:cNvPr>
          <p:cNvPicPr>
            <a:picLocks noChangeAspect="1"/>
          </p:cNvPicPr>
          <p:nvPr userDrawn="1"/>
        </p:nvPicPr>
        <p:blipFill rotWithShape="1">
          <a:blip r:embed="rId7"/>
          <a:srcRect l="24900" r="24900"/>
          <a:stretch/>
        </p:blipFill>
        <p:spPr>
          <a:xfrm>
            <a:off x="9243212" y="1317256"/>
            <a:ext cx="2006756" cy="1832988"/>
          </a:xfrm>
          <a:prstGeom prst="rect">
            <a:avLst/>
          </a:prstGeom>
        </p:spPr>
      </p:pic>
    </p:spTree>
    <p:extLst>
      <p:ext uri="{BB962C8B-B14F-4D97-AF65-F5344CB8AC3E}">
        <p14:creationId xmlns:p14="http://schemas.microsoft.com/office/powerpoint/2010/main" val="374327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F87CB9F-1FBC-5B4B-8C1E-BC250F792A5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61425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57846"/>
            <a:ext cx="6815667" cy="510071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1157847"/>
            <a:ext cx="4011084" cy="5100713"/>
          </a:xfrm>
          <a:solidFill>
            <a:srgbClr val="FFFFFF"/>
          </a:solidFill>
          <a:ln>
            <a:solidFill>
              <a:srgbClr val="BFBFBF"/>
            </a:solidFill>
          </a:ln>
        </p:spPr>
        <p:txBody>
          <a:bodyPr>
            <a:noAutofit/>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609600" y="133423"/>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63FD921-9763-6546-9789-CEC6A46C633A}"/>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96650"/>
            <a:ext cx="7315200" cy="3819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102498"/>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600891"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B51EF3CB-3B26-1747-A0CC-69379BE87D00}"/>
              </a:ext>
            </a:extLst>
          </p:cNvPr>
          <p:cNvSpPr txBox="1">
            <a:spLocks/>
          </p:cNvSpPr>
          <p:nvPr userDrawn="1"/>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z="1000" smtClean="0"/>
              <a:pPr/>
              <a:t>‹#›</a:t>
            </a:fld>
            <a:endParaRPr lang="en-US" sz="1000" dirty="0"/>
          </a:p>
        </p:txBody>
      </p:sp>
    </p:spTree>
    <p:extLst>
      <p:ext uri="{BB962C8B-B14F-4D97-AF65-F5344CB8AC3E}">
        <p14:creationId xmlns:p14="http://schemas.microsoft.com/office/powerpoint/2010/main" val="84767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9607"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116954C1-40E7-ED47-80B6-7DF5E34F116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6695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5874" y="1199287"/>
            <a:ext cx="6726539" cy="486423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598795" y="1199289"/>
            <a:ext cx="4011084" cy="4864233"/>
          </a:xfrm>
          <a:solidFill>
            <a:srgbClr val="FFFFFF"/>
          </a:solidFill>
          <a:ln>
            <a:solidFill>
              <a:srgbClr val="BFBFBF"/>
            </a:solidFill>
          </a:ln>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598795"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01A2AE48-3F98-7541-9391-83F1B4FDA54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199214"/>
            <a:ext cx="7315200" cy="4002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38400" y="5266844"/>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598323"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C4CEE060-238D-CC42-AA97-6D32E3E72440}"/>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84767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9D613-D76A-7D40-8460-4CAE6263F144}"/>
              </a:ext>
            </a:extLst>
          </p:cNvPr>
          <p:cNvSpPr txBox="1"/>
          <p:nvPr userDrawn="1"/>
        </p:nvSpPr>
        <p:spPr>
          <a:xfrm>
            <a:off x="755669" y="4620951"/>
            <a:ext cx="5535897" cy="307777"/>
          </a:xfrm>
          <a:prstGeom prst="rect">
            <a:avLst/>
          </a:prstGeom>
          <a:noFill/>
        </p:spPr>
        <p:txBody>
          <a:bodyPr wrap="square" lIns="0" rtlCol="0">
            <a:spAutoFit/>
          </a:bodyPr>
          <a:lstStyle/>
          <a:p>
            <a:fld id="{51118A9C-9ABD-A84C-846F-CC0713849565}" type="datetime4">
              <a:rPr lang="en-US" sz="1400" b="1" smtClean="0">
                <a:solidFill>
                  <a:schemeClr val="accent5"/>
                </a:solidFill>
              </a:rPr>
              <a:t>August 2, 2022</a:t>
            </a:fld>
            <a:endParaRPr lang="en-US" sz="1400" b="1" dirty="0">
              <a:solidFill>
                <a:schemeClr val="accent5"/>
              </a:solidFill>
            </a:endParaRPr>
          </a:p>
        </p:txBody>
      </p:sp>
      <p:sp>
        <p:nvSpPr>
          <p:cNvPr id="9" name="Text Placeholder 8">
            <a:extLst>
              <a:ext uri="{FF2B5EF4-FFF2-40B4-BE49-F238E27FC236}">
                <a16:creationId xmlns:a16="http://schemas.microsoft.com/office/drawing/2014/main" id="{256D496D-3EAE-0643-966A-D24A621E946F}"/>
              </a:ext>
            </a:extLst>
          </p:cNvPr>
          <p:cNvSpPr>
            <a:spLocks noGrp="1"/>
          </p:cNvSpPr>
          <p:nvPr>
            <p:ph type="body" sz="quarter" idx="10"/>
          </p:nvPr>
        </p:nvSpPr>
        <p:spPr>
          <a:xfrm>
            <a:off x="755669" y="2583064"/>
            <a:ext cx="8391583" cy="1016040"/>
          </a:xfrm>
        </p:spPr>
        <p:txBody>
          <a:bodyPr lIns="0" anchor="b" anchorCtr="0">
            <a:noAutofit/>
          </a:bodyPr>
          <a:lstStyle>
            <a:lvl1pPr marL="0" indent="0">
              <a:buNone/>
              <a:defRPr sz="3200" b="1">
                <a:solidFill>
                  <a:schemeClr val="tx2"/>
                </a:solidFill>
                <a:latin typeface="+mj-lt"/>
              </a:defRPr>
            </a:lvl1pPr>
          </a:lstStyle>
          <a:p>
            <a:pPr lvl="0"/>
            <a:r>
              <a:rPr lang="en-US"/>
              <a:t>Click to edit Master text styles</a:t>
            </a:r>
          </a:p>
        </p:txBody>
      </p:sp>
      <p:sp>
        <p:nvSpPr>
          <p:cNvPr id="17" name="Text Placeholder 8">
            <a:extLst>
              <a:ext uri="{FF2B5EF4-FFF2-40B4-BE49-F238E27FC236}">
                <a16:creationId xmlns:a16="http://schemas.microsoft.com/office/drawing/2014/main" id="{144DFDF4-465A-A143-9D9B-04AB8BF3F0B2}"/>
              </a:ext>
            </a:extLst>
          </p:cNvPr>
          <p:cNvSpPr>
            <a:spLocks noGrp="1"/>
          </p:cNvSpPr>
          <p:nvPr>
            <p:ph type="body" sz="quarter" idx="11" hasCustomPrompt="1"/>
          </p:nvPr>
        </p:nvSpPr>
        <p:spPr>
          <a:xfrm>
            <a:off x="755669" y="3918575"/>
            <a:ext cx="8391583" cy="508605"/>
          </a:xfrm>
        </p:spPr>
        <p:txBody>
          <a:bodyPr lIns="0">
            <a:noAutofit/>
          </a:bodyPr>
          <a:lstStyle>
            <a:lvl1pPr marL="0" indent="0">
              <a:buNone/>
              <a:defRPr sz="2000" i="1">
                <a:solidFill>
                  <a:schemeClr val="accent5"/>
                </a:solidFill>
                <a:latin typeface="+mn-lt"/>
              </a:defRPr>
            </a:lvl1pPr>
          </a:lstStyle>
          <a:p>
            <a:pPr lvl="0"/>
            <a:r>
              <a:rPr lang="en-US" dirty="0"/>
              <a:t>Click to edit Subtitle</a:t>
            </a:r>
          </a:p>
        </p:txBody>
      </p:sp>
      <p:cxnSp>
        <p:nvCxnSpPr>
          <p:cNvPr id="10" name="Straight Connector 9">
            <a:extLst>
              <a:ext uri="{FF2B5EF4-FFF2-40B4-BE49-F238E27FC236}">
                <a16:creationId xmlns:a16="http://schemas.microsoft.com/office/drawing/2014/main" id="{B2BD8274-25F7-2B4C-9DA1-BF4FAF6ABBF6}"/>
              </a:ext>
            </a:extLst>
          </p:cNvPr>
          <p:cNvCxnSpPr/>
          <p:nvPr userDrawn="1"/>
        </p:nvCxnSpPr>
        <p:spPr>
          <a:xfrm>
            <a:off x="728576" y="3726687"/>
            <a:ext cx="10026145" cy="0"/>
          </a:xfrm>
          <a:prstGeom prst="line">
            <a:avLst/>
          </a:prstGeom>
          <a:ln w="31750"/>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605F522-782B-414F-9804-2336838F24F8}"/>
              </a:ext>
            </a:extLst>
          </p:cNvPr>
          <p:cNvSpPr/>
          <p:nvPr userDrawn="1"/>
        </p:nvSpPr>
        <p:spPr>
          <a:xfrm>
            <a:off x="3334" y="5890826"/>
            <a:ext cx="4080005"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FBA9D200-C85C-2046-A980-119BFA98D77F}"/>
              </a:ext>
            </a:extLst>
          </p:cNvPr>
          <p:cNvSpPr/>
          <p:nvPr userDrawn="1"/>
        </p:nvSpPr>
        <p:spPr>
          <a:xfrm>
            <a:off x="4083341" y="5890826"/>
            <a:ext cx="4063935"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40C2771-8878-724A-A692-39B9696628BF}"/>
              </a:ext>
            </a:extLst>
          </p:cNvPr>
          <p:cNvSpPr/>
          <p:nvPr userDrawn="1"/>
        </p:nvSpPr>
        <p:spPr>
          <a:xfrm>
            <a:off x="8147277" y="5890826"/>
            <a:ext cx="404806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A picture containing text&#10;&#10;Description automatically generated">
            <a:extLst>
              <a:ext uri="{FF2B5EF4-FFF2-40B4-BE49-F238E27FC236}">
                <a16:creationId xmlns:a16="http://schemas.microsoft.com/office/drawing/2014/main" id="{11B66FC1-B565-E844-B6D7-7DEA8824F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660" y="6137198"/>
            <a:ext cx="2590800" cy="571500"/>
          </a:xfrm>
          <a:prstGeom prst="rect">
            <a:avLst/>
          </a:prstGeom>
        </p:spPr>
      </p:pic>
      <p:pic>
        <p:nvPicPr>
          <p:cNvPr id="13" name="Picture 12" descr="A picture containing text, sign, clipart&#10;&#10;Description automatically generated">
            <a:extLst>
              <a:ext uri="{FF2B5EF4-FFF2-40B4-BE49-F238E27FC236}">
                <a16:creationId xmlns:a16="http://schemas.microsoft.com/office/drawing/2014/main" id="{AC72E77C-A0B3-6FC5-43C2-20C247B6CE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16986" y="6073190"/>
            <a:ext cx="2276354" cy="663937"/>
          </a:xfrm>
          <a:prstGeom prst="rect">
            <a:avLst/>
          </a:prstGeom>
        </p:spPr>
      </p:pic>
    </p:spTree>
    <p:extLst>
      <p:ext uri="{BB962C8B-B14F-4D97-AF65-F5344CB8AC3E}">
        <p14:creationId xmlns:p14="http://schemas.microsoft.com/office/powerpoint/2010/main" val="87258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6790" y="4406901"/>
            <a:ext cx="10946889" cy="1362075"/>
          </a:xfrm>
          <a:prstGeom prst="rect">
            <a:avLst/>
          </a:prstGeom>
        </p:spPr>
        <p:txBody>
          <a:bodyPr anchor="t">
            <a:normAutofit/>
          </a:bodyPr>
          <a:lstStyle>
            <a:lvl1pPr algn="l">
              <a:defRPr sz="2800" b="0" cap="none">
                <a:solidFill>
                  <a:schemeClr val="tx1">
                    <a:lumMod val="75000"/>
                  </a:schemeClr>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a:xfrm>
            <a:off x="716790" y="2906713"/>
            <a:ext cx="10946889" cy="1500187"/>
          </a:xfr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60754DB7-DDD7-7A48-A2B7-234B7AAE7DE2}"/>
              </a:ext>
            </a:extLst>
          </p:cNvPr>
          <p:cNvSpPr/>
          <p:nvPr userDrawn="1"/>
        </p:nvSpPr>
        <p:spPr>
          <a:xfrm>
            <a:off x="8683413" y="6268720"/>
            <a:ext cx="2777067" cy="386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2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10972800" cy="5082332"/>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22987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129CD-9FC2-A14D-82B1-607BD3F6790C}"/>
              </a:ext>
            </a:extLst>
          </p:cNvPr>
          <p:cNvSpPr/>
          <p:nvPr userDrawn="1"/>
        </p:nvSpPr>
        <p:spPr>
          <a:xfrm>
            <a:off x="-12192" y="0"/>
            <a:ext cx="12204192" cy="640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22B69D9-6485-E143-9C53-16A5AC2EDCC4}"/>
              </a:ext>
            </a:extLst>
          </p:cNvPr>
          <p:cNvSpPr/>
          <p:nvPr userDrawn="1"/>
        </p:nvSpPr>
        <p:spPr>
          <a:xfrm>
            <a:off x="-12192" y="0"/>
            <a:ext cx="12204192" cy="68580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338328"/>
            <a:ext cx="10972800" cy="598264"/>
          </a:xfrm>
          <a:prstGeom prst="rect">
            <a:avLst/>
          </a:prstGeom>
        </p:spPr>
        <p:txBody>
          <a:bodyPr anchor="b" anchorCtr="0">
            <a:noAutofit/>
          </a:bodyPr>
          <a:lstStyle>
            <a:lvl1pPr>
              <a:defRPr>
                <a:solidFill>
                  <a:schemeClr val="tx2"/>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5486400" cy="4755180"/>
          </a:xfrm>
        </p:spPr>
        <p:txBody>
          <a:bodyPr>
            <a:noAutofit/>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marL="1144588" indent="-225425">
              <a:defRPr sz="14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solidFill>
                <a:latin typeface="+mj-lt"/>
                <a:cs typeface="Georgia"/>
              </a:defRPr>
            </a:lvl1pPr>
          </a:lstStyle>
          <a:p>
            <a:fld id="{9B27D237-6C0D-5549-BE11-2040A22CBC71}" type="slidenum">
              <a:rPr lang="en-US" smtClean="0"/>
              <a:pPr/>
              <a:t>‹#›</a:t>
            </a:fld>
            <a:endParaRPr lang="en-US" dirty="0"/>
          </a:p>
        </p:txBody>
      </p:sp>
      <p:sp>
        <p:nvSpPr>
          <p:cNvPr id="7" name="Content Placeholder 6">
            <a:extLst>
              <a:ext uri="{FF2B5EF4-FFF2-40B4-BE49-F238E27FC236}">
                <a16:creationId xmlns:a16="http://schemas.microsoft.com/office/drawing/2014/main" id="{41868FDF-E83A-824D-8ABE-9455927344B3}"/>
              </a:ext>
            </a:extLst>
          </p:cNvPr>
          <p:cNvSpPr>
            <a:spLocks noGrp="1"/>
          </p:cNvSpPr>
          <p:nvPr>
            <p:ph sz="quarter" idx="11"/>
          </p:nvPr>
        </p:nvSpPr>
        <p:spPr>
          <a:xfrm>
            <a:off x="6413501" y="1189039"/>
            <a:ext cx="4986020" cy="2274451"/>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881CEC5D-B8B5-6640-80A3-D8A25DEAA564}"/>
              </a:ext>
            </a:extLst>
          </p:cNvPr>
          <p:cNvSpPr>
            <a:spLocks noGrp="1"/>
          </p:cNvSpPr>
          <p:nvPr>
            <p:ph sz="quarter" idx="12"/>
          </p:nvPr>
        </p:nvSpPr>
        <p:spPr>
          <a:xfrm>
            <a:off x="6431534" y="3630806"/>
            <a:ext cx="4986020" cy="2331082"/>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75760A61-4E74-2E4A-B0E1-A068CFD7C2B7}"/>
              </a:ext>
            </a:extLst>
          </p:cNvPr>
          <p:cNvSpPr/>
          <p:nvPr userDrawn="1"/>
        </p:nvSpPr>
        <p:spPr>
          <a:xfrm>
            <a:off x="9443545" y="6471745"/>
            <a:ext cx="1792342" cy="134007"/>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EA1626-59F4-8748-A574-C2C18E72A9E4}"/>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Tree>
    <p:extLst>
      <p:ext uri="{BB962C8B-B14F-4D97-AF65-F5344CB8AC3E}">
        <p14:creationId xmlns:p14="http://schemas.microsoft.com/office/powerpoint/2010/main" val="87722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cks">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248765"/>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2511706" y="1248765"/>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2">
            <a:extLst>
              <a:ext uri="{FF2B5EF4-FFF2-40B4-BE49-F238E27FC236}">
                <a16:creationId xmlns:a16="http://schemas.microsoft.com/office/drawing/2014/main" id="{6530DF51-7249-A778-CF6F-061CDCEB704E}"/>
              </a:ext>
            </a:extLst>
          </p:cNvPr>
          <p:cNvSpPr>
            <a:spLocks noGrp="1"/>
          </p:cNvSpPr>
          <p:nvPr>
            <p:ph sz="half" idx="11"/>
          </p:nvPr>
        </p:nvSpPr>
        <p:spPr>
          <a:xfrm>
            <a:off x="609600" y="2989082"/>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3">
            <a:extLst>
              <a:ext uri="{FF2B5EF4-FFF2-40B4-BE49-F238E27FC236}">
                <a16:creationId xmlns:a16="http://schemas.microsoft.com/office/drawing/2014/main" id="{0A50746F-7C79-40F0-87BD-C52485687F0B}"/>
              </a:ext>
            </a:extLst>
          </p:cNvPr>
          <p:cNvSpPr>
            <a:spLocks noGrp="1"/>
          </p:cNvSpPr>
          <p:nvPr>
            <p:ph sz="half" idx="13"/>
          </p:nvPr>
        </p:nvSpPr>
        <p:spPr>
          <a:xfrm>
            <a:off x="2511706" y="2989082"/>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7" name="Content Placeholder 2">
            <a:extLst>
              <a:ext uri="{FF2B5EF4-FFF2-40B4-BE49-F238E27FC236}">
                <a16:creationId xmlns:a16="http://schemas.microsoft.com/office/drawing/2014/main" id="{F152D51A-291E-0A5A-B59A-F944C78578F1}"/>
              </a:ext>
            </a:extLst>
          </p:cNvPr>
          <p:cNvSpPr>
            <a:spLocks noGrp="1"/>
          </p:cNvSpPr>
          <p:nvPr>
            <p:ph sz="half" idx="12"/>
          </p:nvPr>
        </p:nvSpPr>
        <p:spPr>
          <a:xfrm>
            <a:off x="609600" y="4729399"/>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3">
            <a:extLst>
              <a:ext uri="{FF2B5EF4-FFF2-40B4-BE49-F238E27FC236}">
                <a16:creationId xmlns:a16="http://schemas.microsoft.com/office/drawing/2014/main" id="{A0AF174F-287E-8B97-9DB2-E754928F92A4}"/>
              </a:ext>
            </a:extLst>
          </p:cNvPr>
          <p:cNvSpPr>
            <a:spLocks noGrp="1"/>
          </p:cNvSpPr>
          <p:nvPr>
            <p:ph sz="half" idx="14"/>
          </p:nvPr>
        </p:nvSpPr>
        <p:spPr>
          <a:xfrm>
            <a:off x="2491720" y="4729398"/>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50829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89614" y="1189204"/>
            <a:ext cx="5386917"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9614" y="1828966"/>
            <a:ext cx="5386917" cy="4439754"/>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3381" y="1189204"/>
            <a:ext cx="5389033"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381" y="1828966"/>
            <a:ext cx="5389033" cy="4439754"/>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86233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4" name="Content Placeholder 3"/>
          <p:cNvSpPr>
            <a:spLocks noGrp="1"/>
          </p:cNvSpPr>
          <p:nvPr>
            <p:ph sz="half" idx="2"/>
          </p:nvPr>
        </p:nvSpPr>
        <p:spPr>
          <a:xfrm>
            <a:off x="589614" y="1361209"/>
            <a:ext cx="5386917" cy="4907511"/>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73381" y="1361209"/>
            <a:ext cx="5389033" cy="4907511"/>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94703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6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BFE5E727-B59D-944E-8079-5EA4A63F56F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0617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77AD75-3CC9-5E4C-AAE7-C8B056F501F9}"/>
              </a:ext>
            </a:extLst>
          </p:cNvPr>
          <p:cNvSpPr/>
          <p:nvPr userDrawn="1"/>
        </p:nvSpPr>
        <p:spPr>
          <a:xfrm>
            <a:off x="-8631" y="0"/>
            <a:ext cx="12192000" cy="10418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Placeholder 1"/>
          <p:cNvSpPr txBox="1">
            <a:spLocks/>
          </p:cNvSpPr>
          <p:nvPr userDrawn="1"/>
        </p:nvSpPr>
        <p:spPr>
          <a:xfrm>
            <a:off x="609600" y="180149"/>
            <a:ext cx="10972800" cy="81066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a:lstStyle>
          <a:p>
            <a:endParaRPr lang="en-US" sz="2400" dirty="0"/>
          </a:p>
        </p:txBody>
      </p:sp>
      <p:sp>
        <p:nvSpPr>
          <p:cNvPr id="3" name="Text Placeholder 2"/>
          <p:cNvSpPr>
            <a:spLocks noGrp="1"/>
          </p:cNvSpPr>
          <p:nvPr>
            <p:ph type="body" idx="1"/>
          </p:nvPr>
        </p:nvSpPr>
        <p:spPr>
          <a:xfrm>
            <a:off x="601068" y="1213514"/>
            <a:ext cx="10961347" cy="50684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A49A0533-1C09-5C44-A98B-5B58112BCEF1}"/>
              </a:ext>
            </a:extLst>
          </p:cNvPr>
          <p:cNvGrpSpPr/>
          <p:nvPr userDrawn="1"/>
        </p:nvGrpSpPr>
        <p:grpSpPr>
          <a:xfrm>
            <a:off x="-8531" y="1011795"/>
            <a:ext cx="12198660" cy="64008"/>
            <a:chOff x="-4995" y="5896713"/>
            <a:chExt cx="9148995" cy="64008"/>
          </a:xfrm>
        </p:grpSpPr>
        <p:sp>
          <p:nvSpPr>
            <p:cNvPr id="8" name="Rectangle 7">
              <a:extLst>
                <a:ext uri="{FF2B5EF4-FFF2-40B4-BE49-F238E27FC236}">
                  <a16:creationId xmlns:a16="http://schemas.microsoft.com/office/drawing/2014/main" id="{8400CA6F-A2B6-C24E-8A8F-79A1EC72DEC0}"/>
                </a:ext>
              </a:extLst>
            </p:cNvPr>
            <p:cNvSpPr/>
            <p:nvPr userDrawn="1"/>
          </p:nvSpPr>
          <p:spPr>
            <a:xfrm>
              <a:off x="-4995" y="5896713"/>
              <a:ext cx="3047951"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679272F-E79E-4443-8893-0783BEA20AE8}"/>
                </a:ext>
              </a:extLst>
            </p:cNvPr>
            <p:cNvSpPr/>
            <p:nvPr userDrawn="1"/>
          </p:nvSpPr>
          <p:spPr>
            <a:xfrm>
              <a:off x="3042956" y="5896713"/>
              <a:ext cx="3047951"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DB5FA60-D767-464D-A01D-B36B21AC7050}"/>
                </a:ext>
              </a:extLst>
            </p:cNvPr>
            <p:cNvSpPr/>
            <p:nvPr userDrawn="1"/>
          </p:nvSpPr>
          <p:spPr>
            <a:xfrm>
              <a:off x="6090907" y="5896713"/>
              <a:ext cx="3053093"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extBox 1">
            <a:extLst>
              <a:ext uri="{FF2B5EF4-FFF2-40B4-BE49-F238E27FC236}">
                <a16:creationId xmlns:a16="http://schemas.microsoft.com/office/drawing/2014/main" id="{535E763C-F584-9144-9829-6EA58B399C03}"/>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
        <p:nvSpPr>
          <p:cNvPr id="13" name="Slide Number Placeholder 5">
            <a:extLst>
              <a:ext uri="{FF2B5EF4-FFF2-40B4-BE49-F238E27FC236}">
                <a16:creationId xmlns:a16="http://schemas.microsoft.com/office/drawing/2014/main" id="{2DF6EDFB-8BEC-764E-92A0-C1F68E8097A1}"/>
              </a:ext>
            </a:extLst>
          </p:cNvPr>
          <p:cNvSpPr>
            <a:spLocks noGrp="1"/>
          </p:cNvSpPr>
          <p:nvPr>
            <p:ph type="sldNum" sz="quarter" idx="4"/>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229106318"/>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74" r:id="rId3"/>
    <p:sldLayoutId id="2147483673" r:id="rId4"/>
    <p:sldLayoutId id="2147483685" r:id="rId5"/>
    <p:sldLayoutId id="2147483675" r:id="rId6"/>
    <p:sldLayoutId id="2147483676" r:id="rId7"/>
    <p:sldLayoutId id="2147483686" r:id="rId8"/>
    <p:sldLayoutId id="2147483677" r:id="rId9"/>
    <p:sldLayoutId id="2147483678" r:id="rId10"/>
    <p:sldLayoutId id="2147483679" r:id="rId11"/>
    <p:sldLayoutId id="2147483680" r:id="rId12"/>
    <p:sldLayoutId id="2147483681" r:id="rId13"/>
    <p:sldLayoutId id="2147483656" r:id="rId14"/>
    <p:sldLayoutId id="2147483657" r:id="rId15"/>
  </p:sldLayoutIdLst>
  <p:hf hdr="0" ftr="0" dt="0"/>
  <p:txStyles>
    <p:title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p:titleStyle>
    <p:bodyStyle>
      <a:lvl1pPr marL="225425" indent="-225425" algn="l" defTabSz="457200" rtl="0" eaLnBrk="1" latinLnBrk="0" hangingPunct="1">
        <a:spcBef>
          <a:spcPct val="20000"/>
        </a:spcBef>
        <a:buFont typeface="Arial"/>
        <a:buChar char="•"/>
        <a:defRPr sz="2000" kern="1200">
          <a:solidFill>
            <a:schemeClr val="tx1">
              <a:lumMod val="75000"/>
            </a:schemeClr>
          </a:solidFill>
          <a:latin typeface="+mn-lt"/>
          <a:ea typeface="+mn-ea"/>
          <a:cs typeface="Georgia"/>
        </a:defRPr>
      </a:lvl1pPr>
      <a:lvl2pPr marL="458788" indent="-233363" algn="l" defTabSz="457200" rtl="0" eaLnBrk="1" latinLnBrk="0" hangingPunct="1">
        <a:spcBef>
          <a:spcPct val="20000"/>
        </a:spcBef>
        <a:buFont typeface="Arial"/>
        <a:buChar char="–"/>
        <a:defRPr sz="18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400" kern="1200">
          <a:solidFill>
            <a:schemeClr val="tx1">
              <a:lumMod val="75000"/>
            </a:schemeClr>
          </a:solidFill>
          <a:latin typeface="+mn-lt"/>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1.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www.clker.com/clipart-yellow-highlighter-mark.html" TargetMode="Externa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hyperlink" Target="https://gcc01.safelinks.protection.outlook.com/?url=https%3A%2F%2Fvaww.qps.med.va.gov%2Fdivisions%2Fapi%2Fpm%2Fshep%2FshepDefault.aspx&amp;data=04%7C01%7C%7C13f92d5fae7a4fbdfda808d8f63599d1%7Ce95f1b23abaf45ee821db7ab251ab3bf%7C0%7C0%7C637530057353393985%7CUnknown%7CTWFpbGZsb3d8eyJWIjoiMC4wLjAwMDAiLCJQIjoiV2luMzIiLCJBTiI6Ik1haWwiLCJXVCI6Mn0%3D%7C1000&amp;sdata=cA9G4JeYQceRBjh7vugQikj3fMwWJDy%2BZFy6FVWKwNY%3D&amp;reserved=0" TargetMode="External"/><Relationship Id="rId3" Type="http://schemas.openxmlformats.org/officeDocument/2006/relationships/image" Target="../media/image54.png"/><Relationship Id="rId7" Type="http://schemas.openxmlformats.org/officeDocument/2006/relationships/hyperlink" Target="https://vaww.qps.med.va.gov/filedownload.ashx?fid=59307"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vaww.qps.med.va.gov/divisions/api/pm/shep/media/SHEPUserGroup05-22.mp4" TargetMode="External"/><Relationship Id="rId11" Type="http://schemas.openxmlformats.org/officeDocument/2006/relationships/hyperlink" Target="https://gcc01.safelinks.protection.outlook.com/?url=https%3A%2F%2Fvaww.rtp.med.va.gov%2Fhd%2FhelpTicket.aspx%3FrequestID%3D0%26l1Type%3D2%26uCat1%3D54&amp;data=04%7C01%7C%7C13f92d5fae7a4fbdfda808d8f63599d1%7Ce95f1b23abaf45ee821db7ab251ab3bf%7C0%7C0%7C637530057353403940%7CUnknown%7CTWFpbGZsb3d8eyJWIjoiMC4wLjAwMDAiLCJQIjoiV2luMzIiLCJBTiI6Ik1haWwiLCJXVCI6Mn0%3D%7C1000&amp;sdata=8xnQ1wHZEQdCd4lHQ9OWjiy47sGS7uVCiFTOUu885EA%3D&amp;reserved=0" TargetMode="External"/><Relationship Id="rId5" Type="http://schemas.openxmlformats.org/officeDocument/2006/relationships/hyperlink" Target="https://pixabay.com/illustrations/hospital-building-2388239/" TargetMode="External"/><Relationship Id="rId10" Type="http://schemas.openxmlformats.org/officeDocument/2006/relationships/hyperlink" Target="https://gcc01.safelinks.protection.outlook.com/?url=https%3A%2F%2Fvaww.listserv.va.gov%2Fscripts%2Fwa.exe%3FSUBED1%3DSHEP-USERS-CALL-L%26A%3D1&amp;data=04%7C01%7C%7C13f92d5fae7a4fbdfda808d8f63599d1%7Ce95f1b23abaf45ee821db7ab251ab3bf%7C0%7C0%7C637530057353403940%7CUnknown%7CTWFpbGZsb3d8eyJWIjoiMC4wLjAwMDAiLCJQIjoiV2luMzIiLCJBTiI6Ik1haWwiLCJXVCI6Mn0%3D%7C1000&amp;sdata=O88%2FiFsJ017ELDBxCNNGBxbTZK6mEsQpD%2FCyuUEsMY4%3D&amp;reserved=0" TargetMode="External"/><Relationship Id="rId4" Type="http://schemas.openxmlformats.org/officeDocument/2006/relationships/image" Target="../media/image55.png"/><Relationship Id="rId9" Type="http://schemas.openxmlformats.org/officeDocument/2006/relationships/hyperlink" Target="https://gcc01.safelinks.protection.outlook.com/?url=https%3A%2F%2Fvaww.qps.med.va.gov%2Fdivisions%2Fapi%2Fpm%2Fshep%2FshepUsersCalls.aspx&amp;data=04%7C01%7C%7C13f92d5fae7a4fbdfda808d8f63599d1%7Ce95f1b23abaf45ee821db7ab251ab3bf%7C0%7C0%7C637530057353403940%7CUnknown%7CTWFpbGZsb3d8eyJWIjoiMC4wLjAwMDAiLCJQIjoiV2luMzIiLCJBTiI6Ik1haWwiLCJXVCI6Mn0%3D%7C1000&amp;sdata=PBq7bBcrWQeiCV9m%2BGHpKPZEMCtx%2BAY6JcX7jcKRpSE%3D&amp;reserved=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33.xml.rels><?xml version="1.0" encoding="UTF-8" standalone="yes"?>
<Relationships xmlns="http://schemas.openxmlformats.org/package/2006/relationships"><Relationship Id="rId8" Type="http://schemas.openxmlformats.org/officeDocument/2006/relationships/hyperlink" Target="https://vaww.qps.med.va.gov/divisions/api/pm/shep/shepvsignals.aspx" TargetMode="External"/><Relationship Id="rId13" Type="http://schemas.openxmlformats.org/officeDocument/2006/relationships/hyperlink" Target="https://www.youtube.com/playlist?list=PL3AQ_JVoBEyxwGW7T0RuPR7BXBFjS8DHk" TargetMode="External"/><Relationship Id="rId3" Type="http://schemas.openxmlformats.org/officeDocument/2006/relationships/hyperlink" Target="https://vaww.qps.med.va.gov/filedownload.ashx?fid=51799" TargetMode="External"/><Relationship Id="rId7" Type="http://schemas.openxmlformats.org/officeDocument/2006/relationships/hyperlink" Target="https://vaww.qps.med.va.gov/divisions/api/pm/shep/shepEnvScanAndToolkits.aspx" TargetMode="External"/><Relationship Id="rId12" Type="http://schemas.openxmlformats.org/officeDocument/2006/relationships/hyperlink" Target="https://vaww.qps.med.va.gov/divisions/api/pm/shep/shepFAQs.asp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vaww.qps.med.va.gov/filedownload.ashx?fid=57237" TargetMode="External"/><Relationship Id="rId11" Type="http://schemas.openxmlformats.org/officeDocument/2006/relationships/hyperlink" Target="https://vaww.qps.med.va.gov/divisions/api/pm/shep/shepFacilityLevelInfoGraphic.aspx" TargetMode="External"/><Relationship Id="rId5" Type="http://schemas.openxmlformats.org/officeDocument/2006/relationships/hyperlink" Target="https://vaww.qps.med.va.gov/divisions/api/pm/shep/shepAwareEdMaterial.aspx" TargetMode="External"/><Relationship Id="rId15" Type="http://schemas.openxmlformats.org/officeDocument/2006/relationships/hyperlink" Target="http://toomanyheartbeats.blogspot.com/p/dysautonomia-resources.html" TargetMode="External"/><Relationship Id="rId10" Type="http://schemas.openxmlformats.org/officeDocument/2006/relationships/hyperlink" Target="https://vaww.qps.med.va.gov/divisions/api/pm/shep/shepVISNLevelInfoGraphic.aspx" TargetMode="External"/><Relationship Id="rId4" Type="http://schemas.openxmlformats.org/officeDocument/2006/relationships/hyperlink" Target="https://vaww.qps.med.va.gov/divisions/api/pm/shep/shepUsersCalls.aspx" TargetMode="External"/><Relationship Id="rId9" Type="http://schemas.openxmlformats.org/officeDocument/2006/relationships/hyperlink" Target="https://vaww.qps.med.va.gov/divisions/api/pm/shep/shepVISNLevelDataDeepDive.aspx" TargetMode="External"/><Relationship Id="rId14" Type="http://schemas.openxmlformats.org/officeDocument/2006/relationships/image" Target="../media/image74.png"/></Relationships>
</file>

<file path=ppt/slides/_rels/slide34.xml.rels><?xml version="1.0" encoding="UTF-8" standalone="yes"?>
<Relationships xmlns="http://schemas.openxmlformats.org/package/2006/relationships"><Relationship Id="rId8" Type="http://schemas.openxmlformats.org/officeDocument/2006/relationships/hyperlink" Target="https://vaww.listserv.va.gov/scripts/wa.exe?SUBED1=SHEP-USERS-CALL-L&amp;A=1" TargetMode="External"/><Relationship Id="rId13"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7.svg"/><Relationship Id="rId12" Type="http://schemas.openxmlformats.org/officeDocument/2006/relationships/image" Target="../media/image79.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78.png"/><Relationship Id="rId5" Type="http://schemas.openxmlformats.org/officeDocument/2006/relationships/hyperlink" Target="https://teams.microsoft.com/l/channel/19%3ab726c16490e8456eb18358d4c7860bde%40thread.tacv2/SHEP%2520Users%2520Call?groupId=2a113dd8-2d44-44c6-9d26-ec0034433b9f&amp;tenantId=e95f1b23-abaf-45ee-821d-b7ab251ab3bf" TargetMode="External"/><Relationship Id="rId15" Type="http://schemas.openxmlformats.org/officeDocument/2006/relationships/image" Target="../media/image81.jpeg"/><Relationship Id="rId10" Type="http://schemas.openxmlformats.org/officeDocument/2006/relationships/hyperlink" Target="https://vaww.rtp.med.va.gov/hd/helpTicket.aspx?requestID=0&amp;l1Type=2&amp;uCat1=54" TargetMode="External"/><Relationship Id="rId4" Type="http://schemas.openxmlformats.org/officeDocument/2006/relationships/hyperlink" Target="https://teams.microsoft.com/l/meetup-join/19%3ab726c16490e8456eb18358d4c7860bde%40thread.tacv2/1620074432843?context=%7b%22Tid%22%3a%22e95f1b23-abaf-45ee-821d-b7ab251ab3bf%22%2c%22Oid%22%3a%2272b36ae1-4c0b-4068-abe0-4ce2c32ed7e2%22%7d" TargetMode="External"/><Relationship Id="rId9" Type="http://schemas.openxmlformats.org/officeDocument/2006/relationships/hyperlink" Target="https://vaww.rtp.med.va.gov/hd/helpTicket.aspx?requestID=0&amp;l1Type=2&amp;uCat1=54&amp;uCat2=197" TargetMode="External"/><Relationship Id="rId14" Type="http://schemas.openxmlformats.org/officeDocument/2006/relationships/hyperlink" Target="https://web.microsoftstream.com/channel/c5285edc-1a7a-4b39-ac81-eb6b812988b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vaww.rtp.med.va.gov/hd/helpTicket.aspx?requestID=0&amp;l1Type=2&amp;uCat1=54" TargetMode="External"/><Relationship Id="rId4" Type="http://schemas.openxmlformats.org/officeDocument/2006/relationships/hyperlink" Target="https://scholarsmepub.com/contact-us/"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1.png"/><Relationship Id="rId1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diagramQuickStyle" Target="../diagrams/quickStyle2.xml"/><Relationship Id="rId12" Type="http://schemas.openxmlformats.org/officeDocument/2006/relationships/image" Target="../media/image34.sv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36.svg"/><Relationship Id="rId1" Type="http://schemas.openxmlformats.org/officeDocument/2006/relationships/slideLayout" Target="../slideLayouts/slideLayout3.xml"/><Relationship Id="rId6" Type="http://schemas.openxmlformats.org/officeDocument/2006/relationships/diagramLayout" Target="../diagrams/layout2.xml"/><Relationship Id="rId11" Type="http://schemas.openxmlformats.org/officeDocument/2006/relationships/image" Target="../media/image19.png"/><Relationship Id="rId5" Type="http://schemas.openxmlformats.org/officeDocument/2006/relationships/diagramData" Target="../diagrams/data2.xml"/><Relationship Id="rId15" Type="http://schemas.openxmlformats.org/officeDocument/2006/relationships/image" Target="../media/image23.png"/><Relationship Id="rId10" Type="http://schemas.openxmlformats.org/officeDocument/2006/relationships/hyperlink" Target="https://vaww.qps.med.va.gov/divisions/api/pm/shep/shepReportsSHEPQuestionnaires.aspx" TargetMode="External"/><Relationship Id="rId4" Type="http://schemas.openxmlformats.org/officeDocument/2006/relationships/image" Target="../media/image33.png"/><Relationship Id="rId9" Type="http://schemas.microsoft.com/office/2007/relationships/diagramDrawing" Target="../diagrams/drawing2.xml"/><Relationship Id="rId14" Type="http://schemas.openxmlformats.org/officeDocument/2006/relationships/image" Target="../media/image3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7.xml"/><Relationship Id="rId16" Type="http://schemas.openxmlformats.org/officeDocument/2006/relationships/diagramColors" Target="../diagrams/colors5.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hyperlink" Target="http://www.pngall.com/pin-png" TargetMode="Externa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0E10675-E0FD-9732-3A4C-14B7611708C2}"/>
              </a:ext>
            </a:extLst>
          </p:cNvPr>
          <p:cNvSpPr>
            <a:spLocks noGrp="1"/>
          </p:cNvSpPr>
          <p:nvPr>
            <p:ph type="body" sz="quarter" idx="11"/>
          </p:nvPr>
        </p:nvSpPr>
        <p:spPr>
          <a:xfrm>
            <a:off x="1065465" y="3826720"/>
            <a:ext cx="5653989" cy="1450674"/>
          </a:xfrm>
        </p:spPr>
        <p:txBody>
          <a:bodyPr/>
          <a:lstStyle/>
          <a:p>
            <a:r>
              <a:rPr lang="en-US" dirty="0"/>
              <a:t>Jim Schaefer- Director of Surveys</a:t>
            </a:r>
          </a:p>
          <a:p>
            <a:r>
              <a:rPr lang="en-US" sz="1400" dirty="0"/>
              <a:t>SHEP Program</a:t>
            </a:r>
          </a:p>
          <a:p>
            <a:r>
              <a:rPr lang="en-US" sz="1400" dirty="0"/>
              <a:t>Quality &amp; Patient Safety- Analytics &amp; Performance Integration</a:t>
            </a:r>
          </a:p>
          <a:p>
            <a:r>
              <a:rPr lang="en-US" sz="1400" dirty="0"/>
              <a:t>August-2022</a:t>
            </a:r>
          </a:p>
        </p:txBody>
      </p:sp>
      <p:sp>
        <p:nvSpPr>
          <p:cNvPr id="8" name="Title 7">
            <a:extLst>
              <a:ext uri="{FF2B5EF4-FFF2-40B4-BE49-F238E27FC236}">
                <a16:creationId xmlns:a16="http://schemas.microsoft.com/office/drawing/2014/main" id="{48E3029D-32C1-3786-206E-DEC8F01EEEC4}"/>
              </a:ext>
            </a:extLst>
          </p:cNvPr>
          <p:cNvSpPr>
            <a:spLocks noGrp="1"/>
          </p:cNvSpPr>
          <p:nvPr>
            <p:ph type="title"/>
          </p:nvPr>
        </p:nvSpPr>
        <p:spPr/>
        <p:txBody>
          <a:bodyPr/>
          <a:lstStyle/>
          <a:p>
            <a:r>
              <a:rPr lang="en-US" dirty="0"/>
              <a:t>Survey of Healthcare Experiences of Patients- SHEP 101</a:t>
            </a:r>
          </a:p>
        </p:txBody>
      </p:sp>
    </p:spTree>
    <p:extLst>
      <p:ext uri="{BB962C8B-B14F-4D97-AF65-F5344CB8AC3E}">
        <p14:creationId xmlns:p14="http://schemas.microsoft.com/office/powerpoint/2010/main" val="410154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9</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VISN Level Infographics Report</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0E6E15F7-7BB7-471B-AC32-49A383F1C4DA}"/>
              </a:ext>
            </a:extLst>
          </p:cNvPr>
          <p:cNvPicPr>
            <a:picLocks noChangeAspect="1"/>
          </p:cNvPicPr>
          <p:nvPr/>
        </p:nvPicPr>
        <p:blipFill>
          <a:blip r:embed="rId3"/>
          <a:srcRect/>
          <a:stretch/>
        </p:blipFill>
        <p:spPr>
          <a:xfrm>
            <a:off x="461988" y="1224611"/>
            <a:ext cx="10807692" cy="5498319"/>
          </a:xfrm>
          <a:prstGeom prst="rect">
            <a:avLst/>
          </a:prstGeom>
        </p:spPr>
      </p:pic>
    </p:spTree>
    <p:extLst>
      <p:ext uri="{BB962C8B-B14F-4D97-AF65-F5344CB8AC3E}">
        <p14:creationId xmlns:p14="http://schemas.microsoft.com/office/powerpoint/2010/main" val="162979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10</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VISN Level Infographics Report- Comparison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9ECBA8F2-BC5D-4F3D-8A16-54F912EDDCD6}"/>
              </a:ext>
            </a:extLst>
          </p:cNvPr>
          <p:cNvPicPr>
            <a:picLocks noChangeAspect="1"/>
          </p:cNvPicPr>
          <p:nvPr/>
        </p:nvPicPr>
        <p:blipFill>
          <a:blip r:embed="rId3"/>
          <a:srcRect/>
          <a:stretch/>
        </p:blipFill>
        <p:spPr>
          <a:xfrm>
            <a:off x="589608" y="1162143"/>
            <a:ext cx="11012783" cy="5187994"/>
          </a:xfrm>
          <a:prstGeom prst="rect">
            <a:avLst/>
          </a:prstGeom>
        </p:spPr>
      </p:pic>
    </p:spTree>
    <p:extLst>
      <p:ext uri="{BB962C8B-B14F-4D97-AF65-F5344CB8AC3E}">
        <p14:creationId xmlns:p14="http://schemas.microsoft.com/office/powerpoint/2010/main" val="3574218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11</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VISN level Infographics Report- Trending</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C9651888-31CC-4E11-A46C-616550395946}"/>
              </a:ext>
            </a:extLst>
          </p:cNvPr>
          <p:cNvPicPr>
            <a:picLocks noChangeAspect="1"/>
          </p:cNvPicPr>
          <p:nvPr/>
        </p:nvPicPr>
        <p:blipFill>
          <a:blip r:embed="rId3"/>
          <a:srcRect/>
          <a:stretch/>
        </p:blipFill>
        <p:spPr>
          <a:xfrm>
            <a:off x="266327" y="1242888"/>
            <a:ext cx="11659345" cy="5108083"/>
          </a:xfrm>
          <a:prstGeom prst="rect">
            <a:avLst/>
          </a:prstGeom>
        </p:spPr>
      </p:pic>
    </p:spTree>
    <p:extLst>
      <p:ext uri="{BB962C8B-B14F-4D97-AF65-F5344CB8AC3E}">
        <p14:creationId xmlns:p14="http://schemas.microsoft.com/office/powerpoint/2010/main" val="70277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12</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VISN level Infographics Report- Response Level Drilldown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9" name="Picture 8">
            <a:extLst>
              <a:ext uri="{FF2B5EF4-FFF2-40B4-BE49-F238E27FC236}">
                <a16:creationId xmlns:a16="http://schemas.microsoft.com/office/drawing/2014/main" id="{4CB6DCEB-FB53-4ED4-B873-B2FDDC94DFA1}"/>
              </a:ext>
            </a:extLst>
          </p:cNvPr>
          <p:cNvPicPr>
            <a:picLocks noChangeAspect="1"/>
          </p:cNvPicPr>
          <p:nvPr/>
        </p:nvPicPr>
        <p:blipFill>
          <a:blip r:embed="rId3"/>
          <a:srcRect/>
          <a:stretch/>
        </p:blipFill>
        <p:spPr>
          <a:xfrm>
            <a:off x="311235" y="1276682"/>
            <a:ext cx="11569529" cy="4977045"/>
          </a:xfrm>
          <a:prstGeom prst="rect">
            <a:avLst/>
          </a:prstGeom>
        </p:spPr>
      </p:pic>
      <p:sp>
        <p:nvSpPr>
          <p:cNvPr id="2" name="Oval 1">
            <a:extLst>
              <a:ext uri="{FF2B5EF4-FFF2-40B4-BE49-F238E27FC236}">
                <a16:creationId xmlns:a16="http://schemas.microsoft.com/office/drawing/2014/main" id="{2FE1D3B5-12BB-4C5F-BE05-33EBB5107FD5}"/>
              </a:ext>
            </a:extLst>
          </p:cNvPr>
          <p:cNvSpPr/>
          <p:nvPr/>
        </p:nvSpPr>
        <p:spPr>
          <a:xfrm>
            <a:off x="3094798" y="4775819"/>
            <a:ext cx="438411" cy="267432"/>
          </a:xfrm>
          <a:prstGeom prst="ellipse">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71FEB4-3BEB-4273-A6A3-8E4979C83D7C}"/>
              </a:ext>
            </a:extLst>
          </p:cNvPr>
          <p:cNvSpPr/>
          <p:nvPr/>
        </p:nvSpPr>
        <p:spPr>
          <a:xfrm>
            <a:off x="3107498" y="5612592"/>
            <a:ext cx="438411" cy="267432"/>
          </a:xfrm>
          <a:prstGeom prst="ellipse">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F8C65F-A2C2-449E-9178-494E33BA8AED}"/>
              </a:ext>
            </a:extLst>
          </p:cNvPr>
          <p:cNvSpPr/>
          <p:nvPr/>
        </p:nvSpPr>
        <p:spPr>
          <a:xfrm>
            <a:off x="9374068" y="3402791"/>
            <a:ext cx="438411" cy="267432"/>
          </a:xfrm>
          <a:prstGeom prst="ellipse">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53AFAE-A846-4762-925B-F533C7BCC62B}"/>
              </a:ext>
            </a:extLst>
          </p:cNvPr>
          <p:cNvSpPr/>
          <p:nvPr/>
        </p:nvSpPr>
        <p:spPr>
          <a:xfrm>
            <a:off x="9341530" y="4230263"/>
            <a:ext cx="438411" cy="267432"/>
          </a:xfrm>
          <a:prstGeom prst="ellipse">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hape, rectangle&#10;&#10;Description automatically generated">
            <a:extLst>
              <a:ext uri="{FF2B5EF4-FFF2-40B4-BE49-F238E27FC236}">
                <a16:creationId xmlns:a16="http://schemas.microsoft.com/office/drawing/2014/main" id="{337EEAF7-BE5B-41E1-89F2-57032B54B989}"/>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6996" y="4277102"/>
            <a:ext cx="1899663" cy="189495"/>
          </a:xfrm>
          <a:prstGeom prst="rect">
            <a:avLst/>
          </a:prstGeom>
        </p:spPr>
      </p:pic>
      <p:pic>
        <p:nvPicPr>
          <p:cNvPr id="26" name="Picture 25" descr="Shape, rectangle&#10;&#10;Description automatically generated">
            <a:extLst>
              <a:ext uri="{FF2B5EF4-FFF2-40B4-BE49-F238E27FC236}">
                <a16:creationId xmlns:a16="http://schemas.microsoft.com/office/drawing/2014/main" id="{CBB291C6-54C7-4E5E-A672-363F71F23C8D}"/>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76733" y="4706724"/>
            <a:ext cx="438411" cy="306267"/>
          </a:xfrm>
          <a:prstGeom prst="rect">
            <a:avLst/>
          </a:prstGeom>
        </p:spPr>
      </p:pic>
      <p:pic>
        <p:nvPicPr>
          <p:cNvPr id="29" name="Picture 28" descr="Shape, rectangle&#10;&#10;Description automatically generated">
            <a:extLst>
              <a:ext uri="{FF2B5EF4-FFF2-40B4-BE49-F238E27FC236}">
                <a16:creationId xmlns:a16="http://schemas.microsoft.com/office/drawing/2014/main" id="{032DECCB-DCEE-4A30-8E2F-0AE64DF0D392}"/>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73023" y="3309561"/>
            <a:ext cx="438411" cy="306267"/>
          </a:xfrm>
          <a:prstGeom prst="rect">
            <a:avLst/>
          </a:prstGeom>
        </p:spPr>
      </p:pic>
      <p:pic>
        <p:nvPicPr>
          <p:cNvPr id="30" name="Picture 29" descr="Shape, rectangle&#10;&#10;Description automatically generated">
            <a:extLst>
              <a:ext uri="{FF2B5EF4-FFF2-40B4-BE49-F238E27FC236}">
                <a16:creationId xmlns:a16="http://schemas.microsoft.com/office/drawing/2014/main" id="{3A19DA4F-5492-4B28-9B01-25336E170FA9}"/>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55858" y="2453979"/>
            <a:ext cx="590070" cy="785910"/>
          </a:xfrm>
          <a:prstGeom prst="rect">
            <a:avLst/>
          </a:prstGeom>
        </p:spPr>
      </p:pic>
      <p:pic>
        <p:nvPicPr>
          <p:cNvPr id="31" name="Picture 30" descr="Shape, rectangle&#10;&#10;Description automatically generated">
            <a:extLst>
              <a:ext uri="{FF2B5EF4-FFF2-40B4-BE49-F238E27FC236}">
                <a16:creationId xmlns:a16="http://schemas.microsoft.com/office/drawing/2014/main" id="{FC6F1AC2-138C-4F21-8A90-04C3C27283A1}"/>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62672" y="2693800"/>
            <a:ext cx="742385" cy="397743"/>
          </a:xfrm>
          <a:prstGeom prst="rect">
            <a:avLst/>
          </a:prstGeom>
        </p:spPr>
      </p:pic>
      <p:pic>
        <p:nvPicPr>
          <p:cNvPr id="32" name="Picture 31" descr="Shape, rectangle&#10;&#10;Description automatically generated">
            <a:extLst>
              <a:ext uri="{FF2B5EF4-FFF2-40B4-BE49-F238E27FC236}">
                <a16:creationId xmlns:a16="http://schemas.microsoft.com/office/drawing/2014/main" id="{FF65DCA2-4F9D-40B4-8ADA-78A439359D6C}"/>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8938" y="2005307"/>
            <a:ext cx="988833" cy="575591"/>
          </a:xfrm>
          <a:prstGeom prst="rect">
            <a:avLst/>
          </a:prstGeom>
        </p:spPr>
      </p:pic>
      <p:pic>
        <p:nvPicPr>
          <p:cNvPr id="33" name="Picture 32" descr="Shape, rectangle&#10;&#10;Description automatically generated">
            <a:extLst>
              <a:ext uri="{FF2B5EF4-FFF2-40B4-BE49-F238E27FC236}">
                <a16:creationId xmlns:a16="http://schemas.microsoft.com/office/drawing/2014/main" id="{D270704E-554D-4E99-B56E-33E5346A4AC9}"/>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12794" y="5056940"/>
            <a:ext cx="875625" cy="575591"/>
          </a:xfrm>
          <a:prstGeom prst="rect">
            <a:avLst/>
          </a:prstGeom>
        </p:spPr>
      </p:pic>
      <p:pic>
        <p:nvPicPr>
          <p:cNvPr id="34" name="Picture 33" descr="Shape, rectangle&#10;&#10;Description automatically generated">
            <a:extLst>
              <a:ext uri="{FF2B5EF4-FFF2-40B4-BE49-F238E27FC236}">
                <a16:creationId xmlns:a16="http://schemas.microsoft.com/office/drawing/2014/main" id="{37C23F68-77A5-48A4-BBF6-AB8CBD4FA63E}"/>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48124" y="3341335"/>
            <a:ext cx="742385" cy="397743"/>
          </a:xfrm>
          <a:prstGeom prst="rect">
            <a:avLst/>
          </a:prstGeom>
        </p:spPr>
      </p:pic>
    </p:spTree>
    <p:extLst>
      <p:ext uri="{BB962C8B-B14F-4D97-AF65-F5344CB8AC3E}">
        <p14:creationId xmlns:p14="http://schemas.microsoft.com/office/powerpoint/2010/main" val="3089002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13</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Content Placeholder 17">
            <a:extLst>
              <a:ext uri="{FF2B5EF4-FFF2-40B4-BE49-F238E27FC236}">
                <a16:creationId xmlns:a16="http://schemas.microsoft.com/office/drawing/2014/main" id="{B2BDDC31-AD10-4FB9-970E-DE71D02D9F1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60074" y="1158642"/>
            <a:ext cx="3340926" cy="3340926"/>
          </a:xfrm>
          <a:prstGeom prst="rect">
            <a:avLst/>
          </a:prstGeom>
        </p:spPr>
      </p:pic>
      <p:sp>
        <p:nvSpPr>
          <p:cNvPr id="9" name="Title 2">
            <a:extLst>
              <a:ext uri="{FF2B5EF4-FFF2-40B4-BE49-F238E27FC236}">
                <a16:creationId xmlns:a16="http://schemas.microsoft.com/office/drawing/2014/main" id="{B2A19CA9-77C8-409D-8EB2-76169BEF5AEA}"/>
              </a:ext>
            </a:extLst>
          </p:cNvPr>
          <p:cNvSpPr txBox="1">
            <a:spLocks/>
          </p:cNvSpPr>
          <p:nvPr/>
        </p:nvSpPr>
        <p:spPr>
          <a:xfrm>
            <a:off x="716790" y="4928251"/>
            <a:ext cx="10946889" cy="1362075"/>
          </a:xfrm>
          <a:prstGeom prst="rect">
            <a:avLst/>
          </a:prstGeom>
          <a:solidFill>
            <a:schemeClr val="tx2">
              <a:lumMod val="20000"/>
              <a:lumOff val="80000"/>
            </a:schemeClr>
          </a:solidFill>
          <a:ln>
            <a:solidFill>
              <a:schemeClr val="tx2">
                <a:lumMod val="40000"/>
                <a:lumOff val="60000"/>
              </a:schemeClr>
            </a:solidFill>
          </a:ln>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300" b="1" dirty="0">
                <a:solidFill>
                  <a:srgbClr val="003F72"/>
                </a:solidFill>
                <a:ea typeface="+mn-ea"/>
              </a:rPr>
              <a:t>DATA ACTIVATION</a:t>
            </a:r>
            <a:br>
              <a:rPr lang="en-US" dirty="0"/>
            </a:br>
            <a:r>
              <a:rPr lang="en-US" dirty="0"/>
              <a:t>Turning data into action and narrowing the focus</a:t>
            </a:r>
          </a:p>
        </p:txBody>
      </p:sp>
    </p:spTree>
    <p:extLst>
      <p:ext uri="{BB962C8B-B14F-4D97-AF65-F5344CB8AC3E}">
        <p14:creationId xmlns:p14="http://schemas.microsoft.com/office/powerpoint/2010/main" val="379488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14</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IDENTIFY DRIVERS- Using Attributable Effects Reports</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85B94EAA-0348-4737-AABA-2138325CF771}"/>
              </a:ext>
            </a:extLst>
          </p:cNvPr>
          <p:cNvPicPr>
            <a:picLocks noChangeAspect="1"/>
          </p:cNvPicPr>
          <p:nvPr/>
        </p:nvPicPr>
        <p:blipFill>
          <a:blip r:embed="rId3"/>
          <a:srcRect/>
          <a:stretch/>
        </p:blipFill>
        <p:spPr>
          <a:xfrm>
            <a:off x="296410" y="1363010"/>
            <a:ext cx="11470844" cy="5280528"/>
          </a:xfrm>
          <a:prstGeom prst="rect">
            <a:avLst/>
          </a:prstGeom>
        </p:spPr>
      </p:pic>
      <p:pic>
        <p:nvPicPr>
          <p:cNvPr id="11" name="Picture 10" descr="Shape, rectangle&#10;&#10;Description automatically generated">
            <a:extLst>
              <a:ext uri="{FF2B5EF4-FFF2-40B4-BE49-F238E27FC236}">
                <a16:creationId xmlns:a16="http://schemas.microsoft.com/office/drawing/2014/main" id="{8C1283F1-A81F-4911-9CC0-B320EA9993BF}"/>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76085" y="3678021"/>
            <a:ext cx="1899663" cy="501715"/>
          </a:xfrm>
          <a:prstGeom prst="rect">
            <a:avLst/>
          </a:prstGeom>
        </p:spPr>
      </p:pic>
      <p:pic>
        <p:nvPicPr>
          <p:cNvPr id="12" name="Picture 11" descr="Shape, rectangle&#10;&#10;Description automatically generated">
            <a:extLst>
              <a:ext uri="{FF2B5EF4-FFF2-40B4-BE49-F238E27FC236}">
                <a16:creationId xmlns:a16="http://schemas.microsoft.com/office/drawing/2014/main" id="{7B884CB8-2AB0-4808-BD31-75D27C99B3E1}"/>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72348" y="3765014"/>
            <a:ext cx="1369154" cy="327728"/>
          </a:xfrm>
          <a:prstGeom prst="rect">
            <a:avLst/>
          </a:prstGeom>
        </p:spPr>
      </p:pic>
      <p:pic>
        <p:nvPicPr>
          <p:cNvPr id="20" name="Picture 19" descr="Shape, rectangle&#10;&#10;Description automatically generated">
            <a:extLst>
              <a:ext uri="{FF2B5EF4-FFF2-40B4-BE49-F238E27FC236}">
                <a16:creationId xmlns:a16="http://schemas.microsoft.com/office/drawing/2014/main" id="{BF557211-15E0-4E37-A7F6-391EEE813D9A}"/>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59856" y="3823312"/>
            <a:ext cx="352457" cy="246221"/>
          </a:xfrm>
          <a:prstGeom prst="rect">
            <a:avLst/>
          </a:prstGeom>
        </p:spPr>
      </p:pic>
      <p:sp>
        <p:nvSpPr>
          <p:cNvPr id="21" name="Oval 20">
            <a:extLst>
              <a:ext uri="{FF2B5EF4-FFF2-40B4-BE49-F238E27FC236}">
                <a16:creationId xmlns:a16="http://schemas.microsoft.com/office/drawing/2014/main" id="{A4D0FED8-1729-4048-A8AD-906B73BC5CDA}"/>
              </a:ext>
            </a:extLst>
          </p:cNvPr>
          <p:cNvSpPr/>
          <p:nvPr/>
        </p:nvSpPr>
        <p:spPr>
          <a:xfrm>
            <a:off x="2484417" y="1716175"/>
            <a:ext cx="949252" cy="441377"/>
          </a:xfrm>
          <a:prstGeom prst="ellipse">
            <a:avLst/>
          </a:prstGeom>
          <a:no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hape, rectangle&#10;&#10;Description automatically generated">
            <a:extLst>
              <a:ext uri="{FF2B5EF4-FFF2-40B4-BE49-F238E27FC236}">
                <a16:creationId xmlns:a16="http://schemas.microsoft.com/office/drawing/2014/main" id="{17E1D956-FF49-4B71-A71E-249E7C1C4E00}"/>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07946" y="3750601"/>
            <a:ext cx="517317" cy="361390"/>
          </a:xfrm>
          <a:prstGeom prst="rect">
            <a:avLst/>
          </a:prstGeom>
        </p:spPr>
      </p:pic>
      <p:pic>
        <p:nvPicPr>
          <p:cNvPr id="14" name="Picture 13" descr="Shape, rectangle&#10;&#10;Description automatically generated">
            <a:extLst>
              <a:ext uri="{FF2B5EF4-FFF2-40B4-BE49-F238E27FC236}">
                <a16:creationId xmlns:a16="http://schemas.microsoft.com/office/drawing/2014/main" id="{6E7FCF9A-393C-48FC-B740-0022B18DF6F0}"/>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44890" y="3742189"/>
            <a:ext cx="517317" cy="361390"/>
          </a:xfrm>
          <a:prstGeom prst="rect">
            <a:avLst/>
          </a:prstGeom>
        </p:spPr>
      </p:pic>
    </p:spTree>
    <p:extLst>
      <p:ext uri="{BB962C8B-B14F-4D97-AF65-F5344CB8AC3E}">
        <p14:creationId xmlns:p14="http://schemas.microsoft.com/office/powerpoint/2010/main" val="103021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15</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IDENTIFY DRIVERS- Using Attributable Effects Reports</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3" name="Picture 2">
            <a:extLst>
              <a:ext uri="{FF2B5EF4-FFF2-40B4-BE49-F238E27FC236}">
                <a16:creationId xmlns:a16="http://schemas.microsoft.com/office/drawing/2014/main" id="{EE52841A-EC2F-4CC2-8C1D-BB7F6140A6C5}"/>
              </a:ext>
            </a:extLst>
          </p:cNvPr>
          <p:cNvPicPr>
            <a:picLocks noChangeAspect="1"/>
          </p:cNvPicPr>
          <p:nvPr/>
        </p:nvPicPr>
        <p:blipFill>
          <a:blip r:embed="rId3"/>
          <a:srcRect/>
          <a:stretch/>
        </p:blipFill>
        <p:spPr>
          <a:xfrm>
            <a:off x="472682" y="1260773"/>
            <a:ext cx="11246635" cy="5279594"/>
          </a:xfrm>
          <a:prstGeom prst="rect">
            <a:avLst/>
          </a:prstGeom>
        </p:spPr>
      </p:pic>
      <p:sp>
        <p:nvSpPr>
          <p:cNvPr id="11" name="Oval 10">
            <a:extLst>
              <a:ext uri="{FF2B5EF4-FFF2-40B4-BE49-F238E27FC236}">
                <a16:creationId xmlns:a16="http://schemas.microsoft.com/office/drawing/2014/main" id="{BAFEB088-E4D0-4DA0-B977-FE88A288EE05}"/>
              </a:ext>
            </a:extLst>
          </p:cNvPr>
          <p:cNvSpPr/>
          <p:nvPr/>
        </p:nvSpPr>
        <p:spPr>
          <a:xfrm>
            <a:off x="2532543" y="1635965"/>
            <a:ext cx="949252" cy="441377"/>
          </a:xfrm>
          <a:prstGeom prst="ellipse">
            <a:avLst/>
          </a:prstGeom>
          <a:noFill/>
          <a:ln w="28575">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hape, rectangle&#10;&#10;Description automatically generated">
            <a:extLst>
              <a:ext uri="{FF2B5EF4-FFF2-40B4-BE49-F238E27FC236}">
                <a16:creationId xmlns:a16="http://schemas.microsoft.com/office/drawing/2014/main" id="{1A013FE9-8CCE-4539-8093-7AD52F7F0AC7}"/>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31243" y="3512964"/>
            <a:ext cx="1899663" cy="501715"/>
          </a:xfrm>
          <a:prstGeom prst="rect">
            <a:avLst/>
          </a:prstGeom>
        </p:spPr>
      </p:pic>
      <p:pic>
        <p:nvPicPr>
          <p:cNvPr id="13" name="Picture 12" descr="Shape, rectangle&#10;&#10;Description automatically generated">
            <a:extLst>
              <a:ext uri="{FF2B5EF4-FFF2-40B4-BE49-F238E27FC236}">
                <a16:creationId xmlns:a16="http://schemas.microsoft.com/office/drawing/2014/main" id="{AB316E74-3899-4202-8F28-01149032070B}"/>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72348" y="3604594"/>
            <a:ext cx="1369154" cy="327728"/>
          </a:xfrm>
          <a:prstGeom prst="rect">
            <a:avLst/>
          </a:prstGeom>
        </p:spPr>
      </p:pic>
      <p:pic>
        <p:nvPicPr>
          <p:cNvPr id="14" name="Picture 13" descr="Shape, rectangle&#10;&#10;Description automatically generated">
            <a:extLst>
              <a:ext uri="{FF2B5EF4-FFF2-40B4-BE49-F238E27FC236}">
                <a16:creationId xmlns:a16="http://schemas.microsoft.com/office/drawing/2014/main" id="{B577545B-F839-4BEE-AA8D-0E797FC0ACE7}"/>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07982" y="3646850"/>
            <a:ext cx="352457" cy="246221"/>
          </a:xfrm>
          <a:prstGeom prst="rect">
            <a:avLst/>
          </a:prstGeom>
        </p:spPr>
      </p:pic>
      <p:pic>
        <p:nvPicPr>
          <p:cNvPr id="19" name="Picture 18" descr="Shape, rectangle&#10;&#10;Description automatically generated">
            <a:extLst>
              <a:ext uri="{FF2B5EF4-FFF2-40B4-BE49-F238E27FC236}">
                <a16:creationId xmlns:a16="http://schemas.microsoft.com/office/drawing/2014/main" id="{DFC97291-9219-4827-8FC8-1D05C696955D}"/>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59820" y="3606223"/>
            <a:ext cx="517317" cy="361390"/>
          </a:xfrm>
          <a:prstGeom prst="rect">
            <a:avLst/>
          </a:prstGeom>
        </p:spPr>
      </p:pic>
      <p:pic>
        <p:nvPicPr>
          <p:cNvPr id="20" name="Picture 19" descr="Shape, rectangle&#10;&#10;Description automatically generated">
            <a:extLst>
              <a:ext uri="{FF2B5EF4-FFF2-40B4-BE49-F238E27FC236}">
                <a16:creationId xmlns:a16="http://schemas.microsoft.com/office/drawing/2014/main" id="{6CDE385A-2A28-4CEF-B6DF-FEBAC1928202}"/>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87042" y="3630287"/>
            <a:ext cx="517317" cy="361390"/>
          </a:xfrm>
          <a:prstGeom prst="rect">
            <a:avLst/>
          </a:prstGeom>
        </p:spPr>
      </p:pic>
    </p:spTree>
    <p:extLst>
      <p:ext uri="{BB962C8B-B14F-4D97-AF65-F5344CB8AC3E}">
        <p14:creationId xmlns:p14="http://schemas.microsoft.com/office/powerpoint/2010/main" val="33536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16</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F4E93C0F-9319-425B-9CF6-5878CEAC8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0375" y="604273"/>
            <a:ext cx="6539913" cy="5894795"/>
          </a:xfrm>
          <a:prstGeom prst="rect">
            <a:avLst/>
          </a:prstGeom>
          <a:ln>
            <a:noFill/>
          </a:ln>
          <a:effectLst>
            <a:outerShdw blurRad="292100" dist="139700" dir="2700000" algn="tl" rotWithShape="0">
              <a:srgbClr val="333333">
                <a:alpha val="65000"/>
              </a:srgbClr>
            </a:outerShdw>
          </a:effectLst>
        </p:spPr>
      </p:pic>
      <p:sp>
        <p:nvSpPr>
          <p:cNvPr id="9" name="TextBox 5">
            <a:extLst>
              <a:ext uri="{FF2B5EF4-FFF2-40B4-BE49-F238E27FC236}">
                <a16:creationId xmlns:a16="http://schemas.microsoft.com/office/drawing/2014/main" id="{081B324F-4994-4D93-AE62-F0A31EE43C98}"/>
              </a:ext>
            </a:extLst>
          </p:cNvPr>
          <p:cNvSpPr txBox="1"/>
          <p:nvPr/>
        </p:nvSpPr>
        <p:spPr>
          <a:xfrm>
            <a:off x="406309" y="2030090"/>
            <a:ext cx="3151538"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600" dirty="0">
                <a:solidFill>
                  <a:srgbClr val="FFFFFF"/>
                </a:solidFill>
                <a:latin typeface="+mj-lt"/>
                <a:ea typeface="+mj-ea"/>
                <a:cs typeface="+mj-cs"/>
              </a:rPr>
              <a:t>WHERE</a:t>
            </a:r>
            <a:r>
              <a:rPr lang="en-US" sz="2600" kern="1200" dirty="0">
                <a:solidFill>
                  <a:srgbClr val="FFFFFF"/>
                </a:solidFill>
                <a:latin typeface="+mj-lt"/>
                <a:ea typeface="+mj-ea"/>
                <a:cs typeface="+mj-cs"/>
              </a:rPr>
              <a:t> TO FIND SHEP ATTRIBUTABLE EFFECTS REPORTS?</a:t>
            </a:r>
          </a:p>
        </p:txBody>
      </p:sp>
      <p:sp>
        <p:nvSpPr>
          <p:cNvPr id="13" name="Rectangle 12">
            <a:extLst>
              <a:ext uri="{FF2B5EF4-FFF2-40B4-BE49-F238E27FC236}">
                <a16:creationId xmlns:a16="http://schemas.microsoft.com/office/drawing/2014/main" id="{36F796D0-1118-47EF-BEE8-A0CFD011A6D0}"/>
              </a:ext>
            </a:extLst>
          </p:cNvPr>
          <p:cNvSpPr/>
          <p:nvPr/>
        </p:nvSpPr>
        <p:spPr>
          <a:xfrm>
            <a:off x="7053070" y="2107702"/>
            <a:ext cx="2131170" cy="10498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26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17</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INFOGRAPHICS – Facility Breakdown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18923056-2B07-4639-8538-4BD48D1E2F6D}"/>
              </a:ext>
            </a:extLst>
          </p:cNvPr>
          <p:cNvPicPr>
            <a:picLocks noChangeAspect="1"/>
          </p:cNvPicPr>
          <p:nvPr/>
        </p:nvPicPr>
        <p:blipFill>
          <a:blip r:embed="rId3"/>
          <a:srcRect/>
          <a:stretch/>
        </p:blipFill>
        <p:spPr>
          <a:xfrm>
            <a:off x="396011" y="1161507"/>
            <a:ext cx="10972800" cy="5483480"/>
          </a:xfrm>
          <a:prstGeom prst="rect">
            <a:avLst/>
          </a:prstGeom>
        </p:spPr>
      </p:pic>
      <p:sp>
        <p:nvSpPr>
          <p:cNvPr id="5" name="TextBox 4">
            <a:extLst>
              <a:ext uri="{FF2B5EF4-FFF2-40B4-BE49-F238E27FC236}">
                <a16:creationId xmlns:a16="http://schemas.microsoft.com/office/drawing/2014/main" id="{2FB78A76-6140-4DE3-971E-20B644E955AA}"/>
              </a:ext>
            </a:extLst>
          </p:cNvPr>
          <p:cNvSpPr txBox="1"/>
          <p:nvPr/>
        </p:nvSpPr>
        <p:spPr>
          <a:xfrm>
            <a:off x="5934204" y="1918805"/>
            <a:ext cx="5425898" cy="3785652"/>
          </a:xfrm>
          <a:prstGeom prst="rect">
            <a:avLst/>
          </a:prstGeom>
          <a:solidFill>
            <a:schemeClr val="accent1">
              <a:lumMod val="20000"/>
              <a:lumOff val="80000"/>
            </a:schemeClr>
          </a:solidFill>
          <a:ln>
            <a:solidFill>
              <a:schemeClr val="accent1">
                <a:lumMod val="75000"/>
              </a:schemeClr>
            </a:solidFill>
          </a:ln>
        </p:spPr>
        <p:txBody>
          <a:bodyPr wrap="square" lIns="91440" tIns="45720" rIns="91440" bIns="45720" rtlCol="0" anchor="t">
            <a:spAutoFit/>
          </a:bodyPr>
          <a:lstStyle/>
          <a:p>
            <a:pPr marL="285750" indent="-285750">
              <a:buFont typeface="Arial" panose="020B0604020202020204" pitchFamily="34" charset="0"/>
              <a:buChar char="•"/>
            </a:pPr>
            <a:r>
              <a:rPr lang="en-US" sz="2400" dirty="0"/>
              <a:t>Overall Satisfaction</a:t>
            </a:r>
          </a:p>
          <a:p>
            <a:pPr marL="285750" indent="-285750">
              <a:buFont typeface="Arial" panose="020B0604020202020204" pitchFamily="34" charset="0"/>
              <a:buChar char="•"/>
            </a:pPr>
            <a:r>
              <a:rPr lang="en-US" sz="2400" dirty="0"/>
              <a:t>Overall Rating of Provider</a:t>
            </a:r>
          </a:p>
          <a:p>
            <a:pPr marL="285750" indent="-285750">
              <a:buFont typeface="Arial" panose="020B0604020202020204" pitchFamily="34" charset="0"/>
              <a:buChar char="•"/>
            </a:pPr>
            <a:r>
              <a:rPr lang="en-US" sz="2400" dirty="0"/>
              <a:t>Communication</a:t>
            </a:r>
          </a:p>
          <a:p>
            <a:pPr marL="285750" indent="-285750">
              <a:buFont typeface="Arial" panose="020B0604020202020204" pitchFamily="34" charset="0"/>
              <a:buChar char="•"/>
            </a:pPr>
            <a:r>
              <a:rPr lang="en-US" sz="2400" dirty="0"/>
              <a:t>Care Coordination</a:t>
            </a:r>
          </a:p>
          <a:p>
            <a:pPr marL="285750" indent="-285750">
              <a:buFont typeface="Arial" panose="020B0604020202020204" pitchFamily="34" charset="0"/>
              <a:buChar char="•"/>
            </a:pPr>
            <a:r>
              <a:rPr lang="en-US" sz="2400" dirty="0"/>
              <a:t>Self- Management Support</a:t>
            </a:r>
          </a:p>
          <a:p>
            <a:pPr marL="285750" indent="-285750">
              <a:buFont typeface="Arial" panose="020B0604020202020204" pitchFamily="34" charset="0"/>
              <a:buChar char="•"/>
            </a:pPr>
            <a:r>
              <a:rPr lang="en-US" sz="2400" dirty="0"/>
              <a:t>Comprehensiveness</a:t>
            </a:r>
          </a:p>
          <a:p>
            <a:pPr marL="285750" indent="-285750">
              <a:buFont typeface="Arial" panose="020B0604020202020204" pitchFamily="34" charset="0"/>
              <a:buChar char="•"/>
            </a:pPr>
            <a:r>
              <a:rPr lang="en-US" sz="2400" dirty="0"/>
              <a:t>Providers Discussed Medication Decisions</a:t>
            </a:r>
          </a:p>
          <a:p>
            <a:pPr marL="285750" indent="-285750">
              <a:buFont typeface="Arial" panose="020B0604020202020204" pitchFamily="34" charset="0"/>
              <a:buChar char="•"/>
            </a:pPr>
            <a:r>
              <a:rPr lang="en-US" sz="2400" dirty="0"/>
              <a:t>Access</a:t>
            </a:r>
          </a:p>
          <a:p>
            <a:pPr marL="285750" indent="-285750">
              <a:buFont typeface="Arial" panose="020B0604020202020204" pitchFamily="34" charset="0"/>
              <a:buChar char="•"/>
            </a:pPr>
            <a:r>
              <a:rPr lang="en-US" sz="2400" dirty="0"/>
              <a:t>Office Staff</a:t>
            </a:r>
            <a:endParaRPr lang="en-US" sz="2400" dirty="0">
              <a:cs typeface="Calibri"/>
            </a:endParaRPr>
          </a:p>
        </p:txBody>
      </p:sp>
      <p:sp>
        <p:nvSpPr>
          <p:cNvPr id="6" name="TextBox 5">
            <a:extLst>
              <a:ext uri="{FF2B5EF4-FFF2-40B4-BE49-F238E27FC236}">
                <a16:creationId xmlns:a16="http://schemas.microsoft.com/office/drawing/2014/main" id="{7B23FD30-8C9E-4CB1-A03C-41FB9F35A94D}"/>
              </a:ext>
            </a:extLst>
          </p:cNvPr>
          <p:cNvSpPr txBox="1"/>
          <p:nvPr/>
        </p:nvSpPr>
        <p:spPr>
          <a:xfrm>
            <a:off x="5951622" y="1427747"/>
            <a:ext cx="5417189" cy="461665"/>
          </a:xfrm>
          <a:prstGeom prst="rect">
            <a:avLst/>
          </a:prstGeom>
          <a:solidFill>
            <a:schemeClr val="accent1">
              <a:lumMod val="20000"/>
              <a:lumOff val="80000"/>
            </a:schemeClr>
          </a:solidFill>
        </p:spPr>
        <p:txBody>
          <a:bodyPr wrap="square" rtlCol="0">
            <a:spAutoFit/>
          </a:bodyPr>
          <a:lstStyle/>
          <a:p>
            <a:r>
              <a:rPr lang="en-US" sz="2400" b="1" dirty="0">
                <a:solidFill>
                  <a:sysClr val="windowText" lastClr="000000"/>
                </a:solidFill>
              </a:rPr>
              <a:t>COMPOSITES INCLUDED IN THIS SECTION</a:t>
            </a:r>
          </a:p>
        </p:txBody>
      </p:sp>
    </p:spTree>
    <p:extLst>
      <p:ext uri="{BB962C8B-B14F-4D97-AF65-F5344CB8AC3E}">
        <p14:creationId xmlns:p14="http://schemas.microsoft.com/office/powerpoint/2010/main" val="169361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18</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FACILITY BREAKDOWN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3" name="Picture 2">
            <a:extLst>
              <a:ext uri="{FF2B5EF4-FFF2-40B4-BE49-F238E27FC236}">
                <a16:creationId xmlns:a16="http://schemas.microsoft.com/office/drawing/2014/main" id="{E5CF04B4-B3DF-4456-9B10-37F0A98167D9}"/>
              </a:ext>
            </a:extLst>
          </p:cNvPr>
          <p:cNvPicPr>
            <a:picLocks noChangeAspect="1"/>
          </p:cNvPicPr>
          <p:nvPr/>
        </p:nvPicPr>
        <p:blipFill>
          <a:blip r:embed="rId3"/>
          <a:stretch>
            <a:fillRect/>
          </a:stretch>
        </p:blipFill>
        <p:spPr>
          <a:xfrm>
            <a:off x="1024063" y="1111666"/>
            <a:ext cx="10143874" cy="574633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8A43952-85C6-48DF-91E6-5FB6BE1AF6E4}"/>
              </a:ext>
            </a:extLst>
          </p:cNvPr>
          <p:cNvSpPr txBox="1"/>
          <p:nvPr/>
        </p:nvSpPr>
        <p:spPr>
          <a:xfrm>
            <a:off x="1738198" y="2156738"/>
            <a:ext cx="701040" cy="307777"/>
          </a:xfrm>
          <a:prstGeom prst="rect">
            <a:avLst/>
          </a:prstGeom>
          <a:noFill/>
        </p:spPr>
        <p:txBody>
          <a:bodyPr wrap="square" rtlCol="0">
            <a:spAutoFit/>
          </a:bodyPr>
          <a:lstStyle/>
          <a:p>
            <a:pPr algn="ctr"/>
            <a:r>
              <a:rPr lang="en-US" sz="1400" b="1" dirty="0">
                <a:solidFill>
                  <a:srgbClr val="FF6600"/>
                </a:solidFill>
              </a:rPr>
              <a:t>SAIL</a:t>
            </a:r>
          </a:p>
        </p:txBody>
      </p:sp>
      <p:sp>
        <p:nvSpPr>
          <p:cNvPr id="13" name="Oval 12">
            <a:extLst>
              <a:ext uri="{FF2B5EF4-FFF2-40B4-BE49-F238E27FC236}">
                <a16:creationId xmlns:a16="http://schemas.microsoft.com/office/drawing/2014/main" id="{9C28CF28-18E8-4F08-BC54-2C20BED9BCD6}"/>
              </a:ext>
            </a:extLst>
          </p:cNvPr>
          <p:cNvSpPr/>
          <p:nvPr/>
        </p:nvSpPr>
        <p:spPr>
          <a:xfrm>
            <a:off x="3541449" y="4858901"/>
            <a:ext cx="419121" cy="22860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37E13EF-7FA5-4CB7-A0FF-7751B9114684}"/>
              </a:ext>
            </a:extLst>
          </p:cNvPr>
          <p:cNvSpPr/>
          <p:nvPr/>
        </p:nvSpPr>
        <p:spPr>
          <a:xfrm>
            <a:off x="1997467" y="4867609"/>
            <a:ext cx="419121" cy="228609"/>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C94AA01-A56E-4397-8F46-17B936E2094A}"/>
              </a:ext>
            </a:extLst>
          </p:cNvPr>
          <p:cNvSpPr/>
          <p:nvPr/>
        </p:nvSpPr>
        <p:spPr>
          <a:xfrm>
            <a:off x="5128976" y="4841482"/>
            <a:ext cx="419121" cy="22860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Shape, rectangle&#10;&#10;Description automatically generated">
            <a:extLst>
              <a:ext uri="{FF2B5EF4-FFF2-40B4-BE49-F238E27FC236}">
                <a16:creationId xmlns:a16="http://schemas.microsoft.com/office/drawing/2014/main" id="{98F58D73-A3F2-42A5-84CA-A41A74CC3738}"/>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85292" y="2495401"/>
            <a:ext cx="875625" cy="575591"/>
          </a:xfrm>
          <a:prstGeom prst="rect">
            <a:avLst/>
          </a:prstGeom>
        </p:spPr>
      </p:pic>
      <p:pic>
        <p:nvPicPr>
          <p:cNvPr id="24" name="Graphic 23" descr="Clapping hands">
            <a:extLst>
              <a:ext uri="{FF2B5EF4-FFF2-40B4-BE49-F238E27FC236}">
                <a16:creationId xmlns:a16="http://schemas.microsoft.com/office/drawing/2014/main" id="{F27971D5-1C1C-40CF-868A-26CF3B9522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2236" y="4070190"/>
            <a:ext cx="260786" cy="260786"/>
          </a:xfrm>
          <a:prstGeom prst="rect">
            <a:avLst/>
          </a:prstGeom>
        </p:spPr>
      </p:pic>
    </p:spTree>
    <p:extLst>
      <p:ext uri="{BB962C8B-B14F-4D97-AF65-F5344CB8AC3E}">
        <p14:creationId xmlns:p14="http://schemas.microsoft.com/office/powerpoint/2010/main" val="39088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1CF63D-4AC6-3FF5-BBCD-517211558C25}"/>
              </a:ext>
            </a:extLst>
          </p:cNvPr>
          <p:cNvSpPr>
            <a:spLocks noGrp="1"/>
          </p:cNvSpPr>
          <p:nvPr>
            <p:ph type="title"/>
          </p:nvPr>
        </p:nvSpPr>
        <p:spPr/>
        <p:txBody>
          <a:bodyPr/>
          <a:lstStyle/>
          <a:p>
            <a:r>
              <a:rPr lang="en-US" sz="3600" dirty="0"/>
              <a:t>AGENDA</a:t>
            </a:r>
          </a:p>
        </p:txBody>
      </p:sp>
      <p:pic>
        <p:nvPicPr>
          <p:cNvPr id="14" name="Content Placeholder 13">
            <a:extLst>
              <a:ext uri="{FF2B5EF4-FFF2-40B4-BE49-F238E27FC236}">
                <a16:creationId xmlns:a16="http://schemas.microsoft.com/office/drawing/2014/main" id="{A0951333-0F26-0CB0-DC37-16EA017FBCBB}"/>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rcRect/>
          <a:stretch/>
        </p:blipFill>
        <p:spPr>
          <a:xfrm>
            <a:off x="930275" y="1279775"/>
            <a:ext cx="1028700" cy="1028700"/>
          </a:xfrm>
        </p:spPr>
      </p:pic>
      <p:sp>
        <p:nvSpPr>
          <p:cNvPr id="8" name="Content Placeholder 7">
            <a:extLst>
              <a:ext uri="{FF2B5EF4-FFF2-40B4-BE49-F238E27FC236}">
                <a16:creationId xmlns:a16="http://schemas.microsoft.com/office/drawing/2014/main" id="{2C8560EA-3D45-5D27-9274-7C6C589BB6B4}"/>
              </a:ext>
            </a:extLst>
          </p:cNvPr>
          <p:cNvSpPr>
            <a:spLocks noGrp="1"/>
          </p:cNvSpPr>
          <p:nvPr>
            <p:ph sz="half" idx="2"/>
          </p:nvPr>
        </p:nvSpPr>
        <p:spPr>
          <a:xfrm>
            <a:off x="2511706" y="1248766"/>
            <a:ext cx="8513345" cy="1146092"/>
          </a:xfrm>
        </p:spPr>
        <p:txBody>
          <a:bodyPr/>
          <a:lstStyle/>
          <a:p>
            <a:r>
              <a:rPr lang="en-US" dirty="0"/>
              <a:t>Getting Started</a:t>
            </a:r>
          </a:p>
          <a:p>
            <a:r>
              <a:rPr lang="en-US" sz="2000" b="0" dirty="0">
                <a:solidFill>
                  <a:schemeClr val="tx1"/>
                </a:solidFill>
              </a:rPr>
              <a:t>SHEP Program Overview</a:t>
            </a:r>
          </a:p>
        </p:txBody>
      </p:sp>
      <p:sp>
        <p:nvSpPr>
          <p:cNvPr id="5" name="Slide Number Placeholder 4">
            <a:extLst>
              <a:ext uri="{FF2B5EF4-FFF2-40B4-BE49-F238E27FC236}">
                <a16:creationId xmlns:a16="http://schemas.microsoft.com/office/drawing/2014/main" id="{FD8CE3EE-440D-C68C-237B-1D3D3EDF1B79}"/>
              </a:ext>
            </a:extLst>
          </p:cNvPr>
          <p:cNvSpPr>
            <a:spLocks noGrp="1"/>
          </p:cNvSpPr>
          <p:nvPr>
            <p:ph type="sldNum" sz="quarter" idx="10"/>
          </p:nvPr>
        </p:nvSpPr>
        <p:spPr/>
        <p:txBody>
          <a:bodyPr/>
          <a:lstStyle/>
          <a:p>
            <a:fld id="{9B27D237-6C0D-5549-BE11-2040A22CBC71}" type="slidenum">
              <a:rPr lang="en-US" smtClean="0"/>
              <a:pPr/>
              <a:t>1</a:t>
            </a:fld>
            <a:endParaRPr lang="en-US" dirty="0"/>
          </a:p>
        </p:txBody>
      </p:sp>
      <p:pic>
        <p:nvPicPr>
          <p:cNvPr id="16" name="Content Placeholder 15">
            <a:extLst>
              <a:ext uri="{FF2B5EF4-FFF2-40B4-BE49-F238E27FC236}">
                <a16:creationId xmlns:a16="http://schemas.microsoft.com/office/drawing/2014/main" id="{A30F565A-A197-09AD-80A1-BEB1142A9BBD}"/>
              </a:ext>
            </a:extLst>
          </p:cNvPr>
          <p:cNvPicPr>
            <a:picLocks noGrp="1" noChangeAspect="1"/>
          </p:cNvPicPr>
          <p:nvPr>
            <p:ph sz="half" idx="11"/>
          </p:nvPr>
        </p:nvPicPr>
        <p:blipFill>
          <a:blip r:embed="rId5">
            <a:extLst>
              <a:ext uri="{96DAC541-7B7A-43D3-8B79-37D633B846F1}">
                <asvg:svgBlip xmlns:asvg="http://schemas.microsoft.com/office/drawing/2016/SVG/main" r:embed="rId6"/>
              </a:ext>
            </a:extLst>
          </a:blip>
          <a:srcRect/>
          <a:stretch/>
        </p:blipFill>
        <p:spPr>
          <a:xfrm>
            <a:off x="942975" y="2734662"/>
            <a:ext cx="894534" cy="894534"/>
          </a:xfrm>
        </p:spPr>
      </p:pic>
      <p:pic>
        <p:nvPicPr>
          <p:cNvPr id="18" name="Content Placeholder 17">
            <a:extLst>
              <a:ext uri="{FF2B5EF4-FFF2-40B4-BE49-F238E27FC236}">
                <a16:creationId xmlns:a16="http://schemas.microsoft.com/office/drawing/2014/main" id="{23B4DD71-D0FE-EDC6-7C4C-33B73E927729}"/>
              </a:ext>
            </a:extLst>
          </p:cNvPr>
          <p:cNvPicPr>
            <a:picLocks noGrp="1" noChangeAspect="1"/>
          </p:cNvPicPr>
          <p:nvPr>
            <p:ph sz="half" idx="12"/>
          </p:nvPr>
        </p:nvPicPr>
        <p:blipFill>
          <a:blip r:embed="rId7">
            <a:extLst>
              <a:ext uri="{96DAC541-7B7A-43D3-8B79-37D633B846F1}">
                <asvg:svgBlip xmlns:asvg="http://schemas.microsoft.com/office/drawing/2016/SVG/main" r:embed="rId8"/>
              </a:ext>
            </a:extLst>
          </a:blip>
          <a:srcRect/>
          <a:stretch/>
        </p:blipFill>
        <p:spPr>
          <a:xfrm>
            <a:off x="942975" y="4102258"/>
            <a:ext cx="894535" cy="894535"/>
          </a:xfrm>
        </p:spPr>
      </p:pic>
      <p:sp>
        <p:nvSpPr>
          <p:cNvPr id="11" name="Content Placeholder 10">
            <a:extLst>
              <a:ext uri="{FF2B5EF4-FFF2-40B4-BE49-F238E27FC236}">
                <a16:creationId xmlns:a16="http://schemas.microsoft.com/office/drawing/2014/main" id="{1330D5E3-1495-EF73-45FA-6002B673F4CD}"/>
              </a:ext>
            </a:extLst>
          </p:cNvPr>
          <p:cNvSpPr>
            <a:spLocks noGrp="1"/>
          </p:cNvSpPr>
          <p:nvPr>
            <p:ph sz="half" idx="13"/>
          </p:nvPr>
        </p:nvSpPr>
        <p:spPr>
          <a:xfrm>
            <a:off x="2491720" y="2483890"/>
            <a:ext cx="9070694" cy="1529159"/>
          </a:xfrm>
        </p:spPr>
        <p:txBody>
          <a:bodyPr/>
          <a:lstStyle/>
          <a:p>
            <a:r>
              <a:rPr lang="en-US" dirty="0"/>
              <a:t>Data Navigation</a:t>
            </a:r>
          </a:p>
          <a:p>
            <a:r>
              <a:rPr lang="en-US" sz="2000" b="0" dirty="0">
                <a:solidFill>
                  <a:schemeClr val="tx1"/>
                </a:solidFill>
              </a:rPr>
              <a:t>Know where to find SHEP Patient Experience data and what it means</a:t>
            </a:r>
          </a:p>
        </p:txBody>
      </p:sp>
      <p:sp>
        <p:nvSpPr>
          <p:cNvPr id="12" name="Content Placeholder 11">
            <a:extLst>
              <a:ext uri="{FF2B5EF4-FFF2-40B4-BE49-F238E27FC236}">
                <a16:creationId xmlns:a16="http://schemas.microsoft.com/office/drawing/2014/main" id="{07271BD7-BCE0-5455-1349-D481BFE364E7}"/>
              </a:ext>
            </a:extLst>
          </p:cNvPr>
          <p:cNvSpPr>
            <a:spLocks noGrp="1"/>
          </p:cNvSpPr>
          <p:nvPr>
            <p:ph sz="half" idx="14"/>
          </p:nvPr>
        </p:nvSpPr>
        <p:spPr>
          <a:xfrm>
            <a:off x="2491720" y="3956901"/>
            <a:ext cx="9070694" cy="1185247"/>
          </a:xfrm>
        </p:spPr>
        <p:txBody>
          <a:bodyPr/>
          <a:lstStyle/>
          <a:p>
            <a:r>
              <a:rPr lang="en-US" dirty="0"/>
              <a:t>Data Activation</a:t>
            </a:r>
          </a:p>
          <a:p>
            <a:r>
              <a:rPr lang="en-US" sz="2000" b="0" dirty="0">
                <a:solidFill>
                  <a:schemeClr val="tx1"/>
                </a:solidFill>
              </a:rPr>
              <a:t>Turn data into action: How to narrow the focus</a:t>
            </a:r>
          </a:p>
        </p:txBody>
      </p:sp>
      <p:pic>
        <p:nvPicPr>
          <p:cNvPr id="13" name="Content Placeholder 17">
            <a:extLst>
              <a:ext uri="{FF2B5EF4-FFF2-40B4-BE49-F238E27FC236}">
                <a16:creationId xmlns:a16="http://schemas.microsoft.com/office/drawing/2014/main" id="{C83F99CC-30E7-411D-8E57-E9E3F9B53BC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2242" y="5469855"/>
            <a:ext cx="955267" cy="955267"/>
          </a:xfrm>
          <a:prstGeom prst="rect">
            <a:avLst/>
          </a:prstGeom>
        </p:spPr>
      </p:pic>
      <p:sp>
        <p:nvSpPr>
          <p:cNvPr id="15" name="Content Placeholder 11">
            <a:extLst>
              <a:ext uri="{FF2B5EF4-FFF2-40B4-BE49-F238E27FC236}">
                <a16:creationId xmlns:a16="http://schemas.microsoft.com/office/drawing/2014/main" id="{C15E67B7-2079-45BE-A2AC-42CA5FDD5FBB}"/>
              </a:ext>
            </a:extLst>
          </p:cNvPr>
          <p:cNvSpPr txBox="1">
            <a:spLocks/>
          </p:cNvSpPr>
          <p:nvPr/>
        </p:nvSpPr>
        <p:spPr>
          <a:xfrm>
            <a:off x="2415911" y="5248496"/>
            <a:ext cx="9070694" cy="1185247"/>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Tx/>
              <a:buNone/>
              <a:defRPr sz="3000" b="1" kern="1200">
                <a:solidFill>
                  <a:srgbClr val="003F72"/>
                </a:solidFill>
                <a:latin typeface="+mn-lt"/>
                <a:ea typeface="+mn-ea"/>
                <a:cs typeface="Georgia"/>
              </a:defRPr>
            </a:lvl1pPr>
            <a:lvl2pPr marL="458788" indent="-233363"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4pPr>
            <a:lvl5pPr marL="1144588"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Case Study</a:t>
            </a:r>
          </a:p>
          <a:p>
            <a:r>
              <a:rPr lang="en-US" sz="2000" b="0" dirty="0">
                <a:solidFill>
                  <a:schemeClr val="tx1"/>
                </a:solidFill>
              </a:rPr>
              <a:t>Learn how a VHA Facility Journeyed to the 90</a:t>
            </a:r>
            <a:r>
              <a:rPr lang="en-US" sz="2000" b="0" baseline="30000" dirty="0">
                <a:solidFill>
                  <a:schemeClr val="tx1"/>
                </a:solidFill>
              </a:rPr>
              <a:t>th</a:t>
            </a:r>
            <a:r>
              <a:rPr lang="en-US" sz="2000" b="0" dirty="0">
                <a:solidFill>
                  <a:schemeClr val="tx1"/>
                </a:solidFill>
              </a:rPr>
              <a:t> Percentile!</a:t>
            </a:r>
          </a:p>
        </p:txBody>
      </p:sp>
    </p:spTree>
    <p:extLst>
      <p:ext uri="{BB962C8B-B14F-4D97-AF65-F5344CB8AC3E}">
        <p14:creationId xmlns:p14="http://schemas.microsoft.com/office/powerpoint/2010/main" val="1053628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19</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FACILITY BREAKDOWN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3" name="Picture 2">
            <a:extLst>
              <a:ext uri="{FF2B5EF4-FFF2-40B4-BE49-F238E27FC236}">
                <a16:creationId xmlns:a16="http://schemas.microsoft.com/office/drawing/2014/main" id="{E5CF04B4-B3DF-4456-9B10-37F0A98167D9}"/>
              </a:ext>
            </a:extLst>
          </p:cNvPr>
          <p:cNvPicPr>
            <a:picLocks noChangeAspect="1"/>
          </p:cNvPicPr>
          <p:nvPr/>
        </p:nvPicPr>
        <p:blipFill>
          <a:blip r:embed="rId3"/>
          <a:srcRect/>
          <a:stretch/>
        </p:blipFill>
        <p:spPr>
          <a:xfrm>
            <a:off x="132232" y="1176113"/>
            <a:ext cx="11927535" cy="5250812"/>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9C94AA01-A56E-4397-8F46-17B936E2094A}"/>
              </a:ext>
            </a:extLst>
          </p:cNvPr>
          <p:cNvSpPr/>
          <p:nvPr/>
        </p:nvSpPr>
        <p:spPr>
          <a:xfrm>
            <a:off x="3847706" y="2852048"/>
            <a:ext cx="419121" cy="22860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Shape, rectangle&#10;&#10;Description automatically generated">
            <a:extLst>
              <a:ext uri="{FF2B5EF4-FFF2-40B4-BE49-F238E27FC236}">
                <a16:creationId xmlns:a16="http://schemas.microsoft.com/office/drawing/2014/main" id="{98F58D73-A3F2-42A5-84CA-A41A74CC3738}"/>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53477" y="1824836"/>
            <a:ext cx="1154296" cy="758775"/>
          </a:xfrm>
          <a:prstGeom prst="rect">
            <a:avLst/>
          </a:prstGeom>
        </p:spPr>
      </p:pic>
      <p:sp>
        <p:nvSpPr>
          <p:cNvPr id="14" name="Oval 13">
            <a:extLst>
              <a:ext uri="{FF2B5EF4-FFF2-40B4-BE49-F238E27FC236}">
                <a16:creationId xmlns:a16="http://schemas.microsoft.com/office/drawing/2014/main" id="{62B7427E-406C-4250-82C9-3C646D47A882}"/>
              </a:ext>
            </a:extLst>
          </p:cNvPr>
          <p:cNvSpPr/>
          <p:nvPr/>
        </p:nvSpPr>
        <p:spPr>
          <a:xfrm>
            <a:off x="992151" y="5877583"/>
            <a:ext cx="419121" cy="228609"/>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70C7066-7359-4ED5-BF03-25D6C0537D88}"/>
              </a:ext>
            </a:extLst>
          </p:cNvPr>
          <p:cNvSpPr/>
          <p:nvPr/>
        </p:nvSpPr>
        <p:spPr>
          <a:xfrm>
            <a:off x="3094719" y="5893200"/>
            <a:ext cx="419121" cy="228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lapping hands">
            <a:extLst>
              <a:ext uri="{FF2B5EF4-FFF2-40B4-BE49-F238E27FC236}">
                <a16:creationId xmlns:a16="http://schemas.microsoft.com/office/drawing/2014/main" id="{29F4DD2C-D8E2-48FA-9D0C-45C0DD6314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1288" y="3373481"/>
            <a:ext cx="260786" cy="260786"/>
          </a:xfrm>
          <a:prstGeom prst="rect">
            <a:avLst/>
          </a:prstGeom>
        </p:spPr>
      </p:pic>
      <p:pic>
        <p:nvPicPr>
          <p:cNvPr id="24" name="Graphic 23" descr="Clapping hands">
            <a:extLst>
              <a:ext uri="{FF2B5EF4-FFF2-40B4-BE49-F238E27FC236}">
                <a16:creationId xmlns:a16="http://schemas.microsoft.com/office/drawing/2014/main" id="{6C1AF9AE-2664-47B1-9670-1CC48F1A7C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5604" y="3913670"/>
            <a:ext cx="260786" cy="260786"/>
          </a:xfrm>
          <a:prstGeom prst="rect">
            <a:avLst/>
          </a:prstGeom>
        </p:spPr>
      </p:pic>
    </p:spTree>
    <p:extLst>
      <p:ext uri="{BB962C8B-B14F-4D97-AF65-F5344CB8AC3E}">
        <p14:creationId xmlns:p14="http://schemas.microsoft.com/office/powerpoint/2010/main" val="4183055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20</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FACILITY BREAKDOWN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3" name="Picture 2">
            <a:extLst>
              <a:ext uri="{FF2B5EF4-FFF2-40B4-BE49-F238E27FC236}">
                <a16:creationId xmlns:a16="http://schemas.microsoft.com/office/drawing/2014/main" id="{E5CF04B4-B3DF-4456-9B10-37F0A98167D9}"/>
              </a:ext>
            </a:extLst>
          </p:cNvPr>
          <p:cNvPicPr>
            <a:picLocks noChangeAspect="1"/>
          </p:cNvPicPr>
          <p:nvPr/>
        </p:nvPicPr>
        <p:blipFill>
          <a:blip r:embed="rId3"/>
          <a:srcRect/>
          <a:stretch/>
        </p:blipFill>
        <p:spPr>
          <a:xfrm>
            <a:off x="135748" y="1176113"/>
            <a:ext cx="11920502" cy="5250812"/>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9C94AA01-A56E-4397-8F46-17B936E2094A}"/>
              </a:ext>
            </a:extLst>
          </p:cNvPr>
          <p:cNvSpPr/>
          <p:nvPr/>
        </p:nvSpPr>
        <p:spPr>
          <a:xfrm>
            <a:off x="3891251" y="2843339"/>
            <a:ext cx="419121" cy="22860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Shape, rectangle&#10;&#10;Description automatically generated">
            <a:extLst>
              <a:ext uri="{FF2B5EF4-FFF2-40B4-BE49-F238E27FC236}">
                <a16:creationId xmlns:a16="http://schemas.microsoft.com/office/drawing/2014/main" id="{98F58D73-A3F2-42A5-84CA-A41A74CC3738}"/>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53477" y="1824836"/>
            <a:ext cx="1058500" cy="758775"/>
          </a:xfrm>
          <a:prstGeom prst="rect">
            <a:avLst/>
          </a:prstGeom>
        </p:spPr>
      </p:pic>
      <p:sp>
        <p:nvSpPr>
          <p:cNvPr id="14" name="Oval 13">
            <a:extLst>
              <a:ext uri="{FF2B5EF4-FFF2-40B4-BE49-F238E27FC236}">
                <a16:creationId xmlns:a16="http://schemas.microsoft.com/office/drawing/2014/main" id="{62B7427E-406C-4250-82C9-3C646D47A882}"/>
              </a:ext>
            </a:extLst>
          </p:cNvPr>
          <p:cNvSpPr/>
          <p:nvPr/>
        </p:nvSpPr>
        <p:spPr>
          <a:xfrm>
            <a:off x="2054600" y="5616317"/>
            <a:ext cx="419121" cy="228609"/>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70C7066-7359-4ED5-BF03-25D6C0537D88}"/>
              </a:ext>
            </a:extLst>
          </p:cNvPr>
          <p:cNvSpPr/>
          <p:nvPr/>
        </p:nvSpPr>
        <p:spPr>
          <a:xfrm>
            <a:off x="3695607" y="5623227"/>
            <a:ext cx="419121" cy="228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Clapping hands">
            <a:extLst>
              <a:ext uri="{FF2B5EF4-FFF2-40B4-BE49-F238E27FC236}">
                <a16:creationId xmlns:a16="http://schemas.microsoft.com/office/drawing/2014/main" id="{715E3D7B-23A3-46C2-BB02-45EE96A98F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4313" y="3887543"/>
            <a:ext cx="260786" cy="260786"/>
          </a:xfrm>
          <a:prstGeom prst="rect">
            <a:avLst/>
          </a:prstGeom>
        </p:spPr>
      </p:pic>
      <p:sp>
        <p:nvSpPr>
          <p:cNvPr id="5" name="TextBox 4">
            <a:extLst>
              <a:ext uri="{FF2B5EF4-FFF2-40B4-BE49-F238E27FC236}">
                <a16:creationId xmlns:a16="http://schemas.microsoft.com/office/drawing/2014/main" id="{EC38F967-196C-3F13-3DC0-912C29A3C15B}"/>
              </a:ext>
            </a:extLst>
          </p:cNvPr>
          <p:cNvSpPr txBox="1"/>
          <p:nvPr/>
        </p:nvSpPr>
        <p:spPr>
          <a:xfrm>
            <a:off x="803841" y="1558024"/>
            <a:ext cx="701040" cy="307777"/>
          </a:xfrm>
          <a:prstGeom prst="rect">
            <a:avLst/>
          </a:prstGeom>
          <a:noFill/>
        </p:spPr>
        <p:txBody>
          <a:bodyPr wrap="square" rtlCol="0">
            <a:spAutoFit/>
          </a:bodyPr>
          <a:lstStyle/>
          <a:p>
            <a:pPr algn="ctr"/>
            <a:r>
              <a:rPr lang="en-US" sz="1400" b="1" dirty="0">
                <a:solidFill>
                  <a:srgbClr val="FF6600"/>
                </a:solidFill>
              </a:rPr>
              <a:t>SAIL</a:t>
            </a:r>
          </a:p>
        </p:txBody>
      </p:sp>
    </p:spTree>
    <p:extLst>
      <p:ext uri="{BB962C8B-B14F-4D97-AF65-F5344CB8AC3E}">
        <p14:creationId xmlns:p14="http://schemas.microsoft.com/office/powerpoint/2010/main" val="377592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21</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Content Placeholder 17">
            <a:extLst>
              <a:ext uri="{FF2B5EF4-FFF2-40B4-BE49-F238E27FC236}">
                <a16:creationId xmlns:a16="http://schemas.microsoft.com/office/drawing/2014/main" id="{3CE58A13-72C1-424B-8C8A-4AA2C0FF25E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36328" y="1270271"/>
            <a:ext cx="2919344" cy="2919344"/>
          </a:xfrm>
          <a:prstGeom prst="rect">
            <a:avLst/>
          </a:prstGeom>
        </p:spPr>
      </p:pic>
      <p:sp>
        <p:nvSpPr>
          <p:cNvPr id="9" name="Title 2">
            <a:extLst>
              <a:ext uri="{FF2B5EF4-FFF2-40B4-BE49-F238E27FC236}">
                <a16:creationId xmlns:a16="http://schemas.microsoft.com/office/drawing/2014/main" id="{2A60827C-183F-4D1C-83DA-75BDC3AB4406}"/>
              </a:ext>
            </a:extLst>
          </p:cNvPr>
          <p:cNvSpPr txBox="1">
            <a:spLocks/>
          </p:cNvSpPr>
          <p:nvPr/>
        </p:nvSpPr>
        <p:spPr>
          <a:xfrm>
            <a:off x="716790" y="4928251"/>
            <a:ext cx="10946889" cy="1362075"/>
          </a:xfrm>
          <a:prstGeom prst="rect">
            <a:avLst/>
          </a:prstGeom>
          <a:solidFill>
            <a:schemeClr val="tx2">
              <a:lumMod val="20000"/>
              <a:lumOff val="80000"/>
            </a:schemeClr>
          </a:solidFill>
          <a:ln>
            <a:solidFill>
              <a:schemeClr val="tx2">
                <a:lumMod val="40000"/>
                <a:lumOff val="60000"/>
              </a:schemeClr>
            </a:solidFill>
          </a:ln>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300" b="1" dirty="0">
                <a:solidFill>
                  <a:srgbClr val="003F72"/>
                </a:solidFill>
                <a:ea typeface="+mn-ea"/>
              </a:rPr>
              <a:t>CASE STUDY</a:t>
            </a:r>
            <a:br>
              <a:rPr lang="en-US" dirty="0"/>
            </a:br>
            <a:r>
              <a:rPr lang="en-US" dirty="0"/>
              <a:t>Learn how a VHA Facility Journeyed to the 90th Percentile!</a:t>
            </a:r>
          </a:p>
          <a:p>
            <a:endParaRPr lang="en-US" dirty="0"/>
          </a:p>
        </p:txBody>
      </p:sp>
    </p:spTree>
    <p:extLst>
      <p:ext uri="{BB962C8B-B14F-4D97-AF65-F5344CB8AC3E}">
        <p14:creationId xmlns:p14="http://schemas.microsoft.com/office/powerpoint/2010/main" val="401567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22</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u="sng" dirty="0">
                <a:solidFill>
                  <a:schemeClr val="bg1"/>
                </a:solidFill>
              </a:rPr>
              <a:t>CASE STUDY</a:t>
            </a:r>
            <a:r>
              <a:rPr lang="en-US" sz="3600" dirty="0">
                <a:solidFill>
                  <a:schemeClr val="bg1"/>
                </a:solidFill>
              </a:rPr>
              <a:t>: JOURNEY TO 90</a:t>
            </a:r>
            <a:r>
              <a:rPr lang="en-US" sz="3600" baseline="30000" dirty="0">
                <a:solidFill>
                  <a:schemeClr val="bg1"/>
                </a:solidFill>
              </a:rPr>
              <a:t>th</a:t>
            </a:r>
            <a:r>
              <a:rPr lang="en-US" sz="3600" dirty="0">
                <a:solidFill>
                  <a:schemeClr val="bg1"/>
                </a:solidFill>
              </a:rPr>
              <a:t> PERCENTILE!</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8" name="Rectangle 7">
            <a:extLst>
              <a:ext uri="{FF2B5EF4-FFF2-40B4-BE49-F238E27FC236}">
                <a16:creationId xmlns:a16="http://schemas.microsoft.com/office/drawing/2014/main" id="{0EC7101D-98B5-4FDC-AA26-CA207897D8A6}"/>
              </a:ext>
            </a:extLst>
          </p:cNvPr>
          <p:cNvSpPr/>
          <p:nvPr/>
        </p:nvSpPr>
        <p:spPr>
          <a:xfrm>
            <a:off x="226423" y="1317927"/>
            <a:ext cx="6130835" cy="52224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1FF42F9-0245-4998-A54E-3E9012CAFB23}"/>
              </a:ext>
            </a:extLst>
          </p:cNvPr>
          <p:cNvPicPr>
            <a:picLocks noChangeAspect="1"/>
          </p:cNvPicPr>
          <p:nvPr/>
        </p:nvPicPr>
        <p:blipFill>
          <a:blip r:embed="rId3"/>
          <a:stretch>
            <a:fillRect/>
          </a:stretch>
        </p:blipFill>
        <p:spPr>
          <a:xfrm>
            <a:off x="820238" y="2129585"/>
            <a:ext cx="4613910" cy="4410782"/>
          </a:xfrm>
          <a:prstGeom prst="rect">
            <a:avLst/>
          </a:prstGeom>
        </p:spPr>
      </p:pic>
      <p:sp>
        <p:nvSpPr>
          <p:cNvPr id="11" name="TextBox 10">
            <a:extLst>
              <a:ext uri="{FF2B5EF4-FFF2-40B4-BE49-F238E27FC236}">
                <a16:creationId xmlns:a16="http://schemas.microsoft.com/office/drawing/2014/main" id="{4D3BC969-1C55-4A28-A095-10D04F33035B}"/>
              </a:ext>
            </a:extLst>
          </p:cNvPr>
          <p:cNvSpPr txBox="1"/>
          <p:nvPr/>
        </p:nvSpPr>
        <p:spPr>
          <a:xfrm>
            <a:off x="1399114" y="6136549"/>
            <a:ext cx="4285161"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Nebraska-Western Iowa Healthcare System</a:t>
            </a:r>
          </a:p>
        </p:txBody>
      </p:sp>
      <p:pic>
        <p:nvPicPr>
          <p:cNvPr id="12" name="Picture 11" descr="Background pattern&#10;&#10;Description automatically generated">
            <a:extLst>
              <a:ext uri="{FF2B5EF4-FFF2-40B4-BE49-F238E27FC236}">
                <a16:creationId xmlns:a16="http://schemas.microsoft.com/office/drawing/2014/main" id="{3857AC38-149C-4DC5-820D-A61563F87BE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5685" y="5787493"/>
            <a:ext cx="500744" cy="686244"/>
          </a:xfrm>
          <a:prstGeom prst="rect">
            <a:avLst/>
          </a:prstGeom>
        </p:spPr>
      </p:pic>
      <p:sp>
        <p:nvSpPr>
          <p:cNvPr id="13" name="TextBox 12">
            <a:extLst>
              <a:ext uri="{FF2B5EF4-FFF2-40B4-BE49-F238E27FC236}">
                <a16:creationId xmlns:a16="http://schemas.microsoft.com/office/drawing/2014/main" id="{09C90194-4046-43F1-A765-9196034DBEA8}"/>
              </a:ext>
            </a:extLst>
          </p:cNvPr>
          <p:cNvSpPr txBox="1"/>
          <p:nvPr/>
        </p:nvSpPr>
        <p:spPr>
          <a:xfrm>
            <a:off x="114998" y="1354894"/>
            <a:ext cx="62422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F72"/>
                </a:solidFill>
                <a:effectLst/>
                <a:uLnTx/>
                <a:uFillTx/>
                <a:latin typeface="Calibri"/>
                <a:ea typeface="+mn-ea"/>
                <a:cs typeface="+mn-cs"/>
              </a:rPr>
              <a:t>Want to know how a facility used patient feedback to Improve their CAHPS Scores and their journey to the 90</a:t>
            </a:r>
            <a:r>
              <a:rPr kumimoji="0" lang="en-US" sz="1800" b="1" i="0" u="none" strike="noStrike" kern="1200" cap="none" spc="0" normalizeH="0" baseline="30000" noProof="0" dirty="0">
                <a:ln>
                  <a:noFill/>
                </a:ln>
                <a:solidFill>
                  <a:srgbClr val="003F72"/>
                </a:solidFill>
                <a:effectLst/>
                <a:uLnTx/>
                <a:uFillTx/>
                <a:latin typeface="Calibri"/>
                <a:ea typeface="+mn-ea"/>
                <a:cs typeface="+mn-cs"/>
              </a:rPr>
              <a:t>th</a:t>
            </a:r>
            <a:r>
              <a:rPr kumimoji="0" lang="en-US" sz="1800" b="1" i="0" u="none" strike="noStrike" kern="1200" cap="none" spc="0" normalizeH="0" baseline="0" noProof="0" dirty="0">
                <a:ln>
                  <a:noFill/>
                </a:ln>
                <a:solidFill>
                  <a:srgbClr val="003F72"/>
                </a:solidFill>
                <a:effectLst/>
                <a:uLnTx/>
                <a:uFillTx/>
                <a:latin typeface="Calibri"/>
                <a:ea typeface="+mn-ea"/>
                <a:cs typeface="+mn-cs"/>
              </a:rPr>
              <a:t> Percentile?</a:t>
            </a:r>
          </a:p>
        </p:txBody>
      </p:sp>
      <p:sp>
        <p:nvSpPr>
          <p:cNvPr id="14" name="Rectangle 13">
            <a:extLst>
              <a:ext uri="{FF2B5EF4-FFF2-40B4-BE49-F238E27FC236}">
                <a16:creationId xmlns:a16="http://schemas.microsoft.com/office/drawing/2014/main" id="{68F1E4F0-AA21-46A8-9E29-FD36AF08E6CE}"/>
              </a:ext>
            </a:extLst>
          </p:cNvPr>
          <p:cNvSpPr/>
          <p:nvPr/>
        </p:nvSpPr>
        <p:spPr>
          <a:xfrm>
            <a:off x="6561908" y="1197033"/>
            <a:ext cx="5515094" cy="32885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019AFCF-574E-4AB1-B962-4A5FF82FC8DF}"/>
              </a:ext>
            </a:extLst>
          </p:cNvPr>
          <p:cNvSpPr txBox="1"/>
          <p:nvPr/>
        </p:nvSpPr>
        <p:spPr>
          <a:xfrm>
            <a:off x="6561907" y="1278134"/>
            <a:ext cx="55150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F72"/>
                </a:solidFill>
                <a:effectLst/>
                <a:uLnTx/>
                <a:uFillTx/>
                <a:latin typeface="Calibri"/>
                <a:ea typeface="+mn-ea"/>
                <a:cs typeface="+mn-cs"/>
              </a:rPr>
              <a:t>Nebraska-Western Iowa Healthcare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F72"/>
                </a:solidFill>
                <a:effectLst/>
                <a:uLnTx/>
                <a:uFillTx/>
                <a:latin typeface="Calibri"/>
                <a:ea typeface="+mn-ea"/>
                <a:cs typeface="+mn-cs"/>
              </a:rPr>
              <a:t>Improvement in Specialty Care SHEP Scores!</a:t>
            </a:r>
          </a:p>
        </p:txBody>
      </p:sp>
      <p:sp>
        <p:nvSpPr>
          <p:cNvPr id="20" name="TextBox 19">
            <a:extLst>
              <a:ext uri="{FF2B5EF4-FFF2-40B4-BE49-F238E27FC236}">
                <a16:creationId xmlns:a16="http://schemas.microsoft.com/office/drawing/2014/main" id="{442C9DBA-3077-4475-9E15-05A9006C8617}"/>
              </a:ext>
            </a:extLst>
          </p:cNvPr>
          <p:cNvSpPr txBox="1"/>
          <p:nvPr/>
        </p:nvSpPr>
        <p:spPr>
          <a:xfrm>
            <a:off x="6657309" y="1964171"/>
            <a:ext cx="5336568"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Examine how Patient Experience and Quality Management teams partnered to improve CAHPS domains of Overall Rating of SC Provider, Communication &amp; Care Coordination.</a:t>
            </a:r>
            <a:endPar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Takeaways include targeted strategies such as focusing on the “</a:t>
            </a:r>
            <a:r>
              <a:rPr kumimoji="0" lang="en-US" sz="1700" b="0" i="1"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Why</a:t>
            </a:r>
            <a:r>
              <a:rPr kumimoji="0" lang="en-US" sz="1700" b="0" i="1"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defining Attributable Effects, applying evidence-based tactics and using real time patient feedback to validate impact of interventions on patient care services. </a:t>
            </a: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F6E3541-0423-4689-9EF9-ADCF08707014}"/>
              </a:ext>
            </a:extLst>
          </p:cNvPr>
          <p:cNvSpPr txBox="1"/>
          <p:nvPr/>
        </p:nvSpPr>
        <p:spPr>
          <a:xfrm>
            <a:off x="6862354" y="4660808"/>
            <a:ext cx="4859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3BE"/>
                </a:solidFill>
                <a:effectLst/>
                <a:uLnTx/>
                <a:uFillTx/>
                <a:latin typeface="Calibri"/>
                <a:ea typeface="+mn-ea"/>
                <a:cs typeface="+mn-cs"/>
              </a:rPr>
              <a:t>Click below for Archived Recording and Presentation!</a:t>
            </a:r>
          </a:p>
        </p:txBody>
      </p:sp>
      <p:sp>
        <p:nvSpPr>
          <p:cNvPr id="22" name="Rectangle: Rounded Corners 21">
            <a:hlinkClick r:id="rId6"/>
            <a:extLst>
              <a:ext uri="{FF2B5EF4-FFF2-40B4-BE49-F238E27FC236}">
                <a16:creationId xmlns:a16="http://schemas.microsoft.com/office/drawing/2014/main" id="{77785E82-330F-4100-A8A4-CFB3B157478A}"/>
              </a:ext>
            </a:extLst>
          </p:cNvPr>
          <p:cNvSpPr/>
          <p:nvPr/>
        </p:nvSpPr>
        <p:spPr>
          <a:xfrm>
            <a:off x="7245682" y="5515075"/>
            <a:ext cx="1515292" cy="487680"/>
          </a:xfrm>
          <a:prstGeom prst="roundRect">
            <a:avLst/>
          </a:prstGeom>
          <a:gradFill rotWithShape="1">
            <a:gsLst>
              <a:gs pos="0">
                <a:srgbClr val="0083BE">
                  <a:tint val="100000"/>
                  <a:shade val="100000"/>
                  <a:satMod val="130000"/>
                </a:srgbClr>
              </a:gs>
              <a:gs pos="100000">
                <a:srgbClr val="0083BE">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Recording</a:t>
            </a:r>
          </a:p>
        </p:txBody>
      </p:sp>
      <p:sp>
        <p:nvSpPr>
          <p:cNvPr id="24" name="Rectangle: Rounded Corners 23">
            <a:hlinkClick r:id="rId7"/>
            <a:extLst>
              <a:ext uri="{FF2B5EF4-FFF2-40B4-BE49-F238E27FC236}">
                <a16:creationId xmlns:a16="http://schemas.microsoft.com/office/drawing/2014/main" id="{CB786E04-0E89-41E6-91BF-B33413111E28}"/>
              </a:ext>
            </a:extLst>
          </p:cNvPr>
          <p:cNvSpPr/>
          <p:nvPr/>
        </p:nvSpPr>
        <p:spPr>
          <a:xfrm>
            <a:off x="9590447" y="5515075"/>
            <a:ext cx="1515292" cy="487680"/>
          </a:xfrm>
          <a:prstGeom prst="roundRect">
            <a:avLst/>
          </a:prstGeom>
          <a:solidFill>
            <a:srgbClr val="F3CF45">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Presentation</a:t>
            </a:r>
          </a:p>
        </p:txBody>
      </p:sp>
      <p:sp>
        <p:nvSpPr>
          <p:cNvPr id="25" name="TextBox 24">
            <a:extLst>
              <a:ext uri="{FF2B5EF4-FFF2-40B4-BE49-F238E27FC236}">
                <a16:creationId xmlns:a16="http://schemas.microsoft.com/office/drawing/2014/main" id="{0FBC9C11-4E94-41B5-A4D2-0D5D3D13F39D}"/>
              </a:ext>
            </a:extLst>
          </p:cNvPr>
          <p:cNvSpPr txBox="1"/>
          <p:nvPr/>
        </p:nvSpPr>
        <p:spPr>
          <a:xfrm>
            <a:off x="6348356" y="6165960"/>
            <a:ext cx="59566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hlinkClick r:id="rId8"/>
              </a:rPr>
              <a:t>SHEP Website</a:t>
            </a:r>
            <a:r>
              <a:rPr kumimoji="0" lang="en-US" sz="1400" b="0"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rPr>
              <a:t>      </a:t>
            </a:r>
            <a:r>
              <a:rPr kumimoji="0" lang="en-US" sz="1400" b="0" i="0" u="sng"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hlinkClick r:id="rId9"/>
              </a:rPr>
              <a:t>SHEP Users Call</a:t>
            </a:r>
            <a:r>
              <a:rPr kumimoji="0" lang="en-US" sz="1400" b="0"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rPr>
              <a:t>        </a:t>
            </a:r>
            <a:r>
              <a:rPr kumimoji="0" lang="en-US" sz="1400" b="0" i="0" u="sng"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hlinkClick r:id="rId10"/>
              </a:rPr>
              <a:t>SHEP LISTSERV</a:t>
            </a:r>
            <a:r>
              <a:rPr kumimoji="0" lang="en-US" sz="1400" b="0"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rPr>
              <a:t>        </a:t>
            </a:r>
            <a:r>
              <a:rPr kumimoji="0" lang="en-US" sz="1400" b="0" i="0" u="sng"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mn-cs"/>
                <a:hlinkClick r:id="rId11"/>
              </a:rPr>
              <a:t>SHEP Helpdesk</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553999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23</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CASE STUDY: PDSA Process</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9E7DC1AD-276D-4E8D-83DC-251818F0ACD1}"/>
              </a:ext>
            </a:extLst>
          </p:cNvPr>
          <p:cNvPicPr>
            <a:picLocks noChangeAspect="1"/>
          </p:cNvPicPr>
          <p:nvPr/>
        </p:nvPicPr>
        <p:blipFill>
          <a:blip r:embed="rId3"/>
          <a:stretch>
            <a:fillRect/>
          </a:stretch>
        </p:blipFill>
        <p:spPr>
          <a:xfrm>
            <a:off x="870317" y="2100649"/>
            <a:ext cx="10548590" cy="2681416"/>
          </a:xfrm>
          <a:prstGeom prst="rect">
            <a:avLst/>
          </a:prstGeom>
        </p:spPr>
      </p:pic>
    </p:spTree>
    <p:extLst>
      <p:ext uri="{BB962C8B-B14F-4D97-AF65-F5344CB8AC3E}">
        <p14:creationId xmlns:p14="http://schemas.microsoft.com/office/powerpoint/2010/main" val="2936338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24</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CASE STUDY:  Leadership &amp; Employee Buy-in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grpSp>
        <p:nvGrpSpPr>
          <p:cNvPr id="8" name="object 8">
            <a:extLst>
              <a:ext uri="{FF2B5EF4-FFF2-40B4-BE49-F238E27FC236}">
                <a16:creationId xmlns:a16="http://schemas.microsoft.com/office/drawing/2014/main" id="{90E4ADED-21D0-4F33-8F55-9359EF264F17}"/>
              </a:ext>
            </a:extLst>
          </p:cNvPr>
          <p:cNvGrpSpPr/>
          <p:nvPr/>
        </p:nvGrpSpPr>
        <p:grpSpPr>
          <a:xfrm>
            <a:off x="301395" y="1246611"/>
            <a:ext cx="5794605" cy="2096441"/>
            <a:chOff x="524446" y="478726"/>
            <a:chExt cx="3788410" cy="1456690"/>
          </a:xfrm>
        </p:grpSpPr>
        <p:sp>
          <p:nvSpPr>
            <p:cNvPr id="9" name="object 9">
              <a:extLst>
                <a:ext uri="{FF2B5EF4-FFF2-40B4-BE49-F238E27FC236}">
                  <a16:creationId xmlns:a16="http://schemas.microsoft.com/office/drawing/2014/main" id="{83625038-C9B6-44E1-A95C-293B49C22480}"/>
                </a:ext>
              </a:extLst>
            </p:cNvPr>
            <p:cNvSpPr/>
            <p:nvPr/>
          </p:nvSpPr>
          <p:spPr>
            <a:xfrm>
              <a:off x="538733" y="493013"/>
              <a:ext cx="3759835" cy="1428115"/>
            </a:xfrm>
            <a:custGeom>
              <a:avLst/>
              <a:gdLst/>
              <a:ahLst/>
              <a:cxnLst/>
              <a:rect l="l" t="t" r="r" b="b"/>
              <a:pathLst>
                <a:path w="3759835" h="1428114">
                  <a:moveTo>
                    <a:pt x="3045714" y="0"/>
                  </a:moveTo>
                  <a:lnTo>
                    <a:pt x="0" y="0"/>
                  </a:lnTo>
                  <a:lnTo>
                    <a:pt x="713994" y="713994"/>
                  </a:lnTo>
                  <a:lnTo>
                    <a:pt x="0" y="1427988"/>
                  </a:lnTo>
                  <a:lnTo>
                    <a:pt x="3045714" y="1427988"/>
                  </a:lnTo>
                  <a:lnTo>
                    <a:pt x="3759707" y="713994"/>
                  </a:lnTo>
                  <a:lnTo>
                    <a:pt x="3045714" y="0"/>
                  </a:lnTo>
                  <a:close/>
                </a:path>
              </a:pathLst>
            </a:custGeom>
            <a:solidFill>
              <a:srgbClr val="2E5496"/>
            </a:solidFill>
          </p:spPr>
          <p:txBody>
            <a:bodyPr wrap="square" lIns="0" tIns="0" rIns="0" bIns="0" rtlCol="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cs typeface="+mn-cs"/>
              </a:endParaRPr>
            </a:p>
          </p:txBody>
        </p:sp>
        <p:sp>
          <p:nvSpPr>
            <p:cNvPr id="11" name="object 10">
              <a:extLst>
                <a:ext uri="{FF2B5EF4-FFF2-40B4-BE49-F238E27FC236}">
                  <a16:creationId xmlns:a16="http://schemas.microsoft.com/office/drawing/2014/main" id="{DC0C9984-17D9-4BE7-8D24-403CA8F859BE}"/>
                </a:ext>
              </a:extLst>
            </p:cNvPr>
            <p:cNvSpPr/>
            <p:nvPr/>
          </p:nvSpPr>
          <p:spPr>
            <a:xfrm>
              <a:off x="538733" y="493013"/>
              <a:ext cx="3759835" cy="1428115"/>
            </a:xfrm>
            <a:custGeom>
              <a:avLst/>
              <a:gdLst/>
              <a:ahLst/>
              <a:cxnLst/>
              <a:rect l="l" t="t" r="r" b="b"/>
              <a:pathLst>
                <a:path w="3759835" h="1428114">
                  <a:moveTo>
                    <a:pt x="0" y="0"/>
                  </a:moveTo>
                  <a:lnTo>
                    <a:pt x="3045714" y="0"/>
                  </a:lnTo>
                  <a:lnTo>
                    <a:pt x="3759707" y="713994"/>
                  </a:lnTo>
                  <a:lnTo>
                    <a:pt x="3045714" y="1427988"/>
                  </a:lnTo>
                  <a:lnTo>
                    <a:pt x="0" y="1427988"/>
                  </a:lnTo>
                  <a:lnTo>
                    <a:pt x="713994" y="713994"/>
                  </a:lnTo>
                  <a:lnTo>
                    <a:pt x="0" y="0"/>
                  </a:lnTo>
                  <a:close/>
                </a:path>
              </a:pathLst>
            </a:custGeom>
            <a:ln w="28575">
              <a:solidFill>
                <a:srgbClr val="000000"/>
              </a:solidFill>
            </a:ln>
          </p:spPr>
          <p:txBody>
            <a:bodyPr wrap="square" lIns="0" tIns="0" rIns="0" bIns="0" rtlCol="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cs typeface="+mn-cs"/>
              </a:endParaRPr>
            </a:p>
          </p:txBody>
        </p:sp>
      </p:grpSp>
      <p:sp>
        <p:nvSpPr>
          <p:cNvPr id="12" name="object 11">
            <a:extLst>
              <a:ext uri="{FF2B5EF4-FFF2-40B4-BE49-F238E27FC236}">
                <a16:creationId xmlns:a16="http://schemas.microsoft.com/office/drawing/2014/main" id="{BEAA1C07-B4E8-4743-BC3F-8433EBA60FC1}"/>
              </a:ext>
            </a:extLst>
          </p:cNvPr>
          <p:cNvSpPr txBox="1"/>
          <p:nvPr/>
        </p:nvSpPr>
        <p:spPr>
          <a:xfrm>
            <a:off x="1493248" y="1803909"/>
            <a:ext cx="3647165" cy="994503"/>
          </a:xfrm>
          <a:prstGeom prst="rect">
            <a:avLst/>
          </a:prstGeom>
        </p:spPr>
        <p:txBody>
          <a:bodyPr vert="horz" wrap="square" lIns="0" tIns="9525" rIns="0" bIns="0" rtlCol="0">
            <a:spAutoFit/>
          </a:bodyPr>
          <a:lstStyle/>
          <a:p>
            <a:pPr marL="0" marR="0" lvl="0" indent="0" algn="ctr" defTabSz="685800" rtl="0" eaLnBrk="0" fontAlgn="base" latinLnBrk="0" hangingPunct="0">
              <a:lnSpc>
                <a:spcPct val="100000"/>
              </a:lnSpc>
              <a:spcBef>
                <a:spcPts val="75"/>
              </a:spcBef>
              <a:spcAft>
                <a:spcPct val="0"/>
              </a:spcAft>
              <a:buClrTx/>
              <a:buSzTx/>
              <a:buFontTx/>
              <a:buNone/>
              <a:tabLst/>
              <a:defRPr/>
            </a:pPr>
            <a:r>
              <a:rPr kumimoji="0" sz="32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Calibri"/>
              </a:rPr>
              <a:t>What</a:t>
            </a:r>
            <a:r>
              <a:rPr kumimoji="0" sz="3200" b="0" i="0" u="none" strike="noStrike" kern="0" cap="none" spc="-19" normalizeH="0" baseline="0" noProof="0" dirty="0">
                <a:ln>
                  <a:noFill/>
                </a:ln>
                <a:solidFill>
                  <a:srgbClr val="FFFFFF"/>
                </a:solidFill>
                <a:effectLst/>
                <a:uLnTx/>
                <a:uFillTx/>
                <a:latin typeface="Calibri"/>
                <a:ea typeface="MS PGothic" panose="020B0600070205080204" pitchFamily="34" charset="-128"/>
                <a:cs typeface="Calibri"/>
              </a:rPr>
              <a:t> </a:t>
            </a:r>
            <a:r>
              <a:rPr kumimoji="0" sz="32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Calibri"/>
              </a:rPr>
              <a:t>are</a:t>
            </a:r>
            <a:r>
              <a:rPr kumimoji="0" sz="3200" b="0" i="0" u="none" strike="noStrike" kern="0" cap="none" spc="-11" normalizeH="0" baseline="0" noProof="0" dirty="0">
                <a:ln>
                  <a:noFill/>
                </a:ln>
                <a:solidFill>
                  <a:srgbClr val="FFFFFF"/>
                </a:solidFill>
                <a:effectLst/>
                <a:uLnTx/>
                <a:uFillTx/>
                <a:latin typeface="Calibri"/>
                <a:ea typeface="MS PGothic" panose="020B0600070205080204" pitchFamily="34" charset="-128"/>
                <a:cs typeface="Calibri"/>
              </a:rPr>
              <a:t> </a:t>
            </a:r>
            <a:r>
              <a:rPr kumimoji="0" sz="32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Calibri"/>
              </a:rPr>
              <a:t>we</a:t>
            </a:r>
            <a:r>
              <a:rPr kumimoji="0" sz="3200" b="0" i="0" u="none" strike="noStrike" kern="0" cap="none" spc="-19" normalizeH="0" baseline="0" noProof="0" dirty="0">
                <a:ln>
                  <a:noFill/>
                </a:ln>
                <a:solidFill>
                  <a:srgbClr val="FFFFFF"/>
                </a:solidFill>
                <a:effectLst/>
                <a:uLnTx/>
                <a:uFillTx/>
                <a:latin typeface="Calibri"/>
                <a:ea typeface="MS PGothic" panose="020B0600070205080204" pitchFamily="34" charset="-128"/>
                <a:cs typeface="Calibri"/>
              </a:rPr>
              <a:t> </a:t>
            </a:r>
            <a:r>
              <a:rPr kumimoji="0" sz="32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Calibri"/>
              </a:rPr>
              <a:t>trying</a:t>
            </a:r>
            <a:r>
              <a:rPr kumimoji="0" lang="en-US" sz="3200" b="0" i="0" u="none" strike="noStrike" kern="0" cap="none" spc="-15" normalizeH="0" baseline="0" noProof="0" dirty="0">
                <a:ln>
                  <a:noFill/>
                </a:ln>
                <a:solidFill>
                  <a:srgbClr val="FFFFFF"/>
                </a:solidFill>
                <a:effectLst/>
                <a:uLnTx/>
                <a:uFillTx/>
                <a:latin typeface="Calibri"/>
                <a:ea typeface="MS PGothic" panose="020B0600070205080204" pitchFamily="34" charset="-128"/>
                <a:cs typeface="Calibri"/>
              </a:rPr>
              <a:t> t</a:t>
            </a:r>
            <a:r>
              <a:rPr kumimoji="0" sz="3200" b="0" i="0" u="none" strike="noStrike" kern="0" cap="none" spc="-19" normalizeH="0" baseline="0" noProof="0" dirty="0">
                <a:ln>
                  <a:noFill/>
                </a:ln>
                <a:solidFill>
                  <a:srgbClr val="FFFFFF"/>
                </a:solidFill>
                <a:effectLst/>
                <a:uLnTx/>
                <a:uFillTx/>
                <a:latin typeface="Calibri"/>
                <a:ea typeface="MS PGothic" panose="020B0600070205080204" pitchFamily="34" charset="-128"/>
                <a:cs typeface="Calibri"/>
              </a:rPr>
              <a:t>o</a:t>
            </a:r>
            <a:endParaRPr kumimoji="0" sz="3200" b="0" i="0" u="none" strike="noStrike" kern="0" cap="none" spc="0" normalizeH="0" baseline="0" noProof="0" dirty="0">
              <a:ln>
                <a:noFill/>
              </a:ln>
              <a:solidFill>
                <a:sysClr val="windowText" lastClr="000000"/>
              </a:solidFill>
              <a:effectLst/>
              <a:uLnTx/>
              <a:uFillTx/>
              <a:latin typeface="Calibri"/>
              <a:ea typeface="MS PGothic" panose="020B0600070205080204" pitchFamily="34" charset="-128"/>
              <a:cs typeface="Calibri"/>
            </a:endParaRPr>
          </a:p>
          <a:p>
            <a:pPr marL="0" marR="0" lvl="0" indent="0" algn="ctr" defTabSz="685800" rtl="0" eaLnBrk="0" fontAlgn="base" latinLnBrk="0" hangingPunct="0">
              <a:lnSpc>
                <a:spcPct val="100000"/>
              </a:lnSpc>
              <a:spcBef>
                <a:spcPts val="4"/>
              </a:spcBef>
              <a:spcAft>
                <a:spcPct val="0"/>
              </a:spcAft>
              <a:buClrTx/>
              <a:buSzTx/>
              <a:buFontTx/>
              <a:buNone/>
              <a:tabLst/>
              <a:defRPr/>
            </a:pPr>
            <a:r>
              <a:rPr kumimoji="0" sz="3200" b="0" i="0" u="none" strike="noStrike" kern="0" cap="none" spc="-8" normalizeH="0" baseline="0" noProof="0" dirty="0">
                <a:ln>
                  <a:noFill/>
                </a:ln>
                <a:solidFill>
                  <a:srgbClr val="FFFFFF"/>
                </a:solidFill>
                <a:effectLst/>
                <a:uLnTx/>
                <a:uFillTx/>
                <a:latin typeface="Calibri"/>
                <a:ea typeface="MS PGothic" panose="020B0600070205080204" pitchFamily="34" charset="-128"/>
                <a:cs typeface="Calibri"/>
              </a:rPr>
              <a:t>accomplish?</a:t>
            </a:r>
            <a:endParaRPr kumimoji="0" sz="3200" b="0" i="0" u="none" strike="noStrike" kern="0" cap="none" spc="0" normalizeH="0" baseline="0" noProof="0" dirty="0">
              <a:ln>
                <a:noFill/>
              </a:ln>
              <a:solidFill>
                <a:sysClr val="windowText" lastClr="000000"/>
              </a:solidFill>
              <a:effectLst/>
              <a:uLnTx/>
              <a:uFillTx/>
              <a:latin typeface="Calibri"/>
              <a:ea typeface="MS PGothic" panose="020B0600070205080204" pitchFamily="34" charset="-128"/>
              <a:cs typeface="Calibri"/>
            </a:endParaRPr>
          </a:p>
        </p:txBody>
      </p:sp>
      <p:pic>
        <p:nvPicPr>
          <p:cNvPr id="13" name="object 7">
            <a:extLst>
              <a:ext uri="{FF2B5EF4-FFF2-40B4-BE49-F238E27FC236}">
                <a16:creationId xmlns:a16="http://schemas.microsoft.com/office/drawing/2014/main" id="{ECA190B9-4D2C-4599-8BA6-FE70ECBDA28E}"/>
              </a:ext>
            </a:extLst>
          </p:cNvPr>
          <p:cNvPicPr/>
          <p:nvPr/>
        </p:nvPicPr>
        <p:blipFill>
          <a:blip r:embed="rId3" cstate="print"/>
          <a:stretch>
            <a:fillRect/>
          </a:stretch>
        </p:blipFill>
        <p:spPr>
          <a:xfrm>
            <a:off x="844677" y="3691053"/>
            <a:ext cx="4403235" cy="2792874"/>
          </a:xfrm>
          <a:prstGeom prst="rect">
            <a:avLst/>
          </a:prstGeom>
        </p:spPr>
      </p:pic>
      <p:grpSp>
        <p:nvGrpSpPr>
          <p:cNvPr id="14" name="object 2">
            <a:extLst>
              <a:ext uri="{FF2B5EF4-FFF2-40B4-BE49-F238E27FC236}">
                <a16:creationId xmlns:a16="http://schemas.microsoft.com/office/drawing/2014/main" id="{684BAA20-3546-4300-928B-399D0E6DBFB9}"/>
              </a:ext>
            </a:extLst>
          </p:cNvPr>
          <p:cNvGrpSpPr/>
          <p:nvPr/>
        </p:nvGrpSpPr>
        <p:grpSpPr>
          <a:xfrm>
            <a:off x="6515834" y="1716485"/>
            <a:ext cx="4405341" cy="1084419"/>
            <a:chOff x="4614417" y="748030"/>
            <a:chExt cx="4716145" cy="916940"/>
          </a:xfrm>
        </p:grpSpPr>
        <p:sp>
          <p:nvSpPr>
            <p:cNvPr id="19" name="object 3">
              <a:extLst>
                <a:ext uri="{FF2B5EF4-FFF2-40B4-BE49-F238E27FC236}">
                  <a16:creationId xmlns:a16="http://schemas.microsoft.com/office/drawing/2014/main" id="{12FEC5A5-3199-4C69-8D89-1AE15F7B66B6}"/>
                </a:ext>
              </a:extLst>
            </p:cNvPr>
            <p:cNvSpPr/>
            <p:nvPr/>
          </p:nvSpPr>
          <p:spPr>
            <a:xfrm>
              <a:off x="4620767" y="754380"/>
              <a:ext cx="4703445" cy="904240"/>
            </a:xfrm>
            <a:custGeom>
              <a:avLst/>
              <a:gdLst/>
              <a:ahLst/>
              <a:cxnLst/>
              <a:rect l="l" t="t" r="r" b="b"/>
              <a:pathLst>
                <a:path w="4703445" h="904239">
                  <a:moveTo>
                    <a:pt x="4552442" y="0"/>
                  </a:moveTo>
                  <a:lnTo>
                    <a:pt x="150622" y="0"/>
                  </a:lnTo>
                  <a:lnTo>
                    <a:pt x="103014" y="7678"/>
                  </a:lnTo>
                  <a:lnTo>
                    <a:pt x="61667" y="29061"/>
                  </a:lnTo>
                  <a:lnTo>
                    <a:pt x="29061" y="61667"/>
                  </a:lnTo>
                  <a:lnTo>
                    <a:pt x="7678" y="103014"/>
                  </a:lnTo>
                  <a:lnTo>
                    <a:pt x="0" y="150622"/>
                  </a:lnTo>
                  <a:lnTo>
                    <a:pt x="0" y="753110"/>
                  </a:lnTo>
                  <a:lnTo>
                    <a:pt x="7678" y="800717"/>
                  </a:lnTo>
                  <a:lnTo>
                    <a:pt x="29061" y="842064"/>
                  </a:lnTo>
                  <a:lnTo>
                    <a:pt x="61667" y="874670"/>
                  </a:lnTo>
                  <a:lnTo>
                    <a:pt x="103014" y="896053"/>
                  </a:lnTo>
                  <a:lnTo>
                    <a:pt x="150622" y="903732"/>
                  </a:lnTo>
                  <a:lnTo>
                    <a:pt x="4552442" y="903732"/>
                  </a:lnTo>
                  <a:lnTo>
                    <a:pt x="4600049" y="896053"/>
                  </a:lnTo>
                  <a:lnTo>
                    <a:pt x="4641396" y="874670"/>
                  </a:lnTo>
                  <a:lnTo>
                    <a:pt x="4674002" y="842064"/>
                  </a:lnTo>
                  <a:lnTo>
                    <a:pt x="4695385" y="800717"/>
                  </a:lnTo>
                  <a:lnTo>
                    <a:pt x="4703064" y="753110"/>
                  </a:lnTo>
                  <a:lnTo>
                    <a:pt x="4703064" y="150622"/>
                  </a:lnTo>
                  <a:lnTo>
                    <a:pt x="4695385" y="103014"/>
                  </a:lnTo>
                  <a:lnTo>
                    <a:pt x="4674002" y="61667"/>
                  </a:lnTo>
                  <a:lnTo>
                    <a:pt x="4641396" y="29061"/>
                  </a:lnTo>
                  <a:lnTo>
                    <a:pt x="4600049" y="7678"/>
                  </a:lnTo>
                  <a:lnTo>
                    <a:pt x="4552442" y="0"/>
                  </a:lnTo>
                  <a:close/>
                </a:path>
              </a:pathLst>
            </a:custGeom>
            <a:solidFill>
              <a:srgbClr val="DAE2F3"/>
            </a:solidFill>
          </p:spPr>
          <p:txBody>
            <a:bodyPr wrap="square" lIns="0" tIns="0" rIns="0" bIns="0" rtlCol="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sz="1350" b="0" i="0" u="none" strike="noStrike" kern="0" cap="none" spc="0" normalizeH="0" baseline="0" noProof="0" dirty="0">
                <a:ln>
                  <a:noFill/>
                </a:ln>
                <a:solidFill>
                  <a:sysClr val="windowText" lastClr="000000"/>
                </a:solidFill>
                <a:effectLst/>
                <a:uLnTx/>
                <a:uFillTx/>
                <a:latin typeface="Calibri" panose="020F0502020204030204" pitchFamily="34" charset="0"/>
                <a:ea typeface="MS PGothic" panose="020B0600070205080204" pitchFamily="34" charset="-128"/>
                <a:cs typeface="+mn-cs"/>
              </a:endParaRPr>
            </a:p>
          </p:txBody>
        </p:sp>
        <p:sp>
          <p:nvSpPr>
            <p:cNvPr id="20" name="object 4">
              <a:extLst>
                <a:ext uri="{FF2B5EF4-FFF2-40B4-BE49-F238E27FC236}">
                  <a16:creationId xmlns:a16="http://schemas.microsoft.com/office/drawing/2014/main" id="{40715D99-7F6F-4094-9AC5-400FDEDB38CB}"/>
                </a:ext>
              </a:extLst>
            </p:cNvPr>
            <p:cNvSpPr/>
            <p:nvPr/>
          </p:nvSpPr>
          <p:spPr>
            <a:xfrm>
              <a:off x="4620767" y="754380"/>
              <a:ext cx="4703445" cy="904240"/>
            </a:xfrm>
            <a:custGeom>
              <a:avLst/>
              <a:gdLst/>
              <a:ahLst/>
              <a:cxnLst/>
              <a:rect l="l" t="t" r="r" b="b"/>
              <a:pathLst>
                <a:path w="4703445" h="904239">
                  <a:moveTo>
                    <a:pt x="0" y="150622"/>
                  </a:moveTo>
                  <a:lnTo>
                    <a:pt x="7678" y="103014"/>
                  </a:lnTo>
                  <a:lnTo>
                    <a:pt x="29061" y="61667"/>
                  </a:lnTo>
                  <a:lnTo>
                    <a:pt x="61667" y="29061"/>
                  </a:lnTo>
                  <a:lnTo>
                    <a:pt x="103014" y="7678"/>
                  </a:lnTo>
                  <a:lnTo>
                    <a:pt x="150622" y="0"/>
                  </a:lnTo>
                  <a:lnTo>
                    <a:pt x="4552442" y="0"/>
                  </a:lnTo>
                  <a:lnTo>
                    <a:pt x="4600049" y="7678"/>
                  </a:lnTo>
                  <a:lnTo>
                    <a:pt x="4641396" y="29061"/>
                  </a:lnTo>
                  <a:lnTo>
                    <a:pt x="4674002" y="61667"/>
                  </a:lnTo>
                  <a:lnTo>
                    <a:pt x="4695385" y="103014"/>
                  </a:lnTo>
                  <a:lnTo>
                    <a:pt x="4703064" y="150622"/>
                  </a:lnTo>
                  <a:lnTo>
                    <a:pt x="4703064" y="753110"/>
                  </a:lnTo>
                  <a:lnTo>
                    <a:pt x="4695385" y="800717"/>
                  </a:lnTo>
                  <a:lnTo>
                    <a:pt x="4674002" y="842064"/>
                  </a:lnTo>
                  <a:lnTo>
                    <a:pt x="4641396" y="874670"/>
                  </a:lnTo>
                  <a:lnTo>
                    <a:pt x="4600049" y="896053"/>
                  </a:lnTo>
                  <a:lnTo>
                    <a:pt x="4552442" y="903732"/>
                  </a:lnTo>
                  <a:lnTo>
                    <a:pt x="150622" y="903732"/>
                  </a:lnTo>
                  <a:lnTo>
                    <a:pt x="103014" y="896053"/>
                  </a:lnTo>
                  <a:lnTo>
                    <a:pt x="61667" y="874670"/>
                  </a:lnTo>
                  <a:lnTo>
                    <a:pt x="29061" y="842064"/>
                  </a:lnTo>
                  <a:lnTo>
                    <a:pt x="7678" y="800717"/>
                  </a:lnTo>
                  <a:lnTo>
                    <a:pt x="0" y="753110"/>
                  </a:lnTo>
                  <a:lnTo>
                    <a:pt x="0" y="150622"/>
                  </a:lnTo>
                  <a:close/>
                </a:path>
              </a:pathLst>
            </a:custGeom>
            <a:ln w="12700">
              <a:solidFill>
                <a:srgbClr val="2E528F"/>
              </a:solidFill>
            </a:ln>
          </p:spPr>
          <p:txBody>
            <a:bodyPr wrap="square" lIns="0" tIns="0" rIns="0" bIns="0" rtlCol="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cs typeface="+mn-cs"/>
              </a:endParaRPr>
            </a:p>
          </p:txBody>
        </p:sp>
      </p:grpSp>
      <p:sp>
        <p:nvSpPr>
          <p:cNvPr id="21" name="TextBox 20">
            <a:extLst>
              <a:ext uri="{FF2B5EF4-FFF2-40B4-BE49-F238E27FC236}">
                <a16:creationId xmlns:a16="http://schemas.microsoft.com/office/drawing/2014/main" id="{9B48749A-9887-4188-B7B2-36E0A4BFDA55}"/>
              </a:ext>
            </a:extLst>
          </p:cNvPr>
          <p:cNvSpPr txBox="1"/>
          <p:nvPr/>
        </p:nvSpPr>
        <p:spPr>
          <a:xfrm>
            <a:off x="7567696" y="1962169"/>
            <a:ext cx="2255925"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767070"/>
                </a:solidFill>
                <a:effectLst/>
                <a:uLnTx/>
                <a:uFillTx/>
                <a:latin typeface="Calibri" panose="020F0502020204030204" pitchFamily="34" charset="0"/>
                <a:ea typeface="MS PGothic" panose="020B0600070205080204" pitchFamily="34" charset="-128"/>
                <a:cs typeface="+mn-cs"/>
              </a:rPr>
              <a:t>Build</a:t>
            </a:r>
            <a:r>
              <a:rPr kumimoji="0" lang="en-US" sz="3200" b="0" i="0" u="none" strike="noStrike" kern="1200" cap="none" spc="-11" normalizeH="0" baseline="0" noProof="0" dirty="0">
                <a:ln>
                  <a:noFill/>
                </a:ln>
                <a:solidFill>
                  <a:srgbClr val="767070"/>
                </a:solidFill>
                <a:effectLst/>
                <a:uLnTx/>
                <a:uFillTx/>
                <a:latin typeface="Calibri" panose="020F0502020204030204" pitchFamily="34" charset="0"/>
                <a:ea typeface="MS PGothic" panose="020B0600070205080204" pitchFamily="34" charset="-128"/>
                <a:cs typeface="+mn-cs"/>
              </a:rPr>
              <a:t> </a:t>
            </a:r>
            <a:r>
              <a:rPr kumimoji="0" lang="en-US" sz="3200" b="0" i="0" u="none" strike="noStrike" kern="1200" cap="none" spc="0" normalizeH="0" baseline="0" noProof="0" dirty="0">
                <a:ln>
                  <a:noFill/>
                </a:ln>
                <a:solidFill>
                  <a:srgbClr val="767070"/>
                </a:solidFill>
                <a:effectLst/>
                <a:uLnTx/>
                <a:uFillTx/>
                <a:latin typeface="Calibri" panose="020F0502020204030204" pitchFamily="34" charset="0"/>
                <a:ea typeface="MS PGothic" panose="020B0600070205080204" pitchFamily="34" charset="-128"/>
                <a:cs typeface="+mn-cs"/>
              </a:rPr>
              <a:t>Buy </a:t>
            </a:r>
            <a:r>
              <a:rPr kumimoji="0" lang="en-US" sz="3200" b="0" i="0" u="none" strike="noStrike" kern="1200" cap="none" spc="-19" normalizeH="0" baseline="0" noProof="0" dirty="0">
                <a:ln>
                  <a:noFill/>
                </a:ln>
                <a:solidFill>
                  <a:srgbClr val="767070"/>
                </a:solidFill>
                <a:effectLst/>
                <a:uLnTx/>
                <a:uFillTx/>
                <a:latin typeface="Calibri" panose="020F0502020204030204" pitchFamily="34" charset="0"/>
                <a:ea typeface="MS PGothic" panose="020B0600070205080204" pitchFamily="34" charset="-128"/>
                <a:cs typeface="+mn-cs"/>
              </a:rPr>
              <a:t>In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2" name="object 6">
            <a:extLst>
              <a:ext uri="{FF2B5EF4-FFF2-40B4-BE49-F238E27FC236}">
                <a16:creationId xmlns:a16="http://schemas.microsoft.com/office/drawing/2014/main" id="{5A0BDB77-B306-43E3-8065-490339DED9E9}"/>
              </a:ext>
            </a:extLst>
          </p:cNvPr>
          <p:cNvPicPr/>
          <p:nvPr/>
        </p:nvPicPr>
        <p:blipFill>
          <a:blip r:embed="rId4" cstate="print"/>
          <a:stretch>
            <a:fillRect/>
          </a:stretch>
        </p:blipFill>
        <p:spPr>
          <a:xfrm>
            <a:off x="6769653" y="3059999"/>
            <a:ext cx="4220635" cy="2792874"/>
          </a:xfrm>
          <a:prstGeom prst="rect">
            <a:avLst/>
          </a:prstGeom>
        </p:spPr>
      </p:pic>
    </p:spTree>
    <p:extLst>
      <p:ext uri="{BB962C8B-B14F-4D97-AF65-F5344CB8AC3E}">
        <p14:creationId xmlns:p14="http://schemas.microsoft.com/office/powerpoint/2010/main" val="3381304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25</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CASE STUDY:  Identify Tactics using Data</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1" name="object 14">
            <a:extLst>
              <a:ext uri="{FF2B5EF4-FFF2-40B4-BE49-F238E27FC236}">
                <a16:creationId xmlns:a16="http://schemas.microsoft.com/office/drawing/2014/main" id="{4AE9C819-5C86-4FD2-834D-30BFC695A971}"/>
              </a:ext>
            </a:extLst>
          </p:cNvPr>
          <p:cNvSpPr txBox="1"/>
          <p:nvPr/>
        </p:nvSpPr>
        <p:spPr>
          <a:xfrm>
            <a:off x="3923632" y="1619171"/>
            <a:ext cx="7668895" cy="368935"/>
          </a:xfrm>
          <a:prstGeom prst="rect">
            <a:avLst/>
          </a:prstGeom>
          <a:ln w="28575">
            <a:solidFill>
              <a:srgbClr val="92D050"/>
            </a:solidFill>
          </a:ln>
        </p:spPr>
        <p:txBody>
          <a:bodyPr vert="horz" wrap="square" lIns="0" tIns="29209" rIns="0" bIns="0" rtlCol="0">
            <a:spAutoFit/>
          </a:bodyPr>
          <a:lstStyle/>
          <a:p>
            <a:pPr marL="90805">
              <a:lnSpc>
                <a:spcPct val="100000"/>
              </a:lnSpc>
              <a:spcBef>
                <a:spcPts val="229"/>
              </a:spcBef>
            </a:pPr>
            <a:r>
              <a:rPr sz="1800" b="1" dirty="0">
                <a:latin typeface="Calibri"/>
                <a:cs typeface="Calibri"/>
              </a:rPr>
              <a:t>Specialty</a:t>
            </a:r>
            <a:r>
              <a:rPr sz="1800" b="1" spc="-40" dirty="0">
                <a:latin typeface="Calibri"/>
                <a:cs typeface="Calibri"/>
              </a:rPr>
              <a:t> </a:t>
            </a:r>
            <a:r>
              <a:rPr sz="1800" b="1" dirty="0">
                <a:latin typeface="Calibri"/>
                <a:cs typeface="Calibri"/>
              </a:rPr>
              <a:t>Care:</a:t>
            </a:r>
            <a:r>
              <a:rPr sz="1800" b="1" spc="380" dirty="0">
                <a:latin typeface="Calibri"/>
                <a:cs typeface="Calibri"/>
              </a:rPr>
              <a:t> </a:t>
            </a:r>
            <a:r>
              <a:rPr sz="1800" b="1" dirty="0">
                <a:latin typeface="Calibri"/>
                <a:cs typeface="Calibri"/>
              </a:rPr>
              <a:t>Overall</a:t>
            </a:r>
            <a:r>
              <a:rPr sz="1800" b="1" spc="-50" dirty="0">
                <a:latin typeface="Calibri"/>
                <a:cs typeface="Calibri"/>
              </a:rPr>
              <a:t> </a:t>
            </a:r>
            <a:r>
              <a:rPr sz="1800" b="1" dirty="0">
                <a:latin typeface="Calibri"/>
                <a:cs typeface="Calibri"/>
              </a:rPr>
              <a:t>Rating</a:t>
            </a:r>
            <a:r>
              <a:rPr sz="1800" b="1" spc="-30"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Provider</a:t>
            </a:r>
            <a:r>
              <a:rPr sz="1800" b="1" spc="-40" dirty="0">
                <a:latin typeface="Calibri"/>
                <a:cs typeface="Calibri"/>
              </a:rPr>
              <a:t> </a:t>
            </a:r>
            <a:r>
              <a:rPr sz="1800" b="1" dirty="0">
                <a:latin typeface="Calibri"/>
                <a:cs typeface="Calibri"/>
              </a:rPr>
              <a:t>–</a:t>
            </a:r>
            <a:r>
              <a:rPr sz="1800" b="1" spc="-10" dirty="0">
                <a:latin typeface="Calibri"/>
                <a:cs typeface="Calibri"/>
              </a:rPr>
              <a:t> </a:t>
            </a:r>
            <a:r>
              <a:rPr sz="1800" b="1" dirty="0">
                <a:latin typeface="Calibri"/>
                <a:cs typeface="Calibri"/>
              </a:rPr>
              <a:t>(V23)</a:t>
            </a:r>
            <a:r>
              <a:rPr sz="1800" b="1" spc="-15" dirty="0">
                <a:latin typeface="Calibri"/>
                <a:cs typeface="Calibri"/>
              </a:rPr>
              <a:t> </a:t>
            </a:r>
            <a:r>
              <a:rPr sz="1800" b="1" dirty="0">
                <a:latin typeface="Calibri"/>
                <a:cs typeface="Calibri"/>
              </a:rPr>
              <a:t>(636)</a:t>
            </a:r>
            <a:r>
              <a:rPr sz="1800" b="1" spc="-15" dirty="0">
                <a:latin typeface="Calibri"/>
                <a:cs typeface="Calibri"/>
              </a:rPr>
              <a:t> </a:t>
            </a:r>
            <a:r>
              <a:rPr sz="1800" b="1" spc="-10" dirty="0">
                <a:latin typeface="Calibri"/>
                <a:cs typeface="Calibri"/>
              </a:rPr>
              <a:t>Nebraska-</a:t>
            </a:r>
            <a:r>
              <a:rPr sz="1800" b="1" dirty="0">
                <a:latin typeface="Calibri"/>
                <a:cs typeface="Calibri"/>
              </a:rPr>
              <a:t>W</a:t>
            </a:r>
            <a:r>
              <a:rPr sz="1800" b="1" spc="-40" dirty="0">
                <a:latin typeface="Calibri"/>
                <a:cs typeface="Calibri"/>
              </a:rPr>
              <a:t> </a:t>
            </a:r>
            <a:r>
              <a:rPr sz="1800" b="1" dirty="0">
                <a:latin typeface="Calibri"/>
                <a:cs typeface="Calibri"/>
              </a:rPr>
              <a:t>Iowa</a:t>
            </a:r>
            <a:r>
              <a:rPr sz="1800" b="1" spc="-25" dirty="0">
                <a:latin typeface="Calibri"/>
                <a:cs typeface="Calibri"/>
              </a:rPr>
              <a:t> HCS</a:t>
            </a:r>
            <a:endParaRPr sz="1800" dirty="0">
              <a:latin typeface="Calibri"/>
              <a:cs typeface="Calibri"/>
            </a:endParaRPr>
          </a:p>
        </p:txBody>
      </p:sp>
      <p:pic>
        <p:nvPicPr>
          <p:cNvPr id="12" name="Picture 11">
            <a:extLst>
              <a:ext uri="{FF2B5EF4-FFF2-40B4-BE49-F238E27FC236}">
                <a16:creationId xmlns:a16="http://schemas.microsoft.com/office/drawing/2014/main" id="{3DF87C00-6E64-4118-96F8-1E4EEE5917CB}"/>
              </a:ext>
            </a:extLst>
          </p:cNvPr>
          <p:cNvPicPr>
            <a:picLocks noChangeAspect="1"/>
          </p:cNvPicPr>
          <p:nvPr/>
        </p:nvPicPr>
        <p:blipFill>
          <a:blip r:embed="rId3"/>
          <a:stretch>
            <a:fillRect/>
          </a:stretch>
        </p:blipFill>
        <p:spPr>
          <a:xfrm>
            <a:off x="1400347" y="2292663"/>
            <a:ext cx="10791653" cy="4046870"/>
          </a:xfrm>
          <a:prstGeom prst="rect">
            <a:avLst/>
          </a:prstGeom>
        </p:spPr>
      </p:pic>
      <p:sp>
        <p:nvSpPr>
          <p:cNvPr id="13" name="object 15">
            <a:extLst>
              <a:ext uri="{FF2B5EF4-FFF2-40B4-BE49-F238E27FC236}">
                <a16:creationId xmlns:a16="http://schemas.microsoft.com/office/drawing/2014/main" id="{D94CADA2-4D27-4C0E-AA83-ED8832833271}"/>
              </a:ext>
            </a:extLst>
          </p:cNvPr>
          <p:cNvSpPr txBox="1"/>
          <p:nvPr/>
        </p:nvSpPr>
        <p:spPr>
          <a:xfrm>
            <a:off x="10514071" y="2631243"/>
            <a:ext cx="1623302" cy="1735732"/>
          </a:xfrm>
          <a:prstGeom prst="rect">
            <a:avLst/>
          </a:prstGeom>
        </p:spPr>
        <p:txBody>
          <a:bodyPr vert="horz" wrap="square" lIns="0" tIns="12065" rIns="0" bIns="0" rtlCol="0">
            <a:spAutoFit/>
          </a:bodyPr>
          <a:lstStyle/>
          <a:p>
            <a:pPr marL="12700" marR="153035">
              <a:lnSpc>
                <a:spcPct val="100000"/>
              </a:lnSpc>
              <a:spcBef>
                <a:spcPts val="95"/>
              </a:spcBef>
            </a:pPr>
            <a:r>
              <a:rPr sz="1400" dirty="0">
                <a:latin typeface="Arial"/>
                <a:cs typeface="Arial"/>
              </a:rPr>
              <a:t>Sorted</a:t>
            </a:r>
            <a:r>
              <a:rPr sz="1400" spc="-55" dirty="0">
                <a:latin typeface="Arial"/>
                <a:cs typeface="Arial"/>
              </a:rPr>
              <a:t> </a:t>
            </a:r>
            <a:r>
              <a:rPr sz="1400" dirty="0">
                <a:latin typeface="Arial"/>
                <a:cs typeface="Arial"/>
              </a:rPr>
              <a:t>highest</a:t>
            </a:r>
            <a:r>
              <a:rPr sz="1400" spc="-60" dirty="0">
                <a:latin typeface="Arial"/>
                <a:cs typeface="Arial"/>
              </a:rPr>
              <a:t> </a:t>
            </a:r>
            <a:r>
              <a:rPr sz="1400" spc="-25" dirty="0">
                <a:latin typeface="Arial"/>
                <a:cs typeface="Arial"/>
              </a:rPr>
              <a:t>to </a:t>
            </a:r>
            <a:r>
              <a:rPr sz="1400" dirty="0">
                <a:latin typeface="Arial"/>
                <a:cs typeface="Arial"/>
              </a:rPr>
              <a:t>lowest,</a:t>
            </a:r>
            <a:r>
              <a:rPr sz="1400" spc="-30" dirty="0">
                <a:latin typeface="Arial"/>
                <a:cs typeface="Arial"/>
              </a:rPr>
              <a:t> </a:t>
            </a:r>
            <a:r>
              <a:rPr sz="1400" dirty="0">
                <a:latin typeface="Arial"/>
                <a:cs typeface="Arial"/>
              </a:rPr>
              <a:t>5</a:t>
            </a:r>
            <a:r>
              <a:rPr sz="1400" spc="-25" dirty="0">
                <a:latin typeface="Arial"/>
                <a:cs typeface="Arial"/>
              </a:rPr>
              <a:t> </a:t>
            </a:r>
            <a:r>
              <a:rPr sz="1400" spc="-20" dirty="0">
                <a:latin typeface="Arial"/>
                <a:cs typeface="Arial"/>
              </a:rPr>
              <a:t>with </a:t>
            </a:r>
            <a:r>
              <a:rPr sz="1400" dirty="0">
                <a:latin typeface="Arial"/>
                <a:cs typeface="Arial"/>
              </a:rPr>
              <a:t>highest</a:t>
            </a:r>
            <a:r>
              <a:rPr sz="1400" spc="-50" dirty="0">
                <a:latin typeface="Arial"/>
                <a:cs typeface="Arial"/>
              </a:rPr>
              <a:t> </a:t>
            </a:r>
            <a:r>
              <a:rPr sz="1400" dirty="0">
                <a:latin typeface="Arial"/>
                <a:cs typeface="Arial"/>
              </a:rPr>
              <a:t>gain</a:t>
            </a:r>
            <a:r>
              <a:rPr sz="1400" spc="-65" dirty="0">
                <a:latin typeface="Arial"/>
                <a:cs typeface="Arial"/>
              </a:rPr>
              <a:t> </a:t>
            </a:r>
            <a:r>
              <a:rPr sz="1400" spc="-10" dirty="0">
                <a:latin typeface="Arial"/>
                <a:cs typeface="Arial"/>
              </a:rPr>
              <a:t>score </a:t>
            </a:r>
            <a:r>
              <a:rPr sz="1400" b="1" dirty="0">
                <a:solidFill>
                  <a:srgbClr val="1F487C"/>
                </a:solidFill>
                <a:latin typeface="Arial"/>
                <a:cs typeface="Arial"/>
              </a:rPr>
              <a:t>Dark</a:t>
            </a:r>
            <a:r>
              <a:rPr sz="1400" b="1" spc="-55" dirty="0">
                <a:solidFill>
                  <a:srgbClr val="1F487C"/>
                </a:solidFill>
                <a:latin typeface="Arial"/>
                <a:cs typeface="Arial"/>
              </a:rPr>
              <a:t> </a:t>
            </a:r>
            <a:r>
              <a:rPr sz="1400" b="1" spc="-20" dirty="0">
                <a:solidFill>
                  <a:srgbClr val="1F487C"/>
                </a:solidFill>
                <a:latin typeface="Arial"/>
                <a:cs typeface="Arial"/>
              </a:rPr>
              <a:t>Blue</a:t>
            </a:r>
            <a:endParaRPr sz="1400" dirty="0">
              <a:latin typeface="Arial"/>
              <a:cs typeface="Arial"/>
            </a:endParaRPr>
          </a:p>
          <a:p>
            <a:pPr>
              <a:lnSpc>
                <a:spcPct val="100000"/>
              </a:lnSpc>
              <a:spcBef>
                <a:spcPts val="20"/>
              </a:spcBef>
            </a:pPr>
            <a:endParaRPr sz="1400" dirty="0">
              <a:latin typeface="Arial"/>
              <a:cs typeface="Arial"/>
            </a:endParaRPr>
          </a:p>
          <a:p>
            <a:pPr marL="12700" marR="5080">
              <a:lnSpc>
                <a:spcPct val="100000"/>
              </a:lnSpc>
            </a:pPr>
            <a:r>
              <a:rPr sz="1400" dirty="0">
                <a:latin typeface="Arial"/>
                <a:cs typeface="Arial"/>
              </a:rPr>
              <a:t>5</a:t>
            </a:r>
            <a:r>
              <a:rPr sz="1400" spc="-50" dirty="0">
                <a:latin typeface="Arial"/>
                <a:cs typeface="Arial"/>
              </a:rPr>
              <a:t> </a:t>
            </a:r>
            <a:r>
              <a:rPr sz="1400" dirty="0">
                <a:latin typeface="Arial"/>
                <a:cs typeface="Arial"/>
              </a:rPr>
              <a:t>questions</a:t>
            </a:r>
            <a:r>
              <a:rPr sz="1400" spc="-45" dirty="0">
                <a:latin typeface="Arial"/>
                <a:cs typeface="Arial"/>
              </a:rPr>
              <a:t> </a:t>
            </a:r>
            <a:r>
              <a:rPr sz="1400" dirty="0">
                <a:latin typeface="Arial"/>
                <a:cs typeface="Arial"/>
              </a:rPr>
              <a:t>with</a:t>
            </a:r>
            <a:r>
              <a:rPr sz="1400" spc="-35" dirty="0">
                <a:latin typeface="Arial"/>
                <a:cs typeface="Arial"/>
              </a:rPr>
              <a:t> </a:t>
            </a:r>
            <a:r>
              <a:rPr sz="1400" spc="-25" dirty="0">
                <a:latin typeface="Arial"/>
                <a:cs typeface="Arial"/>
              </a:rPr>
              <a:t>the </a:t>
            </a:r>
            <a:r>
              <a:rPr sz="1400" dirty="0">
                <a:latin typeface="Arial"/>
                <a:cs typeface="Arial"/>
              </a:rPr>
              <a:t>highest</a:t>
            </a:r>
            <a:r>
              <a:rPr sz="1400" spc="-60" dirty="0">
                <a:latin typeface="Arial"/>
                <a:cs typeface="Arial"/>
              </a:rPr>
              <a:t> </a:t>
            </a:r>
            <a:r>
              <a:rPr sz="1400" dirty="0">
                <a:latin typeface="Arial"/>
                <a:cs typeface="Arial"/>
              </a:rPr>
              <a:t>loss</a:t>
            </a:r>
            <a:r>
              <a:rPr sz="1400" spc="-50" dirty="0">
                <a:latin typeface="Arial"/>
                <a:cs typeface="Arial"/>
              </a:rPr>
              <a:t> </a:t>
            </a:r>
            <a:r>
              <a:rPr sz="1400" spc="-10" dirty="0">
                <a:latin typeface="Arial"/>
                <a:cs typeface="Arial"/>
              </a:rPr>
              <a:t>score </a:t>
            </a:r>
            <a:r>
              <a:rPr sz="1400" b="1" spc="-10" dirty="0">
                <a:solidFill>
                  <a:srgbClr val="F79546"/>
                </a:solidFill>
                <a:latin typeface="Arial"/>
                <a:cs typeface="Arial"/>
              </a:rPr>
              <a:t>Orange</a:t>
            </a:r>
            <a:endParaRPr sz="1400" dirty="0">
              <a:latin typeface="Arial"/>
              <a:cs typeface="Arial"/>
            </a:endParaRPr>
          </a:p>
        </p:txBody>
      </p:sp>
      <p:sp>
        <p:nvSpPr>
          <p:cNvPr id="2" name="TextBox 1">
            <a:extLst>
              <a:ext uri="{FF2B5EF4-FFF2-40B4-BE49-F238E27FC236}">
                <a16:creationId xmlns:a16="http://schemas.microsoft.com/office/drawing/2014/main" id="{7776B435-AA60-4378-B83B-057F12EF5F5C}"/>
              </a:ext>
            </a:extLst>
          </p:cNvPr>
          <p:cNvSpPr txBox="1"/>
          <p:nvPr/>
        </p:nvSpPr>
        <p:spPr>
          <a:xfrm>
            <a:off x="847898" y="6444932"/>
            <a:ext cx="9958647" cy="400110"/>
          </a:xfrm>
          <a:prstGeom prst="rect">
            <a:avLst/>
          </a:prstGeom>
          <a:noFill/>
        </p:spPr>
        <p:txBody>
          <a:bodyPr wrap="square" rtlCol="0">
            <a:spAutoFit/>
          </a:bodyPr>
          <a:lstStyle/>
          <a:p>
            <a:pPr algn="ctr"/>
            <a:r>
              <a:rPr lang="en-US" sz="2000" b="1" dirty="0"/>
              <a:t>USING SHEP DRIVER ANALYSIS REPORT: </a:t>
            </a:r>
            <a:r>
              <a:rPr lang="en-US" sz="2000" b="1" dirty="0">
                <a:solidFill>
                  <a:schemeClr val="accent1"/>
                </a:solidFill>
              </a:rPr>
              <a:t>ATTRIBUTABLE EFFECTS FOR SC</a:t>
            </a:r>
          </a:p>
        </p:txBody>
      </p:sp>
      <p:grpSp>
        <p:nvGrpSpPr>
          <p:cNvPr id="14" name="object 8">
            <a:extLst>
              <a:ext uri="{FF2B5EF4-FFF2-40B4-BE49-F238E27FC236}">
                <a16:creationId xmlns:a16="http://schemas.microsoft.com/office/drawing/2014/main" id="{5E0501E8-D33D-4EB8-8ECD-DD5C7D6D47E6}"/>
              </a:ext>
            </a:extLst>
          </p:cNvPr>
          <p:cNvGrpSpPr/>
          <p:nvPr/>
        </p:nvGrpSpPr>
        <p:grpSpPr>
          <a:xfrm>
            <a:off x="229565" y="1209196"/>
            <a:ext cx="3527584" cy="983804"/>
            <a:chOff x="524446" y="478726"/>
            <a:chExt cx="3788410" cy="1456690"/>
          </a:xfrm>
        </p:grpSpPr>
        <p:sp>
          <p:nvSpPr>
            <p:cNvPr id="19" name="object 9">
              <a:extLst>
                <a:ext uri="{FF2B5EF4-FFF2-40B4-BE49-F238E27FC236}">
                  <a16:creationId xmlns:a16="http://schemas.microsoft.com/office/drawing/2014/main" id="{1AF1FC5E-9D9B-43A0-B05D-62435E1D38B1}"/>
                </a:ext>
              </a:extLst>
            </p:cNvPr>
            <p:cNvSpPr/>
            <p:nvPr/>
          </p:nvSpPr>
          <p:spPr>
            <a:xfrm>
              <a:off x="538733" y="493013"/>
              <a:ext cx="3759835" cy="1428115"/>
            </a:xfrm>
            <a:custGeom>
              <a:avLst/>
              <a:gdLst/>
              <a:ahLst/>
              <a:cxnLst/>
              <a:rect l="l" t="t" r="r" b="b"/>
              <a:pathLst>
                <a:path w="3759835" h="1428114">
                  <a:moveTo>
                    <a:pt x="3045714" y="0"/>
                  </a:moveTo>
                  <a:lnTo>
                    <a:pt x="0" y="0"/>
                  </a:lnTo>
                  <a:lnTo>
                    <a:pt x="713994" y="713994"/>
                  </a:lnTo>
                  <a:lnTo>
                    <a:pt x="0" y="1427988"/>
                  </a:lnTo>
                  <a:lnTo>
                    <a:pt x="3045714" y="1427988"/>
                  </a:lnTo>
                  <a:lnTo>
                    <a:pt x="3759707" y="713994"/>
                  </a:lnTo>
                  <a:lnTo>
                    <a:pt x="3045714" y="0"/>
                  </a:lnTo>
                  <a:close/>
                </a:path>
              </a:pathLst>
            </a:custGeom>
            <a:solidFill>
              <a:srgbClr val="2E5496"/>
            </a:solidFill>
          </p:spPr>
          <p:txBody>
            <a:bodyPr wrap="square" lIns="0" tIns="0" rIns="0" bIns="0" rtlCol="0"/>
            <a:lstStyle/>
            <a:p>
              <a:pPr defTabSz="685800"/>
              <a:endParaRPr sz="1350" kern="0">
                <a:solidFill>
                  <a:sysClr val="windowText" lastClr="000000"/>
                </a:solidFill>
              </a:endParaRPr>
            </a:p>
          </p:txBody>
        </p:sp>
        <p:sp>
          <p:nvSpPr>
            <p:cNvPr id="20" name="object 10">
              <a:extLst>
                <a:ext uri="{FF2B5EF4-FFF2-40B4-BE49-F238E27FC236}">
                  <a16:creationId xmlns:a16="http://schemas.microsoft.com/office/drawing/2014/main" id="{064F5A79-E7B9-4524-ADE7-58502415367F}"/>
                </a:ext>
              </a:extLst>
            </p:cNvPr>
            <p:cNvSpPr/>
            <p:nvPr/>
          </p:nvSpPr>
          <p:spPr>
            <a:xfrm>
              <a:off x="538733" y="493013"/>
              <a:ext cx="3759835" cy="1428115"/>
            </a:xfrm>
            <a:custGeom>
              <a:avLst/>
              <a:gdLst/>
              <a:ahLst/>
              <a:cxnLst/>
              <a:rect l="l" t="t" r="r" b="b"/>
              <a:pathLst>
                <a:path w="3759835" h="1428114">
                  <a:moveTo>
                    <a:pt x="0" y="0"/>
                  </a:moveTo>
                  <a:lnTo>
                    <a:pt x="3045714" y="0"/>
                  </a:lnTo>
                  <a:lnTo>
                    <a:pt x="3759707" y="713994"/>
                  </a:lnTo>
                  <a:lnTo>
                    <a:pt x="3045714" y="1427988"/>
                  </a:lnTo>
                  <a:lnTo>
                    <a:pt x="0" y="1427988"/>
                  </a:lnTo>
                  <a:lnTo>
                    <a:pt x="713994" y="713994"/>
                  </a:lnTo>
                  <a:lnTo>
                    <a:pt x="0" y="0"/>
                  </a:lnTo>
                  <a:close/>
                </a:path>
              </a:pathLst>
            </a:custGeom>
            <a:ln w="28575">
              <a:solidFill>
                <a:srgbClr val="000000"/>
              </a:solidFill>
            </a:ln>
          </p:spPr>
          <p:txBody>
            <a:bodyPr wrap="square" lIns="0" tIns="0" rIns="0" bIns="0" rtlCol="0"/>
            <a:lstStyle/>
            <a:p>
              <a:pPr defTabSz="685800"/>
              <a:endParaRPr sz="1350" kern="0">
                <a:solidFill>
                  <a:sysClr val="windowText" lastClr="000000"/>
                </a:solidFill>
              </a:endParaRPr>
            </a:p>
          </p:txBody>
        </p:sp>
      </p:grpSp>
      <p:sp>
        <p:nvSpPr>
          <p:cNvPr id="21" name="object 9">
            <a:extLst>
              <a:ext uri="{FF2B5EF4-FFF2-40B4-BE49-F238E27FC236}">
                <a16:creationId xmlns:a16="http://schemas.microsoft.com/office/drawing/2014/main" id="{6ED21E13-6171-4DAB-89B2-D8F92EAB029A}"/>
              </a:ext>
            </a:extLst>
          </p:cNvPr>
          <p:cNvSpPr txBox="1"/>
          <p:nvPr/>
        </p:nvSpPr>
        <p:spPr>
          <a:xfrm>
            <a:off x="897773" y="1271710"/>
            <a:ext cx="2139315" cy="848360"/>
          </a:xfrm>
          <a:prstGeom prst="rect">
            <a:avLst/>
          </a:prstGeom>
        </p:spPr>
        <p:txBody>
          <a:bodyPr vert="horz" wrap="square" lIns="0" tIns="12700" rIns="0" bIns="0" rtlCol="0">
            <a:spAutoFit/>
          </a:bodyPr>
          <a:lstStyle/>
          <a:p>
            <a:pPr marL="12700" marR="5080" indent="-635" algn="ctr">
              <a:lnSpc>
                <a:spcPct val="100000"/>
              </a:lnSpc>
              <a:spcBef>
                <a:spcPts val="100"/>
              </a:spcBef>
            </a:pPr>
            <a:r>
              <a:rPr sz="1800" dirty="0">
                <a:solidFill>
                  <a:srgbClr val="FFFFFF"/>
                </a:solidFill>
                <a:latin typeface="Calibri"/>
                <a:cs typeface="Calibri"/>
              </a:rPr>
              <a:t>What</a:t>
            </a:r>
            <a:r>
              <a:rPr sz="1800" spc="-30" dirty="0">
                <a:solidFill>
                  <a:srgbClr val="FFFFFF"/>
                </a:solidFill>
                <a:latin typeface="Calibri"/>
                <a:cs typeface="Calibri"/>
              </a:rPr>
              <a:t> </a:t>
            </a:r>
            <a:r>
              <a:rPr sz="1800" dirty="0">
                <a:solidFill>
                  <a:srgbClr val="FFFFFF"/>
                </a:solidFill>
                <a:latin typeface="Calibri"/>
                <a:cs typeface="Calibri"/>
              </a:rPr>
              <a:t>changes</a:t>
            </a:r>
            <a:r>
              <a:rPr sz="1800" spc="-15" dirty="0">
                <a:solidFill>
                  <a:srgbClr val="FFFFFF"/>
                </a:solidFill>
                <a:latin typeface="Calibri"/>
                <a:cs typeface="Calibri"/>
              </a:rPr>
              <a:t> </a:t>
            </a:r>
            <a:r>
              <a:rPr sz="1800" dirty="0">
                <a:solidFill>
                  <a:srgbClr val="FFFFFF"/>
                </a:solidFill>
                <a:latin typeface="Calibri"/>
                <a:cs typeface="Calibri"/>
              </a:rPr>
              <a:t>can</a:t>
            </a:r>
            <a:r>
              <a:rPr sz="1800" spc="-5" dirty="0">
                <a:solidFill>
                  <a:srgbClr val="FFFFFF"/>
                </a:solidFill>
                <a:latin typeface="Calibri"/>
                <a:cs typeface="Calibri"/>
              </a:rPr>
              <a:t> </a:t>
            </a:r>
            <a:r>
              <a:rPr sz="1800" spc="-25" dirty="0">
                <a:solidFill>
                  <a:srgbClr val="FFFFFF"/>
                </a:solidFill>
                <a:latin typeface="Calibri"/>
                <a:cs typeface="Calibri"/>
              </a:rPr>
              <a:t>we </a:t>
            </a:r>
            <a:r>
              <a:rPr sz="1800" dirty="0">
                <a:solidFill>
                  <a:srgbClr val="FFFFFF"/>
                </a:solidFill>
                <a:latin typeface="Calibri"/>
                <a:cs typeface="Calibri"/>
              </a:rPr>
              <a:t>make</a:t>
            </a:r>
            <a:r>
              <a:rPr sz="1800" spc="-40" dirty="0">
                <a:solidFill>
                  <a:srgbClr val="FFFFFF"/>
                </a:solidFill>
                <a:latin typeface="Calibri"/>
                <a:cs typeface="Calibri"/>
              </a:rPr>
              <a:t> </a:t>
            </a:r>
            <a:r>
              <a:rPr sz="1800" dirty="0">
                <a:solidFill>
                  <a:srgbClr val="FFFFFF"/>
                </a:solidFill>
                <a:latin typeface="Calibri"/>
                <a:cs typeface="Calibri"/>
              </a:rPr>
              <a:t>that</a:t>
            </a:r>
            <a:r>
              <a:rPr sz="1800" spc="-40" dirty="0">
                <a:solidFill>
                  <a:srgbClr val="FFFFFF"/>
                </a:solidFill>
                <a:latin typeface="Calibri"/>
                <a:cs typeface="Calibri"/>
              </a:rPr>
              <a:t> </a:t>
            </a:r>
            <a:r>
              <a:rPr sz="1800" dirty="0">
                <a:solidFill>
                  <a:srgbClr val="FFFFFF"/>
                </a:solidFill>
                <a:latin typeface="Calibri"/>
                <a:cs typeface="Calibri"/>
              </a:rPr>
              <a:t>will</a:t>
            </a:r>
            <a:r>
              <a:rPr sz="1800" spc="-20" dirty="0">
                <a:solidFill>
                  <a:srgbClr val="FFFFFF"/>
                </a:solidFill>
                <a:latin typeface="Calibri"/>
                <a:cs typeface="Calibri"/>
              </a:rPr>
              <a:t> </a:t>
            </a:r>
            <a:r>
              <a:rPr sz="1800" dirty="0">
                <a:solidFill>
                  <a:srgbClr val="FFFFFF"/>
                </a:solidFill>
                <a:latin typeface="Calibri"/>
                <a:cs typeface="Calibri"/>
              </a:rPr>
              <a:t>result</a:t>
            </a:r>
            <a:r>
              <a:rPr sz="1800" spc="-35" dirty="0">
                <a:solidFill>
                  <a:srgbClr val="FFFFFF"/>
                </a:solidFill>
                <a:latin typeface="Calibri"/>
                <a:cs typeface="Calibri"/>
              </a:rPr>
              <a:t> </a:t>
            </a:r>
            <a:r>
              <a:rPr sz="1800" spc="-25" dirty="0">
                <a:solidFill>
                  <a:srgbClr val="FFFFFF"/>
                </a:solidFill>
                <a:latin typeface="Calibri"/>
                <a:cs typeface="Calibri"/>
              </a:rPr>
              <a:t>in </a:t>
            </a:r>
            <a:r>
              <a:rPr sz="1800" spc="-10" dirty="0">
                <a:solidFill>
                  <a:srgbClr val="FFFFFF"/>
                </a:solidFill>
                <a:latin typeface="Calibri"/>
                <a:cs typeface="Calibri"/>
              </a:rPr>
              <a:t>improvements?</a:t>
            </a:r>
            <a:endParaRPr sz="1800" dirty="0">
              <a:latin typeface="Calibri"/>
              <a:cs typeface="Calibri"/>
            </a:endParaRPr>
          </a:p>
        </p:txBody>
      </p:sp>
    </p:spTree>
    <p:extLst>
      <p:ext uri="{BB962C8B-B14F-4D97-AF65-F5344CB8AC3E}">
        <p14:creationId xmlns:p14="http://schemas.microsoft.com/office/powerpoint/2010/main" val="271329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26</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grpSp>
        <p:nvGrpSpPr>
          <p:cNvPr id="8" name="object 10">
            <a:extLst>
              <a:ext uri="{FF2B5EF4-FFF2-40B4-BE49-F238E27FC236}">
                <a16:creationId xmlns:a16="http://schemas.microsoft.com/office/drawing/2014/main" id="{20C91078-B051-46C4-90FA-48D38F147387}"/>
              </a:ext>
            </a:extLst>
          </p:cNvPr>
          <p:cNvGrpSpPr/>
          <p:nvPr/>
        </p:nvGrpSpPr>
        <p:grpSpPr>
          <a:xfrm>
            <a:off x="843030" y="1172860"/>
            <a:ext cx="3528536" cy="1374169"/>
            <a:chOff x="465010" y="420814"/>
            <a:chExt cx="3788410" cy="1458595"/>
          </a:xfrm>
        </p:grpSpPr>
        <p:sp>
          <p:nvSpPr>
            <p:cNvPr id="9" name="object 11">
              <a:extLst>
                <a:ext uri="{FF2B5EF4-FFF2-40B4-BE49-F238E27FC236}">
                  <a16:creationId xmlns:a16="http://schemas.microsoft.com/office/drawing/2014/main" id="{4EB9BB50-7FDA-4ECB-99DE-B8C0C886707C}"/>
                </a:ext>
              </a:extLst>
            </p:cNvPr>
            <p:cNvSpPr/>
            <p:nvPr/>
          </p:nvSpPr>
          <p:spPr>
            <a:xfrm>
              <a:off x="479298" y="435101"/>
              <a:ext cx="3759835" cy="1430020"/>
            </a:xfrm>
            <a:custGeom>
              <a:avLst/>
              <a:gdLst/>
              <a:ahLst/>
              <a:cxnLst/>
              <a:rect l="l" t="t" r="r" b="b"/>
              <a:pathLst>
                <a:path w="3759835" h="1430020">
                  <a:moveTo>
                    <a:pt x="3044952" y="0"/>
                  </a:moveTo>
                  <a:lnTo>
                    <a:pt x="0" y="0"/>
                  </a:lnTo>
                  <a:lnTo>
                    <a:pt x="714755" y="714756"/>
                  </a:lnTo>
                  <a:lnTo>
                    <a:pt x="0" y="1429512"/>
                  </a:lnTo>
                  <a:lnTo>
                    <a:pt x="3044952" y="1429512"/>
                  </a:lnTo>
                  <a:lnTo>
                    <a:pt x="3759707" y="714756"/>
                  </a:lnTo>
                  <a:lnTo>
                    <a:pt x="3044952" y="0"/>
                  </a:lnTo>
                  <a:close/>
                </a:path>
              </a:pathLst>
            </a:custGeom>
            <a:solidFill>
              <a:srgbClr val="2E5496"/>
            </a:solidFill>
          </p:spPr>
          <p:txBody>
            <a:bodyPr wrap="square" lIns="0" tIns="0" rIns="0" bIns="0" rtlCol="0"/>
            <a:lstStyle/>
            <a:p>
              <a:pPr defTabSz="685800"/>
              <a:endParaRPr sz="1350" kern="0" dirty="0">
                <a:solidFill>
                  <a:sysClr val="windowText" lastClr="000000"/>
                </a:solidFill>
              </a:endParaRPr>
            </a:p>
          </p:txBody>
        </p:sp>
        <p:sp>
          <p:nvSpPr>
            <p:cNvPr id="11" name="object 12">
              <a:extLst>
                <a:ext uri="{FF2B5EF4-FFF2-40B4-BE49-F238E27FC236}">
                  <a16:creationId xmlns:a16="http://schemas.microsoft.com/office/drawing/2014/main" id="{1269D97D-C510-44D1-A91B-3B80CF9F39BB}"/>
                </a:ext>
              </a:extLst>
            </p:cNvPr>
            <p:cNvSpPr/>
            <p:nvPr/>
          </p:nvSpPr>
          <p:spPr>
            <a:xfrm>
              <a:off x="479298" y="435101"/>
              <a:ext cx="3759835" cy="1430020"/>
            </a:xfrm>
            <a:custGeom>
              <a:avLst/>
              <a:gdLst/>
              <a:ahLst/>
              <a:cxnLst/>
              <a:rect l="l" t="t" r="r" b="b"/>
              <a:pathLst>
                <a:path w="3759835" h="1430020">
                  <a:moveTo>
                    <a:pt x="0" y="0"/>
                  </a:moveTo>
                  <a:lnTo>
                    <a:pt x="3044952" y="0"/>
                  </a:lnTo>
                  <a:lnTo>
                    <a:pt x="3759707" y="714756"/>
                  </a:lnTo>
                  <a:lnTo>
                    <a:pt x="3044952" y="1429512"/>
                  </a:lnTo>
                  <a:lnTo>
                    <a:pt x="0" y="1429512"/>
                  </a:lnTo>
                  <a:lnTo>
                    <a:pt x="714755" y="714756"/>
                  </a:lnTo>
                  <a:lnTo>
                    <a:pt x="0" y="0"/>
                  </a:lnTo>
                  <a:close/>
                </a:path>
              </a:pathLst>
            </a:custGeom>
            <a:ln w="28575">
              <a:solidFill>
                <a:srgbClr val="000000"/>
              </a:solidFill>
            </a:ln>
          </p:spPr>
          <p:txBody>
            <a:bodyPr wrap="square" lIns="0" tIns="0" rIns="0" bIns="0" rtlCol="0"/>
            <a:lstStyle/>
            <a:p>
              <a:pPr defTabSz="685800"/>
              <a:endParaRPr sz="1350" kern="0">
                <a:solidFill>
                  <a:sysClr val="windowText" lastClr="000000"/>
                </a:solidFill>
              </a:endParaRPr>
            </a:p>
          </p:txBody>
        </p:sp>
      </p:grpSp>
      <p:sp>
        <p:nvSpPr>
          <p:cNvPr id="12" name="object 13">
            <a:extLst>
              <a:ext uri="{FF2B5EF4-FFF2-40B4-BE49-F238E27FC236}">
                <a16:creationId xmlns:a16="http://schemas.microsoft.com/office/drawing/2014/main" id="{52811CFE-7F0B-49DE-8FE6-F8308386257C}"/>
              </a:ext>
            </a:extLst>
          </p:cNvPr>
          <p:cNvSpPr txBox="1">
            <a:spLocks/>
          </p:cNvSpPr>
          <p:nvPr/>
        </p:nvSpPr>
        <p:spPr>
          <a:xfrm>
            <a:off x="1569221" y="1289682"/>
            <a:ext cx="2026598" cy="1117614"/>
          </a:xfrm>
          <a:prstGeom prst="rect">
            <a:avLst/>
          </a:prstGeom>
        </p:spPr>
        <p:txBody>
          <a:bodyPr vert="horz" wrap="square" lIns="0" tIns="952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525" marR="3810" indent="-1429" fontAlgn="auto">
              <a:spcBef>
                <a:spcPts val="75"/>
              </a:spcBef>
              <a:spcAft>
                <a:spcPts val="0"/>
              </a:spcAft>
            </a:pPr>
            <a:r>
              <a:rPr lang="en-US" sz="2000" dirty="0">
                <a:solidFill>
                  <a:schemeClr val="bg1"/>
                </a:solidFill>
              </a:rPr>
              <a:t>What</a:t>
            </a:r>
            <a:r>
              <a:rPr lang="en-US" sz="2000" spc="-19" dirty="0">
                <a:solidFill>
                  <a:schemeClr val="bg1"/>
                </a:solidFill>
              </a:rPr>
              <a:t> </a:t>
            </a:r>
            <a:r>
              <a:rPr lang="en-US" sz="2000" dirty="0">
                <a:solidFill>
                  <a:schemeClr val="bg1"/>
                </a:solidFill>
              </a:rPr>
              <a:t>changes</a:t>
            </a:r>
            <a:r>
              <a:rPr lang="en-US" sz="2000" spc="-15" dirty="0">
                <a:solidFill>
                  <a:schemeClr val="bg1"/>
                </a:solidFill>
              </a:rPr>
              <a:t> </a:t>
            </a:r>
            <a:r>
              <a:rPr lang="en-US" sz="2000" dirty="0">
                <a:solidFill>
                  <a:schemeClr val="bg1"/>
                </a:solidFill>
              </a:rPr>
              <a:t>can</a:t>
            </a:r>
            <a:r>
              <a:rPr lang="en-US" sz="2000" spc="-4" dirty="0">
                <a:solidFill>
                  <a:schemeClr val="bg1"/>
                </a:solidFill>
              </a:rPr>
              <a:t> </a:t>
            </a:r>
            <a:r>
              <a:rPr lang="en-US" sz="2000" spc="-19" dirty="0">
                <a:solidFill>
                  <a:schemeClr val="bg1"/>
                </a:solidFill>
              </a:rPr>
              <a:t>we </a:t>
            </a:r>
            <a:r>
              <a:rPr lang="en-US" sz="2000" dirty="0">
                <a:solidFill>
                  <a:schemeClr val="bg1"/>
                </a:solidFill>
              </a:rPr>
              <a:t>make</a:t>
            </a:r>
            <a:r>
              <a:rPr lang="en-US" sz="2000" spc="-26" dirty="0">
                <a:solidFill>
                  <a:schemeClr val="bg1"/>
                </a:solidFill>
              </a:rPr>
              <a:t> </a:t>
            </a:r>
            <a:r>
              <a:rPr lang="en-US" sz="2000" dirty="0">
                <a:solidFill>
                  <a:schemeClr val="bg1"/>
                </a:solidFill>
              </a:rPr>
              <a:t>that</a:t>
            </a:r>
            <a:r>
              <a:rPr lang="en-US" sz="2000" spc="-23" dirty="0">
                <a:solidFill>
                  <a:schemeClr val="bg1"/>
                </a:solidFill>
              </a:rPr>
              <a:t> </a:t>
            </a:r>
            <a:r>
              <a:rPr lang="en-US" sz="2000" dirty="0">
                <a:solidFill>
                  <a:schemeClr val="bg1"/>
                </a:solidFill>
              </a:rPr>
              <a:t>will</a:t>
            </a:r>
            <a:r>
              <a:rPr lang="en-US" sz="2000" spc="-11" dirty="0">
                <a:solidFill>
                  <a:schemeClr val="bg1"/>
                </a:solidFill>
              </a:rPr>
              <a:t> </a:t>
            </a:r>
            <a:r>
              <a:rPr lang="en-US" sz="2000" dirty="0">
                <a:solidFill>
                  <a:schemeClr val="bg1"/>
                </a:solidFill>
              </a:rPr>
              <a:t>result</a:t>
            </a:r>
            <a:r>
              <a:rPr lang="en-US" sz="2000" spc="-30" dirty="0">
                <a:solidFill>
                  <a:schemeClr val="bg1"/>
                </a:solidFill>
              </a:rPr>
              <a:t> </a:t>
            </a:r>
            <a:r>
              <a:rPr lang="en-US" sz="2000" spc="-19" dirty="0">
                <a:solidFill>
                  <a:schemeClr val="bg1"/>
                </a:solidFill>
              </a:rPr>
              <a:t>in </a:t>
            </a:r>
            <a:r>
              <a:rPr lang="en-US" sz="2000" spc="-8" dirty="0">
                <a:solidFill>
                  <a:schemeClr val="bg1"/>
                </a:solidFill>
              </a:rPr>
              <a:t>improvements?</a:t>
            </a:r>
            <a:endParaRPr lang="en-US" sz="2000" dirty="0">
              <a:solidFill>
                <a:schemeClr val="bg1"/>
              </a:solidFill>
            </a:endParaRPr>
          </a:p>
        </p:txBody>
      </p:sp>
      <p:grpSp>
        <p:nvGrpSpPr>
          <p:cNvPr id="13" name="object 5">
            <a:extLst>
              <a:ext uri="{FF2B5EF4-FFF2-40B4-BE49-F238E27FC236}">
                <a16:creationId xmlns:a16="http://schemas.microsoft.com/office/drawing/2014/main" id="{BE0766D4-5163-4D33-BA6E-B05C5C2DCE68}"/>
              </a:ext>
            </a:extLst>
          </p:cNvPr>
          <p:cNvGrpSpPr/>
          <p:nvPr/>
        </p:nvGrpSpPr>
        <p:grpSpPr>
          <a:xfrm>
            <a:off x="6907427" y="1313059"/>
            <a:ext cx="3818905" cy="959549"/>
            <a:chOff x="4542790" y="690118"/>
            <a:chExt cx="4717415" cy="916940"/>
          </a:xfrm>
        </p:grpSpPr>
        <p:sp>
          <p:nvSpPr>
            <p:cNvPr id="14" name="object 6">
              <a:extLst>
                <a:ext uri="{FF2B5EF4-FFF2-40B4-BE49-F238E27FC236}">
                  <a16:creationId xmlns:a16="http://schemas.microsoft.com/office/drawing/2014/main" id="{5780AB35-F84A-4BFF-BD45-1AFB5A8C74E0}"/>
                </a:ext>
              </a:extLst>
            </p:cNvPr>
            <p:cNvSpPr/>
            <p:nvPr/>
          </p:nvSpPr>
          <p:spPr>
            <a:xfrm>
              <a:off x="4549140" y="696468"/>
              <a:ext cx="4704715" cy="904240"/>
            </a:xfrm>
            <a:custGeom>
              <a:avLst/>
              <a:gdLst/>
              <a:ahLst/>
              <a:cxnLst/>
              <a:rect l="l" t="t" r="r" b="b"/>
              <a:pathLst>
                <a:path w="4704715" h="904240">
                  <a:moveTo>
                    <a:pt x="4553966" y="0"/>
                  </a:moveTo>
                  <a:lnTo>
                    <a:pt x="150622" y="0"/>
                  </a:lnTo>
                  <a:lnTo>
                    <a:pt x="103014" y="7678"/>
                  </a:lnTo>
                  <a:lnTo>
                    <a:pt x="61667" y="29061"/>
                  </a:lnTo>
                  <a:lnTo>
                    <a:pt x="29061" y="61667"/>
                  </a:lnTo>
                  <a:lnTo>
                    <a:pt x="7678" y="103014"/>
                  </a:lnTo>
                  <a:lnTo>
                    <a:pt x="0" y="150622"/>
                  </a:lnTo>
                  <a:lnTo>
                    <a:pt x="0" y="753110"/>
                  </a:lnTo>
                  <a:lnTo>
                    <a:pt x="7678" y="800717"/>
                  </a:lnTo>
                  <a:lnTo>
                    <a:pt x="29061" y="842064"/>
                  </a:lnTo>
                  <a:lnTo>
                    <a:pt x="61667" y="874670"/>
                  </a:lnTo>
                  <a:lnTo>
                    <a:pt x="103014" y="896053"/>
                  </a:lnTo>
                  <a:lnTo>
                    <a:pt x="150622" y="903732"/>
                  </a:lnTo>
                  <a:lnTo>
                    <a:pt x="4553966" y="903732"/>
                  </a:lnTo>
                  <a:lnTo>
                    <a:pt x="4601573" y="896053"/>
                  </a:lnTo>
                  <a:lnTo>
                    <a:pt x="4642920" y="874670"/>
                  </a:lnTo>
                  <a:lnTo>
                    <a:pt x="4675526" y="842064"/>
                  </a:lnTo>
                  <a:lnTo>
                    <a:pt x="4696909" y="800717"/>
                  </a:lnTo>
                  <a:lnTo>
                    <a:pt x="4704588" y="753110"/>
                  </a:lnTo>
                  <a:lnTo>
                    <a:pt x="4704588" y="150622"/>
                  </a:lnTo>
                  <a:lnTo>
                    <a:pt x="4696909" y="103014"/>
                  </a:lnTo>
                  <a:lnTo>
                    <a:pt x="4675526" y="61667"/>
                  </a:lnTo>
                  <a:lnTo>
                    <a:pt x="4642920" y="29061"/>
                  </a:lnTo>
                  <a:lnTo>
                    <a:pt x="4601573" y="7678"/>
                  </a:lnTo>
                  <a:lnTo>
                    <a:pt x="4553966" y="0"/>
                  </a:lnTo>
                  <a:close/>
                </a:path>
              </a:pathLst>
            </a:custGeom>
            <a:solidFill>
              <a:srgbClr val="B4C6E7"/>
            </a:solidFill>
          </p:spPr>
          <p:txBody>
            <a:bodyPr wrap="square" lIns="0" tIns="0" rIns="0" bIns="0" rtlCol="0"/>
            <a:lstStyle/>
            <a:p>
              <a:pPr defTabSz="685800"/>
              <a:endParaRPr sz="1350" kern="0">
                <a:solidFill>
                  <a:sysClr val="windowText" lastClr="000000"/>
                </a:solidFill>
              </a:endParaRPr>
            </a:p>
          </p:txBody>
        </p:sp>
        <p:sp>
          <p:nvSpPr>
            <p:cNvPr id="19" name="object 7">
              <a:extLst>
                <a:ext uri="{FF2B5EF4-FFF2-40B4-BE49-F238E27FC236}">
                  <a16:creationId xmlns:a16="http://schemas.microsoft.com/office/drawing/2014/main" id="{309DC945-FB3D-4ED4-AFFC-15D1A4652A5B}"/>
                </a:ext>
              </a:extLst>
            </p:cNvPr>
            <p:cNvSpPr/>
            <p:nvPr/>
          </p:nvSpPr>
          <p:spPr>
            <a:xfrm>
              <a:off x="4549140" y="696468"/>
              <a:ext cx="4704715" cy="904240"/>
            </a:xfrm>
            <a:custGeom>
              <a:avLst/>
              <a:gdLst/>
              <a:ahLst/>
              <a:cxnLst/>
              <a:rect l="l" t="t" r="r" b="b"/>
              <a:pathLst>
                <a:path w="4704715" h="904240">
                  <a:moveTo>
                    <a:pt x="0" y="150622"/>
                  </a:moveTo>
                  <a:lnTo>
                    <a:pt x="7678" y="103014"/>
                  </a:lnTo>
                  <a:lnTo>
                    <a:pt x="29061" y="61667"/>
                  </a:lnTo>
                  <a:lnTo>
                    <a:pt x="61667" y="29061"/>
                  </a:lnTo>
                  <a:lnTo>
                    <a:pt x="103014" y="7678"/>
                  </a:lnTo>
                  <a:lnTo>
                    <a:pt x="150622" y="0"/>
                  </a:lnTo>
                  <a:lnTo>
                    <a:pt x="4553966" y="0"/>
                  </a:lnTo>
                  <a:lnTo>
                    <a:pt x="4601573" y="7678"/>
                  </a:lnTo>
                  <a:lnTo>
                    <a:pt x="4642920" y="29061"/>
                  </a:lnTo>
                  <a:lnTo>
                    <a:pt x="4675526" y="61667"/>
                  </a:lnTo>
                  <a:lnTo>
                    <a:pt x="4696909" y="103014"/>
                  </a:lnTo>
                  <a:lnTo>
                    <a:pt x="4704588" y="150622"/>
                  </a:lnTo>
                  <a:lnTo>
                    <a:pt x="4704588" y="753110"/>
                  </a:lnTo>
                  <a:lnTo>
                    <a:pt x="4696909" y="800717"/>
                  </a:lnTo>
                  <a:lnTo>
                    <a:pt x="4675526" y="842064"/>
                  </a:lnTo>
                  <a:lnTo>
                    <a:pt x="4642920" y="874670"/>
                  </a:lnTo>
                  <a:lnTo>
                    <a:pt x="4601573" y="896053"/>
                  </a:lnTo>
                  <a:lnTo>
                    <a:pt x="4553966" y="903732"/>
                  </a:lnTo>
                  <a:lnTo>
                    <a:pt x="150622" y="903732"/>
                  </a:lnTo>
                  <a:lnTo>
                    <a:pt x="103014" y="896053"/>
                  </a:lnTo>
                  <a:lnTo>
                    <a:pt x="61667" y="874670"/>
                  </a:lnTo>
                  <a:lnTo>
                    <a:pt x="29061" y="842064"/>
                  </a:lnTo>
                  <a:lnTo>
                    <a:pt x="7678" y="800717"/>
                  </a:lnTo>
                  <a:lnTo>
                    <a:pt x="0" y="753110"/>
                  </a:lnTo>
                  <a:lnTo>
                    <a:pt x="0" y="150622"/>
                  </a:lnTo>
                  <a:close/>
                </a:path>
              </a:pathLst>
            </a:custGeom>
            <a:ln w="12700">
              <a:solidFill>
                <a:srgbClr val="2E528F"/>
              </a:solidFill>
            </a:ln>
          </p:spPr>
          <p:txBody>
            <a:bodyPr wrap="square" lIns="0" tIns="0" rIns="0" bIns="0" rtlCol="0"/>
            <a:lstStyle/>
            <a:p>
              <a:pPr defTabSz="685800"/>
              <a:endParaRPr sz="1350" kern="0">
                <a:solidFill>
                  <a:sysClr val="windowText" lastClr="000000"/>
                </a:solidFill>
              </a:endParaRPr>
            </a:p>
          </p:txBody>
        </p:sp>
      </p:grpSp>
      <p:pic>
        <p:nvPicPr>
          <p:cNvPr id="20" name="object 14">
            <a:extLst>
              <a:ext uri="{FF2B5EF4-FFF2-40B4-BE49-F238E27FC236}">
                <a16:creationId xmlns:a16="http://schemas.microsoft.com/office/drawing/2014/main" id="{3BB77C96-4969-45BE-A15A-9731EC1DD9E8}"/>
              </a:ext>
            </a:extLst>
          </p:cNvPr>
          <p:cNvPicPr/>
          <p:nvPr/>
        </p:nvPicPr>
        <p:blipFill>
          <a:blip r:embed="rId3" cstate="print"/>
          <a:stretch>
            <a:fillRect/>
          </a:stretch>
        </p:blipFill>
        <p:spPr>
          <a:xfrm>
            <a:off x="561649" y="3052241"/>
            <a:ext cx="4041742" cy="2805635"/>
          </a:xfrm>
          <a:prstGeom prst="rect">
            <a:avLst/>
          </a:prstGeom>
        </p:spPr>
      </p:pic>
      <p:pic>
        <p:nvPicPr>
          <p:cNvPr id="21" name="Picture 20">
            <a:extLst>
              <a:ext uri="{FF2B5EF4-FFF2-40B4-BE49-F238E27FC236}">
                <a16:creationId xmlns:a16="http://schemas.microsoft.com/office/drawing/2014/main" id="{6AEA24B2-748E-4E36-A869-77B3CBBE8E67}"/>
              </a:ext>
            </a:extLst>
          </p:cNvPr>
          <p:cNvPicPr>
            <a:picLocks noChangeAspect="1"/>
          </p:cNvPicPr>
          <p:nvPr/>
        </p:nvPicPr>
        <p:blipFill>
          <a:blip r:embed="rId4"/>
          <a:stretch>
            <a:fillRect/>
          </a:stretch>
        </p:blipFill>
        <p:spPr>
          <a:xfrm>
            <a:off x="5651938" y="3184284"/>
            <a:ext cx="6107781" cy="2541547"/>
          </a:xfrm>
          <a:prstGeom prst="rect">
            <a:avLst/>
          </a:prstGeom>
        </p:spPr>
      </p:pic>
      <p:sp>
        <p:nvSpPr>
          <p:cNvPr id="22" name="object 8">
            <a:extLst>
              <a:ext uri="{FF2B5EF4-FFF2-40B4-BE49-F238E27FC236}">
                <a16:creationId xmlns:a16="http://schemas.microsoft.com/office/drawing/2014/main" id="{7204CE58-D324-41A6-B451-EBF87EE5538A}"/>
              </a:ext>
            </a:extLst>
          </p:cNvPr>
          <p:cNvSpPr txBox="1"/>
          <p:nvPr/>
        </p:nvSpPr>
        <p:spPr>
          <a:xfrm>
            <a:off x="7537620" y="1514901"/>
            <a:ext cx="2644346" cy="502061"/>
          </a:xfrm>
          <a:prstGeom prst="rect">
            <a:avLst/>
          </a:prstGeom>
        </p:spPr>
        <p:txBody>
          <a:bodyPr vert="horz" wrap="square" lIns="0" tIns="9525" rIns="0" bIns="0" rtlCol="0">
            <a:spAutoFit/>
          </a:bodyPr>
          <a:lstStyle/>
          <a:p>
            <a:pPr marL="9525" defTabSz="685800">
              <a:spcBef>
                <a:spcPts val="75"/>
              </a:spcBef>
            </a:pPr>
            <a:r>
              <a:rPr sz="3200" kern="0" dirty="0">
                <a:solidFill>
                  <a:srgbClr val="767070"/>
                </a:solidFill>
                <a:latin typeface="Calibri"/>
                <a:cs typeface="Calibri"/>
              </a:rPr>
              <a:t>Identify</a:t>
            </a:r>
            <a:r>
              <a:rPr sz="3200" kern="0" spc="-41" dirty="0">
                <a:solidFill>
                  <a:srgbClr val="767070"/>
                </a:solidFill>
                <a:latin typeface="Calibri"/>
                <a:cs typeface="Calibri"/>
              </a:rPr>
              <a:t> </a:t>
            </a:r>
            <a:r>
              <a:rPr sz="3200" kern="0" spc="-30" dirty="0">
                <a:solidFill>
                  <a:srgbClr val="767070"/>
                </a:solidFill>
                <a:latin typeface="Calibri"/>
                <a:cs typeface="Calibri"/>
              </a:rPr>
              <a:t>Tactics</a:t>
            </a:r>
            <a:endParaRPr sz="3200" kern="0" dirty="0">
              <a:solidFill>
                <a:sysClr val="windowText" lastClr="000000"/>
              </a:solidFill>
              <a:latin typeface="Calibri"/>
              <a:cs typeface="Calibri"/>
            </a:endParaRPr>
          </a:p>
        </p:txBody>
      </p:sp>
      <p:sp>
        <p:nvSpPr>
          <p:cNvPr id="23" name="Title 5">
            <a:extLst>
              <a:ext uri="{FF2B5EF4-FFF2-40B4-BE49-F238E27FC236}">
                <a16:creationId xmlns:a16="http://schemas.microsoft.com/office/drawing/2014/main" id="{F29ACCC6-8555-4458-8A77-A787B3CC78A6}"/>
              </a:ext>
            </a:extLst>
          </p:cNvPr>
          <p:cNvSpPr txBox="1">
            <a:spLocks/>
          </p:cNvSpPr>
          <p:nvPr/>
        </p:nvSpPr>
        <p:spPr>
          <a:xfrm>
            <a:off x="263087" y="195770"/>
            <a:ext cx="10972800" cy="810665"/>
          </a:xfrm>
          <a:prstGeom prst="rect">
            <a:avLst/>
          </a:prstGeom>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600" dirty="0">
                <a:solidFill>
                  <a:schemeClr val="bg1"/>
                </a:solidFill>
              </a:rPr>
              <a:t>CASE STUDY:  Identifying Tactics</a:t>
            </a:r>
          </a:p>
        </p:txBody>
      </p:sp>
    </p:spTree>
    <p:extLst>
      <p:ext uri="{BB962C8B-B14F-4D97-AF65-F5344CB8AC3E}">
        <p14:creationId xmlns:p14="http://schemas.microsoft.com/office/powerpoint/2010/main" val="580467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27</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object 7">
            <a:extLst>
              <a:ext uri="{FF2B5EF4-FFF2-40B4-BE49-F238E27FC236}">
                <a16:creationId xmlns:a16="http://schemas.microsoft.com/office/drawing/2014/main" id="{D5E14713-052F-47EE-B2C3-33398BA5B50C}"/>
              </a:ext>
            </a:extLst>
          </p:cNvPr>
          <p:cNvPicPr/>
          <p:nvPr/>
        </p:nvPicPr>
        <p:blipFill>
          <a:blip r:embed="rId3" cstate="print"/>
          <a:stretch>
            <a:fillRect/>
          </a:stretch>
        </p:blipFill>
        <p:spPr>
          <a:xfrm>
            <a:off x="3890357" y="1280161"/>
            <a:ext cx="7672058" cy="5072440"/>
          </a:xfrm>
          <a:prstGeom prst="rect">
            <a:avLst/>
          </a:prstGeom>
        </p:spPr>
      </p:pic>
      <p:sp>
        <p:nvSpPr>
          <p:cNvPr id="11" name="Title 5">
            <a:extLst>
              <a:ext uri="{FF2B5EF4-FFF2-40B4-BE49-F238E27FC236}">
                <a16:creationId xmlns:a16="http://schemas.microsoft.com/office/drawing/2014/main" id="{6013EE11-C418-444F-9B21-9A50C8B8F6F3}"/>
              </a:ext>
            </a:extLst>
          </p:cNvPr>
          <p:cNvSpPr txBox="1">
            <a:spLocks/>
          </p:cNvSpPr>
          <p:nvPr/>
        </p:nvSpPr>
        <p:spPr>
          <a:xfrm>
            <a:off x="263087" y="295520"/>
            <a:ext cx="10972800" cy="810665"/>
          </a:xfrm>
          <a:prstGeom prst="rect">
            <a:avLst/>
          </a:prstGeom>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600" dirty="0">
                <a:solidFill>
                  <a:schemeClr val="bg1"/>
                </a:solidFill>
              </a:rPr>
              <a:t>CASE STUDY:  Develop and Deploy Tactics</a:t>
            </a:r>
          </a:p>
        </p:txBody>
      </p:sp>
      <p:sp>
        <p:nvSpPr>
          <p:cNvPr id="5" name="TextBox 4">
            <a:extLst>
              <a:ext uri="{FF2B5EF4-FFF2-40B4-BE49-F238E27FC236}">
                <a16:creationId xmlns:a16="http://schemas.microsoft.com/office/drawing/2014/main" id="{8B85CAD5-75AB-40CC-AD53-A112FEEF3775}"/>
              </a:ext>
            </a:extLst>
          </p:cNvPr>
          <p:cNvSpPr txBox="1"/>
          <p:nvPr/>
        </p:nvSpPr>
        <p:spPr>
          <a:xfrm>
            <a:off x="629585" y="3080688"/>
            <a:ext cx="2294312"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rtlCol="0" anchor="t">
            <a:spAutoFit/>
          </a:bodyPr>
          <a:lstStyle/>
          <a:p>
            <a:r>
              <a:rPr lang="en-US" sz="2400" b="1" dirty="0"/>
              <a:t>TACTIC CHOSEN &amp; IMPLEMENTED  BY NWI</a:t>
            </a:r>
          </a:p>
          <a:p>
            <a:r>
              <a:rPr lang="en-US" sz="2400" b="1" dirty="0">
                <a:cs typeface="Calibri"/>
              </a:rPr>
              <a:t>LEADERSHIP</a:t>
            </a:r>
          </a:p>
        </p:txBody>
      </p:sp>
      <p:sp>
        <p:nvSpPr>
          <p:cNvPr id="6" name="Arrow: Right 5">
            <a:extLst>
              <a:ext uri="{FF2B5EF4-FFF2-40B4-BE49-F238E27FC236}">
                <a16:creationId xmlns:a16="http://schemas.microsoft.com/office/drawing/2014/main" id="{D0E6B4A0-98FF-45C9-90BE-B39637B446D1}"/>
              </a:ext>
            </a:extLst>
          </p:cNvPr>
          <p:cNvSpPr/>
          <p:nvPr/>
        </p:nvSpPr>
        <p:spPr>
          <a:xfrm>
            <a:off x="1547519" y="3532816"/>
            <a:ext cx="1263535" cy="3009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878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28</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8" name="Picture 7">
            <a:extLst>
              <a:ext uri="{FF2B5EF4-FFF2-40B4-BE49-F238E27FC236}">
                <a16:creationId xmlns:a16="http://schemas.microsoft.com/office/drawing/2014/main" id="{F339DB7F-54BB-4B4E-9B45-70CDFD1461E8}"/>
              </a:ext>
            </a:extLst>
          </p:cNvPr>
          <p:cNvPicPr>
            <a:picLocks noChangeAspect="1"/>
          </p:cNvPicPr>
          <p:nvPr/>
        </p:nvPicPr>
        <p:blipFill>
          <a:blip r:embed="rId3"/>
          <a:stretch>
            <a:fillRect/>
          </a:stretch>
        </p:blipFill>
        <p:spPr>
          <a:xfrm>
            <a:off x="0" y="1919557"/>
            <a:ext cx="12129159" cy="4492281"/>
          </a:xfrm>
          <a:prstGeom prst="rect">
            <a:avLst/>
          </a:prstGeom>
        </p:spPr>
      </p:pic>
      <p:sp>
        <p:nvSpPr>
          <p:cNvPr id="12" name="Title 5">
            <a:extLst>
              <a:ext uri="{FF2B5EF4-FFF2-40B4-BE49-F238E27FC236}">
                <a16:creationId xmlns:a16="http://schemas.microsoft.com/office/drawing/2014/main" id="{2FFCEB14-376E-4B5D-80A9-32DC36100F0F}"/>
              </a:ext>
            </a:extLst>
          </p:cNvPr>
          <p:cNvSpPr txBox="1">
            <a:spLocks/>
          </p:cNvSpPr>
          <p:nvPr/>
        </p:nvSpPr>
        <p:spPr>
          <a:xfrm>
            <a:off x="263087" y="245645"/>
            <a:ext cx="10972800" cy="810665"/>
          </a:xfrm>
          <a:prstGeom prst="rect">
            <a:avLst/>
          </a:prstGeom>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600" dirty="0">
                <a:solidFill>
                  <a:schemeClr val="bg1"/>
                </a:solidFill>
              </a:rPr>
              <a:t>CASE STUDY:  Strategic Timeline</a:t>
            </a:r>
          </a:p>
        </p:txBody>
      </p:sp>
      <p:grpSp>
        <p:nvGrpSpPr>
          <p:cNvPr id="13" name="object 57">
            <a:extLst>
              <a:ext uri="{FF2B5EF4-FFF2-40B4-BE49-F238E27FC236}">
                <a16:creationId xmlns:a16="http://schemas.microsoft.com/office/drawing/2014/main" id="{B857EA7D-C352-47C8-A346-0E834D652C85}"/>
              </a:ext>
            </a:extLst>
          </p:cNvPr>
          <p:cNvGrpSpPr/>
          <p:nvPr/>
        </p:nvGrpSpPr>
        <p:grpSpPr>
          <a:xfrm>
            <a:off x="6153683" y="1525133"/>
            <a:ext cx="3083243" cy="589121"/>
            <a:chOff x="4827778" y="563626"/>
            <a:chExt cx="4110990" cy="785495"/>
          </a:xfrm>
        </p:grpSpPr>
        <p:sp>
          <p:nvSpPr>
            <p:cNvPr id="14" name="object 58">
              <a:extLst>
                <a:ext uri="{FF2B5EF4-FFF2-40B4-BE49-F238E27FC236}">
                  <a16:creationId xmlns:a16="http://schemas.microsoft.com/office/drawing/2014/main" id="{21B3135A-7655-416C-A48D-E0BFF0BBB79A}"/>
                </a:ext>
              </a:extLst>
            </p:cNvPr>
            <p:cNvSpPr/>
            <p:nvPr/>
          </p:nvSpPr>
          <p:spPr>
            <a:xfrm>
              <a:off x="4834128" y="569976"/>
              <a:ext cx="4098290" cy="772795"/>
            </a:xfrm>
            <a:custGeom>
              <a:avLst/>
              <a:gdLst/>
              <a:ahLst/>
              <a:cxnLst/>
              <a:rect l="l" t="t" r="r" b="b"/>
              <a:pathLst>
                <a:path w="4098290" h="772794">
                  <a:moveTo>
                    <a:pt x="3969257" y="0"/>
                  </a:moveTo>
                  <a:lnTo>
                    <a:pt x="128777" y="0"/>
                  </a:lnTo>
                  <a:lnTo>
                    <a:pt x="78652" y="10120"/>
                  </a:lnTo>
                  <a:lnTo>
                    <a:pt x="37719" y="37719"/>
                  </a:lnTo>
                  <a:lnTo>
                    <a:pt x="10120" y="78652"/>
                  </a:lnTo>
                  <a:lnTo>
                    <a:pt x="0" y="128777"/>
                  </a:lnTo>
                  <a:lnTo>
                    <a:pt x="0" y="643889"/>
                  </a:lnTo>
                  <a:lnTo>
                    <a:pt x="10120" y="694015"/>
                  </a:lnTo>
                  <a:lnTo>
                    <a:pt x="37719" y="734949"/>
                  </a:lnTo>
                  <a:lnTo>
                    <a:pt x="78652" y="762547"/>
                  </a:lnTo>
                  <a:lnTo>
                    <a:pt x="128777" y="772668"/>
                  </a:lnTo>
                  <a:lnTo>
                    <a:pt x="3969257" y="772668"/>
                  </a:lnTo>
                  <a:lnTo>
                    <a:pt x="4019383" y="762547"/>
                  </a:lnTo>
                  <a:lnTo>
                    <a:pt x="4060317" y="734949"/>
                  </a:lnTo>
                  <a:lnTo>
                    <a:pt x="4087915" y="694015"/>
                  </a:lnTo>
                  <a:lnTo>
                    <a:pt x="4098036" y="643889"/>
                  </a:lnTo>
                  <a:lnTo>
                    <a:pt x="4098036" y="128777"/>
                  </a:lnTo>
                  <a:lnTo>
                    <a:pt x="4087915" y="78652"/>
                  </a:lnTo>
                  <a:lnTo>
                    <a:pt x="4060316" y="37719"/>
                  </a:lnTo>
                  <a:lnTo>
                    <a:pt x="4019383" y="10120"/>
                  </a:lnTo>
                  <a:lnTo>
                    <a:pt x="3969257" y="0"/>
                  </a:lnTo>
                  <a:close/>
                </a:path>
              </a:pathLst>
            </a:custGeom>
            <a:solidFill>
              <a:srgbClr val="8FAADC"/>
            </a:solidFill>
          </p:spPr>
          <p:txBody>
            <a:bodyPr wrap="square" lIns="0" tIns="0" rIns="0" bIns="0" rtlCol="0"/>
            <a:lstStyle/>
            <a:p>
              <a:pPr defTabSz="685800"/>
              <a:r>
                <a:rPr lang="en-US" sz="2400" kern="0" dirty="0">
                  <a:solidFill>
                    <a:schemeClr val="bg1"/>
                  </a:solidFill>
                </a:rPr>
                <a:t>IMPLEMENT STRATEGY</a:t>
              </a:r>
              <a:endParaRPr sz="2400" kern="0" dirty="0">
                <a:solidFill>
                  <a:schemeClr val="bg1"/>
                </a:solidFill>
              </a:endParaRPr>
            </a:p>
          </p:txBody>
        </p:sp>
        <p:sp>
          <p:nvSpPr>
            <p:cNvPr id="19" name="object 59">
              <a:extLst>
                <a:ext uri="{FF2B5EF4-FFF2-40B4-BE49-F238E27FC236}">
                  <a16:creationId xmlns:a16="http://schemas.microsoft.com/office/drawing/2014/main" id="{0B9166E7-5332-4957-90F4-D0416742E3FB}"/>
                </a:ext>
              </a:extLst>
            </p:cNvPr>
            <p:cNvSpPr/>
            <p:nvPr/>
          </p:nvSpPr>
          <p:spPr>
            <a:xfrm>
              <a:off x="4834128" y="569976"/>
              <a:ext cx="4098290" cy="772795"/>
            </a:xfrm>
            <a:custGeom>
              <a:avLst/>
              <a:gdLst/>
              <a:ahLst/>
              <a:cxnLst/>
              <a:rect l="l" t="t" r="r" b="b"/>
              <a:pathLst>
                <a:path w="4098290" h="772794">
                  <a:moveTo>
                    <a:pt x="0" y="128777"/>
                  </a:moveTo>
                  <a:lnTo>
                    <a:pt x="10120" y="78652"/>
                  </a:lnTo>
                  <a:lnTo>
                    <a:pt x="37719" y="37719"/>
                  </a:lnTo>
                  <a:lnTo>
                    <a:pt x="78652" y="10120"/>
                  </a:lnTo>
                  <a:lnTo>
                    <a:pt x="128777" y="0"/>
                  </a:lnTo>
                  <a:lnTo>
                    <a:pt x="3969257" y="0"/>
                  </a:lnTo>
                  <a:lnTo>
                    <a:pt x="4019383" y="10120"/>
                  </a:lnTo>
                  <a:lnTo>
                    <a:pt x="4060316" y="37719"/>
                  </a:lnTo>
                  <a:lnTo>
                    <a:pt x="4087915" y="78652"/>
                  </a:lnTo>
                  <a:lnTo>
                    <a:pt x="4098036" y="128777"/>
                  </a:lnTo>
                  <a:lnTo>
                    <a:pt x="4098036" y="643889"/>
                  </a:lnTo>
                  <a:lnTo>
                    <a:pt x="4087915" y="694015"/>
                  </a:lnTo>
                  <a:lnTo>
                    <a:pt x="4060317" y="734949"/>
                  </a:lnTo>
                  <a:lnTo>
                    <a:pt x="4019383" y="762547"/>
                  </a:lnTo>
                  <a:lnTo>
                    <a:pt x="3969257" y="772668"/>
                  </a:lnTo>
                  <a:lnTo>
                    <a:pt x="128777" y="772668"/>
                  </a:lnTo>
                  <a:lnTo>
                    <a:pt x="78652" y="762547"/>
                  </a:lnTo>
                  <a:lnTo>
                    <a:pt x="37719" y="734949"/>
                  </a:lnTo>
                  <a:lnTo>
                    <a:pt x="10120" y="694015"/>
                  </a:lnTo>
                  <a:lnTo>
                    <a:pt x="0" y="643889"/>
                  </a:lnTo>
                  <a:lnTo>
                    <a:pt x="0" y="128777"/>
                  </a:lnTo>
                  <a:close/>
                </a:path>
              </a:pathLst>
            </a:custGeom>
            <a:ln w="12700">
              <a:solidFill>
                <a:srgbClr val="2E528F"/>
              </a:solidFill>
            </a:ln>
          </p:spPr>
          <p:txBody>
            <a:bodyPr wrap="square" lIns="0" tIns="0" rIns="0" bIns="0" rtlCol="0"/>
            <a:lstStyle/>
            <a:p>
              <a:pPr defTabSz="685800"/>
              <a:endParaRPr sz="2400" kern="0">
                <a:solidFill>
                  <a:schemeClr val="bg1"/>
                </a:solidFill>
              </a:endParaRPr>
            </a:p>
          </p:txBody>
        </p:sp>
      </p:grpSp>
      <p:sp>
        <p:nvSpPr>
          <p:cNvPr id="20" name="object 59">
            <a:extLst>
              <a:ext uri="{FF2B5EF4-FFF2-40B4-BE49-F238E27FC236}">
                <a16:creationId xmlns:a16="http://schemas.microsoft.com/office/drawing/2014/main" id="{84FBA666-C5E8-47DF-8C05-1201543601DE}"/>
              </a:ext>
            </a:extLst>
          </p:cNvPr>
          <p:cNvSpPr/>
          <p:nvPr/>
        </p:nvSpPr>
        <p:spPr>
          <a:xfrm>
            <a:off x="6151568" y="1524586"/>
            <a:ext cx="3082789" cy="588667"/>
          </a:xfrm>
          <a:custGeom>
            <a:avLst/>
            <a:gdLst/>
            <a:ahLst/>
            <a:cxnLst/>
            <a:rect l="l" t="t" r="r" b="b"/>
            <a:pathLst>
              <a:path w="4098290" h="772794">
                <a:moveTo>
                  <a:pt x="0" y="128777"/>
                </a:moveTo>
                <a:lnTo>
                  <a:pt x="10120" y="78652"/>
                </a:lnTo>
                <a:lnTo>
                  <a:pt x="37719" y="37719"/>
                </a:lnTo>
                <a:lnTo>
                  <a:pt x="78652" y="10120"/>
                </a:lnTo>
                <a:lnTo>
                  <a:pt x="128777" y="0"/>
                </a:lnTo>
                <a:lnTo>
                  <a:pt x="3969257" y="0"/>
                </a:lnTo>
                <a:lnTo>
                  <a:pt x="4019383" y="10120"/>
                </a:lnTo>
                <a:lnTo>
                  <a:pt x="4060316" y="37719"/>
                </a:lnTo>
                <a:lnTo>
                  <a:pt x="4087915" y="78652"/>
                </a:lnTo>
                <a:lnTo>
                  <a:pt x="4098036" y="128777"/>
                </a:lnTo>
                <a:lnTo>
                  <a:pt x="4098036" y="643889"/>
                </a:lnTo>
                <a:lnTo>
                  <a:pt x="4087915" y="694015"/>
                </a:lnTo>
                <a:lnTo>
                  <a:pt x="4060317" y="734949"/>
                </a:lnTo>
                <a:lnTo>
                  <a:pt x="4019383" y="762547"/>
                </a:lnTo>
                <a:lnTo>
                  <a:pt x="3969257" y="772668"/>
                </a:lnTo>
                <a:lnTo>
                  <a:pt x="128777" y="772668"/>
                </a:lnTo>
                <a:lnTo>
                  <a:pt x="78652" y="762547"/>
                </a:lnTo>
                <a:lnTo>
                  <a:pt x="37719" y="734949"/>
                </a:lnTo>
                <a:lnTo>
                  <a:pt x="10120" y="694015"/>
                </a:lnTo>
                <a:lnTo>
                  <a:pt x="0" y="643889"/>
                </a:lnTo>
                <a:lnTo>
                  <a:pt x="0" y="128777"/>
                </a:lnTo>
                <a:close/>
              </a:path>
            </a:pathLst>
          </a:custGeom>
          <a:ln w="12700">
            <a:solidFill>
              <a:srgbClr val="2E528F"/>
            </a:solidFill>
          </a:ln>
        </p:spPr>
        <p:txBody>
          <a:bodyPr wrap="square" lIns="0" tIns="0" rIns="0" bIns="0" rtlCol="0"/>
          <a:lstStyle/>
          <a:p>
            <a:pPr defTabSz="685800"/>
            <a:endParaRPr sz="1350" kern="0">
              <a:solidFill>
                <a:sysClr val="windowText" lastClr="000000"/>
              </a:solidFill>
            </a:endParaRPr>
          </a:p>
        </p:txBody>
      </p:sp>
      <p:grpSp>
        <p:nvGrpSpPr>
          <p:cNvPr id="21" name="object 62">
            <a:extLst>
              <a:ext uri="{FF2B5EF4-FFF2-40B4-BE49-F238E27FC236}">
                <a16:creationId xmlns:a16="http://schemas.microsoft.com/office/drawing/2014/main" id="{D07F05F2-4078-4694-9F8F-9295F96F2DBB}"/>
              </a:ext>
            </a:extLst>
          </p:cNvPr>
          <p:cNvGrpSpPr/>
          <p:nvPr/>
        </p:nvGrpSpPr>
        <p:grpSpPr>
          <a:xfrm>
            <a:off x="2739044" y="1149362"/>
            <a:ext cx="3334639" cy="1022506"/>
            <a:chOff x="693610" y="304990"/>
            <a:chExt cx="3788410" cy="1205230"/>
          </a:xfrm>
        </p:grpSpPr>
        <p:sp>
          <p:nvSpPr>
            <p:cNvPr id="22" name="object 63">
              <a:extLst>
                <a:ext uri="{FF2B5EF4-FFF2-40B4-BE49-F238E27FC236}">
                  <a16:creationId xmlns:a16="http://schemas.microsoft.com/office/drawing/2014/main" id="{DA202B0D-3D20-4DD6-AA31-3171B374BCDD}"/>
                </a:ext>
              </a:extLst>
            </p:cNvPr>
            <p:cNvSpPr/>
            <p:nvPr/>
          </p:nvSpPr>
          <p:spPr>
            <a:xfrm>
              <a:off x="707898" y="319277"/>
              <a:ext cx="3759835" cy="1176655"/>
            </a:xfrm>
            <a:custGeom>
              <a:avLst/>
              <a:gdLst/>
              <a:ahLst/>
              <a:cxnLst/>
              <a:rect l="l" t="t" r="r" b="b"/>
              <a:pathLst>
                <a:path w="3759835" h="1176655">
                  <a:moveTo>
                    <a:pt x="3171443" y="0"/>
                  </a:moveTo>
                  <a:lnTo>
                    <a:pt x="0" y="0"/>
                  </a:lnTo>
                  <a:lnTo>
                    <a:pt x="588264" y="588263"/>
                  </a:lnTo>
                  <a:lnTo>
                    <a:pt x="0" y="1176527"/>
                  </a:lnTo>
                  <a:lnTo>
                    <a:pt x="3171443" y="1176527"/>
                  </a:lnTo>
                  <a:lnTo>
                    <a:pt x="3759707" y="588263"/>
                  </a:lnTo>
                  <a:lnTo>
                    <a:pt x="3171443" y="0"/>
                  </a:lnTo>
                  <a:close/>
                </a:path>
              </a:pathLst>
            </a:custGeom>
            <a:solidFill>
              <a:srgbClr val="2E5496"/>
            </a:solidFill>
          </p:spPr>
          <p:txBody>
            <a:bodyPr wrap="square" lIns="0" tIns="0" rIns="0" bIns="0" rtlCol="0"/>
            <a:lstStyle/>
            <a:p>
              <a:endParaRPr/>
            </a:p>
          </p:txBody>
        </p:sp>
        <p:sp>
          <p:nvSpPr>
            <p:cNvPr id="23" name="object 64">
              <a:extLst>
                <a:ext uri="{FF2B5EF4-FFF2-40B4-BE49-F238E27FC236}">
                  <a16:creationId xmlns:a16="http://schemas.microsoft.com/office/drawing/2014/main" id="{ACB2DE9C-D5F2-4A88-A5CD-2A8EBD2A3EE2}"/>
                </a:ext>
              </a:extLst>
            </p:cNvPr>
            <p:cNvSpPr/>
            <p:nvPr/>
          </p:nvSpPr>
          <p:spPr>
            <a:xfrm>
              <a:off x="707898" y="319277"/>
              <a:ext cx="3759835" cy="1176655"/>
            </a:xfrm>
            <a:custGeom>
              <a:avLst/>
              <a:gdLst/>
              <a:ahLst/>
              <a:cxnLst/>
              <a:rect l="l" t="t" r="r" b="b"/>
              <a:pathLst>
                <a:path w="3759835" h="1176655">
                  <a:moveTo>
                    <a:pt x="0" y="0"/>
                  </a:moveTo>
                  <a:lnTo>
                    <a:pt x="3171443" y="0"/>
                  </a:lnTo>
                  <a:lnTo>
                    <a:pt x="3759707" y="588263"/>
                  </a:lnTo>
                  <a:lnTo>
                    <a:pt x="3171443" y="1176527"/>
                  </a:lnTo>
                  <a:lnTo>
                    <a:pt x="0" y="1176527"/>
                  </a:lnTo>
                  <a:lnTo>
                    <a:pt x="588264" y="588263"/>
                  </a:lnTo>
                  <a:lnTo>
                    <a:pt x="0" y="0"/>
                  </a:lnTo>
                  <a:close/>
                </a:path>
              </a:pathLst>
            </a:custGeom>
            <a:ln w="28575">
              <a:solidFill>
                <a:srgbClr val="000000"/>
              </a:solidFill>
            </a:ln>
          </p:spPr>
          <p:txBody>
            <a:bodyPr wrap="square" lIns="0" tIns="0" rIns="0" bIns="0" rtlCol="0"/>
            <a:lstStyle/>
            <a:p>
              <a:endParaRPr/>
            </a:p>
          </p:txBody>
        </p:sp>
      </p:grpSp>
      <p:sp>
        <p:nvSpPr>
          <p:cNvPr id="24" name="object 65">
            <a:extLst>
              <a:ext uri="{FF2B5EF4-FFF2-40B4-BE49-F238E27FC236}">
                <a16:creationId xmlns:a16="http://schemas.microsoft.com/office/drawing/2014/main" id="{D53AD416-7AFF-43CD-AF6C-BFA650003E4D}"/>
              </a:ext>
            </a:extLst>
          </p:cNvPr>
          <p:cNvSpPr txBox="1"/>
          <p:nvPr/>
        </p:nvSpPr>
        <p:spPr>
          <a:xfrm>
            <a:off x="3353014" y="1236434"/>
            <a:ext cx="2139950" cy="848360"/>
          </a:xfrm>
          <a:prstGeom prst="rect">
            <a:avLst/>
          </a:prstGeom>
        </p:spPr>
        <p:txBody>
          <a:bodyPr vert="horz" wrap="square" lIns="0" tIns="12700" rIns="0" bIns="0" rtlCol="0">
            <a:spAutoFit/>
          </a:bodyPr>
          <a:lstStyle/>
          <a:p>
            <a:pPr marL="12065" marR="5080" indent="-1905" algn="ctr">
              <a:lnSpc>
                <a:spcPct val="100000"/>
              </a:lnSpc>
              <a:spcBef>
                <a:spcPts val="100"/>
              </a:spcBef>
            </a:pPr>
            <a:r>
              <a:rPr sz="1800" dirty="0">
                <a:solidFill>
                  <a:srgbClr val="FFFFFF"/>
                </a:solidFill>
                <a:latin typeface="Calibri"/>
                <a:cs typeface="Calibri"/>
              </a:rPr>
              <a:t>What</a:t>
            </a:r>
            <a:r>
              <a:rPr sz="1800" spc="-25" dirty="0">
                <a:solidFill>
                  <a:srgbClr val="FFFFFF"/>
                </a:solidFill>
                <a:latin typeface="Calibri"/>
                <a:cs typeface="Calibri"/>
              </a:rPr>
              <a:t> </a:t>
            </a:r>
            <a:r>
              <a:rPr sz="1800" dirty="0">
                <a:solidFill>
                  <a:srgbClr val="FFFFFF"/>
                </a:solidFill>
                <a:latin typeface="Calibri"/>
                <a:cs typeface="Calibri"/>
              </a:rPr>
              <a:t>changes</a:t>
            </a:r>
            <a:r>
              <a:rPr sz="1800" spc="-20" dirty="0">
                <a:solidFill>
                  <a:srgbClr val="FFFFFF"/>
                </a:solidFill>
                <a:latin typeface="Calibri"/>
                <a:cs typeface="Calibri"/>
              </a:rPr>
              <a:t> </a:t>
            </a:r>
            <a:r>
              <a:rPr sz="1800" dirty="0">
                <a:solidFill>
                  <a:srgbClr val="FFFFFF"/>
                </a:solidFill>
                <a:latin typeface="Calibri"/>
                <a:cs typeface="Calibri"/>
              </a:rPr>
              <a:t>can</a:t>
            </a:r>
            <a:r>
              <a:rPr sz="1800" spc="-5" dirty="0">
                <a:solidFill>
                  <a:srgbClr val="FFFFFF"/>
                </a:solidFill>
                <a:latin typeface="Calibri"/>
                <a:cs typeface="Calibri"/>
              </a:rPr>
              <a:t> </a:t>
            </a:r>
            <a:r>
              <a:rPr sz="1800" spc="-25" dirty="0">
                <a:solidFill>
                  <a:srgbClr val="FFFFFF"/>
                </a:solidFill>
                <a:latin typeface="Calibri"/>
                <a:cs typeface="Calibri"/>
              </a:rPr>
              <a:t>we </a:t>
            </a:r>
            <a:r>
              <a:rPr sz="1800" dirty="0">
                <a:solidFill>
                  <a:srgbClr val="FFFFFF"/>
                </a:solidFill>
                <a:latin typeface="Calibri"/>
                <a:cs typeface="Calibri"/>
              </a:rPr>
              <a:t>make</a:t>
            </a:r>
            <a:r>
              <a:rPr sz="1800" spc="-35" dirty="0">
                <a:solidFill>
                  <a:srgbClr val="FFFFFF"/>
                </a:solidFill>
                <a:latin typeface="Calibri"/>
                <a:cs typeface="Calibri"/>
              </a:rPr>
              <a:t> </a:t>
            </a:r>
            <a:r>
              <a:rPr sz="1800" dirty="0">
                <a:solidFill>
                  <a:srgbClr val="FFFFFF"/>
                </a:solidFill>
                <a:latin typeface="Calibri"/>
                <a:cs typeface="Calibri"/>
              </a:rPr>
              <a:t>that</a:t>
            </a:r>
            <a:r>
              <a:rPr sz="1800" spc="-30" dirty="0">
                <a:solidFill>
                  <a:srgbClr val="FFFFFF"/>
                </a:solidFill>
                <a:latin typeface="Calibri"/>
                <a:cs typeface="Calibri"/>
              </a:rPr>
              <a:t> </a:t>
            </a:r>
            <a:r>
              <a:rPr sz="1800" dirty="0">
                <a:solidFill>
                  <a:srgbClr val="FFFFFF"/>
                </a:solidFill>
                <a:latin typeface="Calibri"/>
                <a:cs typeface="Calibri"/>
              </a:rPr>
              <a:t>will</a:t>
            </a:r>
            <a:r>
              <a:rPr sz="1800" spc="-15" dirty="0">
                <a:solidFill>
                  <a:srgbClr val="FFFFFF"/>
                </a:solidFill>
                <a:latin typeface="Calibri"/>
                <a:cs typeface="Calibri"/>
              </a:rPr>
              <a:t> </a:t>
            </a:r>
            <a:r>
              <a:rPr sz="1800" dirty="0">
                <a:solidFill>
                  <a:srgbClr val="FFFFFF"/>
                </a:solidFill>
                <a:latin typeface="Calibri"/>
                <a:cs typeface="Calibri"/>
              </a:rPr>
              <a:t>result</a:t>
            </a:r>
            <a:r>
              <a:rPr sz="1800" spc="-40" dirty="0">
                <a:solidFill>
                  <a:srgbClr val="FFFFFF"/>
                </a:solidFill>
                <a:latin typeface="Calibri"/>
                <a:cs typeface="Calibri"/>
              </a:rPr>
              <a:t> </a:t>
            </a:r>
            <a:r>
              <a:rPr sz="1800" spc="-25" dirty="0">
                <a:solidFill>
                  <a:srgbClr val="FFFFFF"/>
                </a:solidFill>
                <a:latin typeface="Calibri"/>
                <a:cs typeface="Calibri"/>
              </a:rPr>
              <a:t>in </a:t>
            </a:r>
            <a:r>
              <a:rPr sz="1800" spc="-10" dirty="0">
                <a:solidFill>
                  <a:srgbClr val="FFFFFF"/>
                </a:solidFill>
                <a:latin typeface="Calibri"/>
                <a:cs typeface="Calibri"/>
              </a:rPr>
              <a:t>improvements?</a:t>
            </a:r>
            <a:endParaRPr sz="1800" dirty="0">
              <a:latin typeface="Calibri"/>
              <a:cs typeface="Calibri"/>
            </a:endParaRPr>
          </a:p>
        </p:txBody>
      </p:sp>
    </p:spTree>
    <p:extLst>
      <p:ext uri="{BB962C8B-B14F-4D97-AF65-F5344CB8AC3E}">
        <p14:creationId xmlns:p14="http://schemas.microsoft.com/office/powerpoint/2010/main" val="178995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PURPOSE</a:t>
            </a:r>
          </a:p>
        </p:txBody>
      </p:sp>
      <p:sp>
        <p:nvSpPr>
          <p:cNvPr id="5" name="Content Placeholder 2">
            <a:extLst>
              <a:ext uri="{FF2B5EF4-FFF2-40B4-BE49-F238E27FC236}">
                <a16:creationId xmlns:a16="http://schemas.microsoft.com/office/drawing/2014/main" id="{6C1CBA30-393D-473C-BD40-0C144CD6CBAD}"/>
              </a:ext>
            </a:extLst>
          </p:cNvPr>
          <p:cNvSpPr txBox="1">
            <a:spLocks/>
          </p:cNvSpPr>
          <p:nvPr/>
        </p:nvSpPr>
        <p:spPr>
          <a:xfrm>
            <a:off x="864466" y="1164228"/>
            <a:ext cx="10708783" cy="5193577"/>
          </a:xfrm>
          <a:prstGeom prst="rect">
            <a:avLst/>
          </a:prstGeom>
        </p:spPr>
        <p:txBody>
          <a:bodyPr lIns="91440" tIns="45720" rIns="91440" bIns="45720" anchor="t"/>
          <a:lstStyle>
            <a:lvl1pPr marL="257175" indent="-257175" algn="l" defTabSz="342900" rtl="0" eaLnBrk="1" fontAlgn="base" hangingPunct="1">
              <a:spcBef>
                <a:spcPct val="20000"/>
              </a:spcBef>
              <a:spcAft>
                <a:spcPct val="0"/>
              </a:spcAft>
              <a:buFont typeface="Arial" charset="0"/>
              <a:buChar char="•"/>
              <a:defRPr sz="2400" kern="1200">
                <a:solidFill>
                  <a:srgbClr val="174782"/>
                </a:solidFill>
                <a:latin typeface="Georgia"/>
                <a:ea typeface="ヒラギノ角ゴ Pro W3" charset="-128"/>
                <a:cs typeface="ヒラギノ角ゴ Pro W3"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eorgia"/>
                <a:ea typeface="ヒラギノ角ゴ Pro W3" charset="-128"/>
                <a:cs typeface="ヒラギノ角ゴ Pro W3"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eorgia"/>
                <a:ea typeface="MS PGothic" pitchFamily="34" charset="-128"/>
                <a:cs typeface="ヒラギノ角ゴ Pro W3"/>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eorgia"/>
                <a:ea typeface="MS PGothic" pitchFamily="34" charset="-128"/>
                <a:cs typeface="ヒラギノ角ゴ Pro W3"/>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eorgia"/>
                <a:ea typeface="ヒラギノ角ゴ Pro W3" charset="-128"/>
                <a:cs typeface="ヒラギノ角ゴ Pro W3"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base" latinLnBrk="0" hangingPunct="1">
              <a:lnSpc>
                <a:spcPct val="100000"/>
              </a:lnSpc>
              <a:spcBef>
                <a:spcPct val="20000"/>
              </a:spcBef>
              <a:spcAft>
                <a:spcPct val="0"/>
              </a:spcAft>
              <a:buClrTx/>
              <a:buSzTx/>
              <a:buFont typeface="Arial" charset="0"/>
              <a:buNone/>
              <a:tabLst/>
              <a:defRPr/>
            </a:pPr>
            <a:r>
              <a:rPr kumimoji="0" lang="en-US" sz="3000" b="1"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rPr>
              <a:t>Purpose</a:t>
            </a:r>
          </a:p>
          <a:p>
            <a:pPr marL="257175" marR="0" lvl="0" indent="-257175" algn="l" defTabSz="3429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rPr>
              <a:t>Assess Veterans’ experience within VHA through the administration of Inpatient , Patient-Centered Medical Home (PCMH), Specialty Care, and Community Care surveys</a:t>
            </a:r>
          </a:p>
          <a:p>
            <a:pPr marL="257175" marR="0" lvl="0" indent="-257175" algn="l" defTabSz="3429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rPr>
              <a:t>Support transparency for VHA’s initiative to publicly report data </a:t>
            </a:r>
          </a:p>
          <a:p>
            <a:pPr marL="257175" marR="0" lvl="0" indent="-257175" algn="l" defTabSz="3429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rPr>
              <a:t>Identify opportunities for improvement </a:t>
            </a:r>
          </a:p>
          <a:p>
            <a:pPr marL="257175" marR="0" lvl="0" indent="-257175" algn="l" defTabSz="3429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rPr>
              <a:t>Provide customer-centric data, tools, and reports that strengthen facility and system-level performance, quality of care, efficiency, resilience and enhance Veteran experience</a:t>
            </a:r>
          </a:p>
          <a:p>
            <a:pPr marL="0" marR="0" lvl="0" indent="0" algn="l" defTabSz="342900" rtl="0" eaLnBrk="1" fontAlgn="base" latinLnBrk="0" hangingPunct="1">
              <a:lnSpc>
                <a:spcPct val="100000"/>
              </a:lnSpc>
              <a:spcBef>
                <a:spcPct val="20000"/>
              </a:spcBef>
              <a:spcAft>
                <a:spcPct val="0"/>
              </a:spcAft>
              <a:buClrTx/>
              <a:buSzTx/>
              <a:buFont typeface="Arial" charset="0"/>
              <a:buNone/>
              <a:tabLst/>
              <a:defRPr/>
            </a:pPr>
            <a:endParaRPr kumimoji="0" lang="en-US" sz="3000" b="0" i="0" u="none" strike="noStrike" kern="1200" cap="none" spc="0" normalizeH="0" baseline="0" noProof="0" dirty="0">
              <a:ln>
                <a:noFill/>
              </a:ln>
              <a:solidFill>
                <a:srgbClr val="174782"/>
              </a:solidFill>
              <a:effectLst/>
              <a:uLnTx/>
              <a:uFillTx/>
              <a:latin typeface="Calibri" panose="020F0502020204030204" pitchFamily="34" charset="0"/>
              <a:ea typeface="ヒラギノ角ゴ Pro W3" charset="-128"/>
              <a:cs typeface="Calibri" panose="020F0502020204030204" pitchFamily="34" charset="0"/>
            </a:endParaRPr>
          </a:p>
          <a:p>
            <a:pPr marL="0" marR="0" lvl="0" indent="0" algn="l" defTabSz="342900" rtl="0" eaLnBrk="1" fontAlgn="base" latinLnBrk="0" hangingPunct="1">
              <a:lnSpc>
                <a:spcPct val="100000"/>
              </a:lnSpc>
              <a:spcBef>
                <a:spcPct val="20000"/>
              </a:spcBef>
              <a:spcAft>
                <a:spcPct val="0"/>
              </a:spcAft>
              <a:buClrTx/>
              <a:buSzTx/>
              <a:buFont typeface="Arial" charset="0"/>
              <a:buNone/>
              <a:tabLst/>
              <a:defRPr/>
            </a:pPr>
            <a:endParaRPr kumimoji="0" lang="en-US" sz="3000" b="0" i="0" u="none" strike="noStrike" kern="1200" cap="none" spc="0" normalizeH="0" baseline="0" noProof="0" dirty="0">
              <a:ln>
                <a:noFill/>
              </a:ln>
              <a:solidFill>
                <a:srgbClr val="174782"/>
              </a:solidFill>
              <a:effectLst/>
              <a:uLnTx/>
              <a:uFillTx/>
              <a:latin typeface="Georgia"/>
              <a:ea typeface="ヒラギノ角ゴ Pro W3" charset="-128"/>
            </a:endParaRPr>
          </a:p>
        </p:txBody>
      </p:sp>
    </p:spTree>
    <p:extLst>
      <p:ext uri="{BB962C8B-B14F-4D97-AF65-F5344CB8AC3E}">
        <p14:creationId xmlns:p14="http://schemas.microsoft.com/office/powerpoint/2010/main" val="402292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29</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2" name="Title 5">
            <a:extLst>
              <a:ext uri="{FF2B5EF4-FFF2-40B4-BE49-F238E27FC236}">
                <a16:creationId xmlns:a16="http://schemas.microsoft.com/office/drawing/2014/main" id="{2FFCEB14-376E-4B5D-80A9-32DC36100F0F}"/>
              </a:ext>
            </a:extLst>
          </p:cNvPr>
          <p:cNvSpPr txBox="1">
            <a:spLocks/>
          </p:cNvSpPr>
          <p:nvPr/>
        </p:nvSpPr>
        <p:spPr>
          <a:xfrm>
            <a:off x="263087" y="245645"/>
            <a:ext cx="10972800" cy="810665"/>
          </a:xfrm>
          <a:prstGeom prst="rect">
            <a:avLst/>
          </a:prstGeom>
        </p:spPr>
        <p:txBody>
          <a:bodyPr anchor="t">
            <a:norm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r>
              <a:rPr lang="en-US" sz="3600" dirty="0">
                <a:solidFill>
                  <a:schemeClr val="bg1"/>
                </a:solidFill>
              </a:rPr>
              <a:t>CASE STUDY:  Measure, Forecast &amp; Share Data</a:t>
            </a:r>
          </a:p>
        </p:txBody>
      </p:sp>
      <p:grpSp>
        <p:nvGrpSpPr>
          <p:cNvPr id="21" name="object 62">
            <a:extLst>
              <a:ext uri="{FF2B5EF4-FFF2-40B4-BE49-F238E27FC236}">
                <a16:creationId xmlns:a16="http://schemas.microsoft.com/office/drawing/2014/main" id="{D07F05F2-4078-4694-9F8F-9295F96F2DBB}"/>
              </a:ext>
            </a:extLst>
          </p:cNvPr>
          <p:cNvGrpSpPr/>
          <p:nvPr/>
        </p:nvGrpSpPr>
        <p:grpSpPr>
          <a:xfrm>
            <a:off x="2739044" y="1149362"/>
            <a:ext cx="3334639" cy="1022506"/>
            <a:chOff x="693610" y="304990"/>
            <a:chExt cx="3788410" cy="1205230"/>
          </a:xfrm>
        </p:grpSpPr>
        <p:sp>
          <p:nvSpPr>
            <p:cNvPr id="22" name="object 63">
              <a:extLst>
                <a:ext uri="{FF2B5EF4-FFF2-40B4-BE49-F238E27FC236}">
                  <a16:creationId xmlns:a16="http://schemas.microsoft.com/office/drawing/2014/main" id="{DA202B0D-3D20-4DD6-AA31-3171B374BCDD}"/>
                </a:ext>
              </a:extLst>
            </p:cNvPr>
            <p:cNvSpPr/>
            <p:nvPr/>
          </p:nvSpPr>
          <p:spPr>
            <a:xfrm>
              <a:off x="707898" y="319277"/>
              <a:ext cx="3759835" cy="1176655"/>
            </a:xfrm>
            <a:custGeom>
              <a:avLst/>
              <a:gdLst/>
              <a:ahLst/>
              <a:cxnLst/>
              <a:rect l="l" t="t" r="r" b="b"/>
              <a:pathLst>
                <a:path w="3759835" h="1176655">
                  <a:moveTo>
                    <a:pt x="3171443" y="0"/>
                  </a:moveTo>
                  <a:lnTo>
                    <a:pt x="0" y="0"/>
                  </a:lnTo>
                  <a:lnTo>
                    <a:pt x="588264" y="588263"/>
                  </a:lnTo>
                  <a:lnTo>
                    <a:pt x="0" y="1176527"/>
                  </a:lnTo>
                  <a:lnTo>
                    <a:pt x="3171443" y="1176527"/>
                  </a:lnTo>
                  <a:lnTo>
                    <a:pt x="3759707" y="588263"/>
                  </a:lnTo>
                  <a:lnTo>
                    <a:pt x="3171443" y="0"/>
                  </a:lnTo>
                  <a:close/>
                </a:path>
              </a:pathLst>
            </a:custGeom>
            <a:solidFill>
              <a:srgbClr val="2E5496"/>
            </a:solidFill>
          </p:spPr>
          <p:txBody>
            <a:bodyPr wrap="square" lIns="0" tIns="0" rIns="0" bIns="0" rtlCol="0"/>
            <a:lstStyle/>
            <a:p>
              <a:endParaRPr/>
            </a:p>
          </p:txBody>
        </p:sp>
        <p:sp>
          <p:nvSpPr>
            <p:cNvPr id="23" name="object 64">
              <a:extLst>
                <a:ext uri="{FF2B5EF4-FFF2-40B4-BE49-F238E27FC236}">
                  <a16:creationId xmlns:a16="http://schemas.microsoft.com/office/drawing/2014/main" id="{ACB2DE9C-D5F2-4A88-A5CD-2A8EBD2A3EE2}"/>
                </a:ext>
              </a:extLst>
            </p:cNvPr>
            <p:cNvSpPr/>
            <p:nvPr/>
          </p:nvSpPr>
          <p:spPr>
            <a:xfrm>
              <a:off x="707898" y="319277"/>
              <a:ext cx="3759835" cy="1176655"/>
            </a:xfrm>
            <a:custGeom>
              <a:avLst/>
              <a:gdLst/>
              <a:ahLst/>
              <a:cxnLst/>
              <a:rect l="l" t="t" r="r" b="b"/>
              <a:pathLst>
                <a:path w="3759835" h="1176655">
                  <a:moveTo>
                    <a:pt x="0" y="0"/>
                  </a:moveTo>
                  <a:lnTo>
                    <a:pt x="3171443" y="0"/>
                  </a:lnTo>
                  <a:lnTo>
                    <a:pt x="3759707" y="588263"/>
                  </a:lnTo>
                  <a:lnTo>
                    <a:pt x="3171443" y="1176527"/>
                  </a:lnTo>
                  <a:lnTo>
                    <a:pt x="0" y="1176527"/>
                  </a:lnTo>
                  <a:lnTo>
                    <a:pt x="588264" y="588263"/>
                  </a:lnTo>
                  <a:lnTo>
                    <a:pt x="0" y="0"/>
                  </a:lnTo>
                  <a:close/>
                </a:path>
              </a:pathLst>
            </a:custGeom>
            <a:ln w="28575">
              <a:solidFill>
                <a:srgbClr val="000000"/>
              </a:solidFill>
            </a:ln>
          </p:spPr>
          <p:txBody>
            <a:bodyPr wrap="square" lIns="0" tIns="0" rIns="0" bIns="0" rtlCol="0"/>
            <a:lstStyle/>
            <a:p>
              <a:endParaRPr/>
            </a:p>
          </p:txBody>
        </p:sp>
      </p:grpSp>
      <p:pic>
        <p:nvPicPr>
          <p:cNvPr id="25" name="Picture 24">
            <a:extLst>
              <a:ext uri="{FF2B5EF4-FFF2-40B4-BE49-F238E27FC236}">
                <a16:creationId xmlns:a16="http://schemas.microsoft.com/office/drawing/2014/main" id="{4E29DDFB-626F-4442-916D-F54ECDA35F5F}"/>
              </a:ext>
            </a:extLst>
          </p:cNvPr>
          <p:cNvPicPr>
            <a:picLocks noChangeAspect="1"/>
          </p:cNvPicPr>
          <p:nvPr/>
        </p:nvPicPr>
        <p:blipFill>
          <a:blip r:embed="rId3"/>
          <a:stretch>
            <a:fillRect/>
          </a:stretch>
        </p:blipFill>
        <p:spPr>
          <a:xfrm>
            <a:off x="1654825" y="2364522"/>
            <a:ext cx="8220806" cy="4247833"/>
          </a:xfrm>
          <a:prstGeom prst="rect">
            <a:avLst/>
          </a:prstGeom>
        </p:spPr>
      </p:pic>
      <p:sp>
        <p:nvSpPr>
          <p:cNvPr id="26" name="object 67">
            <a:extLst>
              <a:ext uri="{FF2B5EF4-FFF2-40B4-BE49-F238E27FC236}">
                <a16:creationId xmlns:a16="http://schemas.microsoft.com/office/drawing/2014/main" id="{2F02528C-583B-4E2F-9A0A-2563DAAD5E66}"/>
              </a:ext>
            </a:extLst>
          </p:cNvPr>
          <p:cNvSpPr txBox="1"/>
          <p:nvPr/>
        </p:nvSpPr>
        <p:spPr>
          <a:xfrm>
            <a:off x="3452433" y="1192802"/>
            <a:ext cx="1907861" cy="840615"/>
          </a:xfrm>
          <a:prstGeom prst="rect">
            <a:avLst/>
          </a:prstGeom>
        </p:spPr>
        <p:txBody>
          <a:bodyPr vert="horz" wrap="square" lIns="0" tIns="9525" rIns="0" bIns="0" rtlCol="0">
            <a:spAutoFit/>
          </a:bodyPr>
          <a:lstStyle/>
          <a:p>
            <a:pPr marL="9525" marR="3810" algn="ctr" defTabSz="685800">
              <a:spcBef>
                <a:spcPts val="75"/>
              </a:spcBef>
            </a:pPr>
            <a:r>
              <a:rPr kern="0" dirty="0">
                <a:solidFill>
                  <a:srgbClr val="FFFFFF"/>
                </a:solidFill>
                <a:latin typeface="Calibri"/>
                <a:cs typeface="Calibri"/>
              </a:rPr>
              <a:t>How will we</a:t>
            </a:r>
            <a:r>
              <a:rPr kern="0" spc="-11" dirty="0">
                <a:solidFill>
                  <a:srgbClr val="FFFFFF"/>
                </a:solidFill>
                <a:latin typeface="Calibri"/>
                <a:cs typeface="Calibri"/>
              </a:rPr>
              <a:t> </a:t>
            </a:r>
            <a:r>
              <a:rPr kern="0" dirty="0">
                <a:solidFill>
                  <a:srgbClr val="FFFFFF"/>
                </a:solidFill>
                <a:latin typeface="Calibri"/>
                <a:cs typeface="Calibri"/>
              </a:rPr>
              <a:t>know</a:t>
            </a:r>
            <a:r>
              <a:rPr kern="0" spc="-8" dirty="0">
                <a:solidFill>
                  <a:srgbClr val="FFFFFF"/>
                </a:solidFill>
                <a:latin typeface="Calibri"/>
                <a:cs typeface="Calibri"/>
              </a:rPr>
              <a:t> </a:t>
            </a:r>
            <a:r>
              <a:rPr kern="0" spc="-15" dirty="0">
                <a:solidFill>
                  <a:srgbClr val="FFFFFF"/>
                </a:solidFill>
                <a:latin typeface="Calibri"/>
                <a:cs typeface="Calibri"/>
              </a:rPr>
              <a:t>that </a:t>
            </a:r>
            <a:r>
              <a:rPr kern="0" dirty="0">
                <a:solidFill>
                  <a:srgbClr val="FFFFFF"/>
                </a:solidFill>
                <a:latin typeface="Calibri"/>
                <a:cs typeface="Calibri"/>
              </a:rPr>
              <a:t>a</a:t>
            </a:r>
            <a:r>
              <a:rPr kern="0" spc="-8" dirty="0">
                <a:solidFill>
                  <a:srgbClr val="FFFFFF"/>
                </a:solidFill>
                <a:latin typeface="Calibri"/>
                <a:cs typeface="Calibri"/>
              </a:rPr>
              <a:t> </a:t>
            </a:r>
            <a:r>
              <a:rPr kern="0" dirty="0">
                <a:solidFill>
                  <a:srgbClr val="FFFFFF"/>
                </a:solidFill>
                <a:latin typeface="Calibri"/>
                <a:cs typeface="Calibri"/>
              </a:rPr>
              <a:t>change</a:t>
            </a:r>
            <a:r>
              <a:rPr kern="0" spc="8" dirty="0">
                <a:solidFill>
                  <a:srgbClr val="FFFFFF"/>
                </a:solidFill>
                <a:latin typeface="Calibri"/>
                <a:cs typeface="Calibri"/>
              </a:rPr>
              <a:t> </a:t>
            </a:r>
            <a:r>
              <a:rPr kern="0" dirty="0">
                <a:solidFill>
                  <a:srgbClr val="FFFFFF"/>
                </a:solidFill>
                <a:latin typeface="Calibri"/>
                <a:cs typeface="Calibri"/>
              </a:rPr>
              <a:t>is </a:t>
            </a:r>
            <a:r>
              <a:rPr kern="0" spc="-19" dirty="0">
                <a:solidFill>
                  <a:srgbClr val="FFFFFF"/>
                </a:solidFill>
                <a:latin typeface="Calibri"/>
                <a:cs typeface="Calibri"/>
              </a:rPr>
              <a:t>an </a:t>
            </a:r>
            <a:r>
              <a:rPr kern="0" spc="-8" dirty="0">
                <a:solidFill>
                  <a:srgbClr val="FFFFFF"/>
                </a:solidFill>
                <a:latin typeface="Calibri"/>
                <a:cs typeface="Calibri"/>
              </a:rPr>
              <a:t>improvement?</a:t>
            </a:r>
            <a:endParaRPr kern="0" dirty="0">
              <a:solidFill>
                <a:sysClr val="windowText" lastClr="000000"/>
              </a:solidFill>
              <a:latin typeface="Calibri"/>
              <a:cs typeface="Calibri"/>
            </a:endParaRPr>
          </a:p>
        </p:txBody>
      </p:sp>
      <p:grpSp>
        <p:nvGrpSpPr>
          <p:cNvPr id="27" name="object 2">
            <a:extLst>
              <a:ext uri="{FF2B5EF4-FFF2-40B4-BE49-F238E27FC236}">
                <a16:creationId xmlns:a16="http://schemas.microsoft.com/office/drawing/2014/main" id="{63282FAB-3FAC-46D1-AA1D-0670687DECE7}"/>
              </a:ext>
            </a:extLst>
          </p:cNvPr>
          <p:cNvGrpSpPr/>
          <p:nvPr/>
        </p:nvGrpSpPr>
        <p:grpSpPr>
          <a:xfrm>
            <a:off x="6138692" y="1326696"/>
            <a:ext cx="4851595" cy="679198"/>
            <a:chOff x="4129824" y="11357"/>
            <a:chExt cx="4715733" cy="905597"/>
          </a:xfrm>
        </p:grpSpPr>
        <p:sp>
          <p:nvSpPr>
            <p:cNvPr id="28" name="object 3">
              <a:extLst>
                <a:ext uri="{FF2B5EF4-FFF2-40B4-BE49-F238E27FC236}">
                  <a16:creationId xmlns:a16="http://schemas.microsoft.com/office/drawing/2014/main" id="{117CC1DC-4E53-41C9-B270-79C441F41BC4}"/>
                </a:ext>
              </a:extLst>
            </p:cNvPr>
            <p:cNvSpPr/>
            <p:nvPr/>
          </p:nvSpPr>
          <p:spPr>
            <a:xfrm>
              <a:off x="4142112" y="12714"/>
              <a:ext cx="4703445" cy="904240"/>
            </a:xfrm>
            <a:custGeom>
              <a:avLst/>
              <a:gdLst/>
              <a:ahLst/>
              <a:cxnLst/>
              <a:rect l="l" t="t" r="r" b="b"/>
              <a:pathLst>
                <a:path w="4703445" h="904240">
                  <a:moveTo>
                    <a:pt x="4552442" y="0"/>
                  </a:moveTo>
                  <a:lnTo>
                    <a:pt x="150622" y="0"/>
                  </a:lnTo>
                  <a:lnTo>
                    <a:pt x="103014" y="7678"/>
                  </a:lnTo>
                  <a:lnTo>
                    <a:pt x="61667" y="29061"/>
                  </a:lnTo>
                  <a:lnTo>
                    <a:pt x="29061" y="61667"/>
                  </a:lnTo>
                  <a:lnTo>
                    <a:pt x="7678" y="103014"/>
                  </a:lnTo>
                  <a:lnTo>
                    <a:pt x="0" y="150622"/>
                  </a:lnTo>
                  <a:lnTo>
                    <a:pt x="0" y="753110"/>
                  </a:lnTo>
                  <a:lnTo>
                    <a:pt x="7678" y="800717"/>
                  </a:lnTo>
                  <a:lnTo>
                    <a:pt x="29061" y="842064"/>
                  </a:lnTo>
                  <a:lnTo>
                    <a:pt x="61667" y="874670"/>
                  </a:lnTo>
                  <a:lnTo>
                    <a:pt x="103014" y="896053"/>
                  </a:lnTo>
                  <a:lnTo>
                    <a:pt x="150622" y="903732"/>
                  </a:lnTo>
                  <a:lnTo>
                    <a:pt x="4552442" y="903732"/>
                  </a:lnTo>
                  <a:lnTo>
                    <a:pt x="4600049" y="896053"/>
                  </a:lnTo>
                  <a:lnTo>
                    <a:pt x="4641396" y="874670"/>
                  </a:lnTo>
                  <a:lnTo>
                    <a:pt x="4674002" y="842064"/>
                  </a:lnTo>
                  <a:lnTo>
                    <a:pt x="4695385" y="800717"/>
                  </a:lnTo>
                  <a:lnTo>
                    <a:pt x="4703064" y="753110"/>
                  </a:lnTo>
                  <a:lnTo>
                    <a:pt x="4703064" y="150622"/>
                  </a:lnTo>
                  <a:lnTo>
                    <a:pt x="4695385" y="103014"/>
                  </a:lnTo>
                  <a:lnTo>
                    <a:pt x="4674002" y="61667"/>
                  </a:lnTo>
                  <a:lnTo>
                    <a:pt x="4641396" y="29061"/>
                  </a:lnTo>
                  <a:lnTo>
                    <a:pt x="4600049" y="7678"/>
                  </a:lnTo>
                  <a:lnTo>
                    <a:pt x="4552442" y="0"/>
                  </a:lnTo>
                  <a:close/>
                </a:path>
              </a:pathLst>
            </a:custGeom>
            <a:solidFill>
              <a:srgbClr val="1F3863"/>
            </a:solidFill>
          </p:spPr>
          <p:txBody>
            <a:bodyPr wrap="square" lIns="0" tIns="0" rIns="0" bIns="0" rtlCol="0"/>
            <a:lstStyle/>
            <a:p>
              <a:pPr defTabSz="685800"/>
              <a:endParaRPr sz="1350" kern="0" dirty="0">
                <a:solidFill>
                  <a:sysClr val="windowText" lastClr="000000"/>
                </a:solidFill>
              </a:endParaRPr>
            </a:p>
          </p:txBody>
        </p:sp>
        <p:sp>
          <p:nvSpPr>
            <p:cNvPr id="29" name="object 4">
              <a:extLst>
                <a:ext uri="{FF2B5EF4-FFF2-40B4-BE49-F238E27FC236}">
                  <a16:creationId xmlns:a16="http://schemas.microsoft.com/office/drawing/2014/main" id="{2D558373-2DC3-41FB-98F0-A245F3BC2EB8}"/>
                </a:ext>
              </a:extLst>
            </p:cNvPr>
            <p:cNvSpPr/>
            <p:nvPr/>
          </p:nvSpPr>
          <p:spPr>
            <a:xfrm>
              <a:off x="4129824" y="11357"/>
              <a:ext cx="4703445" cy="904240"/>
            </a:xfrm>
            <a:custGeom>
              <a:avLst/>
              <a:gdLst/>
              <a:ahLst/>
              <a:cxnLst/>
              <a:rect l="l" t="t" r="r" b="b"/>
              <a:pathLst>
                <a:path w="4703445" h="904240">
                  <a:moveTo>
                    <a:pt x="0" y="150622"/>
                  </a:moveTo>
                  <a:lnTo>
                    <a:pt x="7678" y="103014"/>
                  </a:lnTo>
                  <a:lnTo>
                    <a:pt x="29061" y="61667"/>
                  </a:lnTo>
                  <a:lnTo>
                    <a:pt x="61667" y="29061"/>
                  </a:lnTo>
                  <a:lnTo>
                    <a:pt x="103014" y="7678"/>
                  </a:lnTo>
                  <a:lnTo>
                    <a:pt x="150622" y="0"/>
                  </a:lnTo>
                  <a:lnTo>
                    <a:pt x="4552442" y="0"/>
                  </a:lnTo>
                  <a:lnTo>
                    <a:pt x="4600049" y="7678"/>
                  </a:lnTo>
                  <a:lnTo>
                    <a:pt x="4641396" y="29061"/>
                  </a:lnTo>
                  <a:lnTo>
                    <a:pt x="4674002" y="61667"/>
                  </a:lnTo>
                  <a:lnTo>
                    <a:pt x="4695385" y="103014"/>
                  </a:lnTo>
                  <a:lnTo>
                    <a:pt x="4703064" y="150622"/>
                  </a:lnTo>
                  <a:lnTo>
                    <a:pt x="4703064" y="753110"/>
                  </a:lnTo>
                  <a:lnTo>
                    <a:pt x="4695385" y="800717"/>
                  </a:lnTo>
                  <a:lnTo>
                    <a:pt x="4674002" y="842064"/>
                  </a:lnTo>
                  <a:lnTo>
                    <a:pt x="4641396" y="874670"/>
                  </a:lnTo>
                  <a:lnTo>
                    <a:pt x="4600049" y="896053"/>
                  </a:lnTo>
                  <a:lnTo>
                    <a:pt x="4552442" y="903732"/>
                  </a:lnTo>
                  <a:lnTo>
                    <a:pt x="150622" y="903732"/>
                  </a:lnTo>
                  <a:lnTo>
                    <a:pt x="103014" y="896053"/>
                  </a:lnTo>
                  <a:lnTo>
                    <a:pt x="61667" y="874670"/>
                  </a:lnTo>
                  <a:lnTo>
                    <a:pt x="29061" y="842064"/>
                  </a:lnTo>
                  <a:lnTo>
                    <a:pt x="7678" y="800717"/>
                  </a:lnTo>
                  <a:lnTo>
                    <a:pt x="0" y="753110"/>
                  </a:lnTo>
                  <a:lnTo>
                    <a:pt x="0" y="150622"/>
                  </a:lnTo>
                  <a:close/>
                </a:path>
              </a:pathLst>
            </a:custGeom>
            <a:ln w="12700">
              <a:solidFill>
                <a:srgbClr val="2E528F"/>
              </a:solidFill>
            </a:ln>
          </p:spPr>
          <p:txBody>
            <a:bodyPr wrap="square" lIns="0" tIns="0" rIns="0" bIns="0" rtlCol="0"/>
            <a:lstStyle/>
            <a:p>
              <a:pPr defTabSz="685800"/>
              <a:endParaRPr sz="1350" kern="0">
                <a:solidFill>
                  <a:sysClr val="windowText" lastClr="000000"/>
                </a:solidFill>
              </a:endParaRPr>
            </a:p>
          </p:txBody>
        </p:sp>
      </p:grpSp>
      <p:sp>
        <p:nvSpPr>
          <p:cNvPr id="30" name="object 5">
            <a:extLst>
              <a:ext uri="{FF2B5EF4-FFF2-40B4-BE49-F238E27FC236}">
                <a16:creationId xmlns:a16="http://schemas.microsoft.com/office/drawing/2014/main" id="{AD019296-1E2D-484E-BA9E-C6CE8A03A15B}"/>
              </a:ext>
            </a:extLst>
          </p:cNvPr>
          <p:cNvSpPr txBox="1">
            <a:spLocks noGrp="1"/>
          </p:cNvSpPr>
          <p:nvPr>
            <p:ph type="title"/>
          </p:nvPr>
        </p:nvSpPr>
        <p:spPr>
          <a:xfrm>
            <a:off x="6186190" y="1440361"/>
            <a:ext cx="4791455" cy="440505"/>
          </a:xfrm>
          <a:prstGeom prst="rect">
            <a:avLst/>
          </a:prstGeom>
        </p:spPr>
        <p:txBody>
          <a:bodyPr vert="horz" wrap="square" lIns="0" tIns="9525" rIns="0" bIns="0" rtlCol="0">
            <a:spAutoFit/>
          </a:bodyPr>
          <a:lstStyle/>
          <a:p>
            <a:pPr marL="9525" algn="ctr">
              <a:spcBef>
                <a:spcPts val="75"/>
              </a:spcBef>
            </a:pPr>
            <a:r>
              <a:rPr dirty="0">
                <a:solidFill>
                  <a:schemeClr val="bg1"/>
                </a:solidFill>
              </a:rPr>
              <a:t>Measure</a:t>
            </a:r>
            <a:r>
              <a:rPr lang="en-US" spc="-34" dirty="0">
                <a:solidFill>
                  <a:schemeClr val="bg1"/>
                </a:solidFill>
              </a:rPr>
              <a:t>, </a:t>
            </a:r>
            <a:r>
              <a:rPr spc="-15" dirty="0">
                <a:solidFill>
                  <a:schemeClr val="bg1"/>
                </a:solidFill>
              </a:rPr>
              <a:t>Forecast</a:t>
            </a:r>
            <a:r>
              <a:rPr lang="en-US" spc="-15" dirty="0">
                <a:solidFill>
                  <a:schemeClr val="bg1"/>
                </a:solidFill>
              </a:rPr>
              <a:t> &amp; Distribute</a:t>
            </a:r>
            <a:endParaRPr spc="-15" dirty="0">
              <a:solidFill>
                <a:schemeClr val="bg1"/>
              </a:solidFill>
            </a:endParaRPr>
          </a:p>
        </p:txBody>
      </p:sp>
    </p:spTree>
    <p:extLst>
      <p:ext uri="{BB962C8B-B14F-4D97-AF65-F5344CB8AC3E}">
        <p14:creationId xmlns:p14="http://schemas.microsoft.com/office/powerpoint/2010/main" val="1671763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30</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CASE STUDY: Review Results and Sustain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8" name="object 6">
            <a:extLst>
              <a:ext uri="{FF2B5EF4-FFF2-40B4-BE49-F238E27FC236}">
                <a16:creationId xmlns:a16="http://schemas.microsoft.com/office/drawing/2014/main" id="{A9C3AEC6-A315-45F7-BB6C-C48D830E724C}"/>
              </a:ext>
            </a:extLst>
          </p:cNvPr>
          <p:cNvSpPr txBox="1"/>
          <p:nvPr/>
        </p:nvSpPr>
        <p:spPr>
          <a:xfrm>
            <a:off x="313283" y="2050992"/>
            <a:ext cx="7375144" cy="4972515"/>
          </a:xfrm>
          <a:prstGeom prst="rect">
            <a:avLst/>
          </a:prstGeom>
        </p:spPr>
        <p:txBody>
          <a:bodyPr vert="horz" wrap="square" lIns="0" tIns="9525" rIns="0" bIns="0" rtlCol="0">
            <a:spAutoFit/>
          </a:bodyPr>
          <a:lstStyle/>
          <a:p>
            <a:pPr marL="409575" marR="0" lvl="0" indent="-342900" algn="l" defTabSz="685800" rtl="0" eaLnBrk="0" fontAlgn="base" latinLnBrk="0" hangingPunct="0">
              <a:lnSpc>
                <a:spcPct val="100000"/>
              </a:lnSpc>
              <a:spcBef>
                <a:spcPts val="3041"/>
              </a:spcBef>
              <a:spcAft>
                <a:spcPct val="0"/>
              </a:spcAft>
              <a:buClrTx/>
              <a:buSzTx/>
              <a:buFontTx/>
              <a:buAutoNum type="arabicPeriod"/>
              <a:tabLst>
                <a:tab pos="409099" algn="l"/>
                <a:tab pos="409575" algn="l"/>
              </a:tabLst>
              <a:defRPr/>
            </a:pP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Overall</a:t>
            </a:r>
            <a:r>
              <a:rPr kumimoji="0" sz="2000" b="1" i="0" u="none" strike="noStrike" kern="0" cap="none" spc="-30"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Rating</a:t>
            </a:r>
            <a:r>
              <a:rPr kumimoji="0" sz="2000" b="1" i="0" u="none" strike="noStrike" kern="0" cap="none" spc="-23"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of</a:t>
            </a:r>
            <a:r>
              <a:rPr kumimoji="0" sz="2000" b="1"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the</a:t>
            </a:r>
            <a:r>
              <a:rPr kumimoji="0" sz="2000" b="1"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Provider</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0" lvl="1" indent="-257175" algn="l" defTabSz="685800" rtl="0" eaLnBrk="0" fontAlgn="base" latinLnBrk="0" hangingPunct="0">
              <a:lnSpc>
                <a:spcPct val="100000"/>
              </a:lnSpc>
              <a:spcBef>
                <a:spcPts val="458"/>
              </a:spcBef>
              <a:spcAft>
                <a:spcPct val="0"/>
              </a:spcAft>
              <a:buClr>
                <a:srgbClr val="0F71B9"/>
              </a:buClr>
              <a:buSzTx/>
              <a:buFont typeface="Wingdings"/>
              <a:buChar char=""/>
              <a:tabLst>
                <a:tab pos="460534" algn="l"/>
                <a:tab pos="461010" algn="l"/>
              </a:tabLst>
              <a:defRPr/>
            </a:pP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Specialty</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Care</a:t>
            </a:r>
            <a:r>
              <a:rPr kumimoji="0" sz="2000" b="0"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top</a:t>
            </a:r>
            <a:r>
              <a:rPr kumimoji="0" sz="2000" b="0"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10%</a:t>
            </a:r>
            <a:r>
              <a:rPr kumimoji="0" sz="2000" b="0"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for</a:t>
            </a:r>
            <a:r>
              <a:rPr kumimoji="0" sz="2000" b="0"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five</a:t>
            </a:r>
            <a:r>
              <a:rPr kumimoji="0" sz="2000" b="0" i="0" u="none" strike="noStrike" kern="0" cap="none" spc="-23"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quarters</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0" lvl="1" indent="-257175" algn="l" defTabSz="685800" rtl="0" eaLnBrk="0" fontAlgn="base" latinLnBrk="0" hangingPunct="0">
              <a:lnSpc>
                <a:spcPct val="100000"/>
              </a:lnSpc>
              <a:spcBef>
                <a:spcPts val="454"/>
              </a:spcBef>
              <a:spcAft>
                <a:spcPct val="0"/>
              </a:spcAft>
              <a:buClr>
                <a:srgbClr val="0F71B9"/>
              </a:buClr>
              <a:buSzTx/>
              <a:buFont typeface="Wingdings"/>
              <a:buChar char=""/>
              <a:tabLst>
                <a:tab pos="460534" algn="l"/>
                <a:tab pos="461010" algn="l"/>
              </a:tabLst>
              <a:defRPr/>
            </a:pP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Primary</a:t>
            </a:r>
            <a:r>
              <a:rPr kumimoji="0" sz="2000" b="0" i="0" u="none" strike="noStrike" kern="0" cap="none" spc="-26"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Care</a:t>
            </a:r>
            <a:r>
              <a:rPr kumimoji="0" sz="2000" b="0"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improved</a:t>
            </a:r>
            <a:r>
              <a:rPr kumimoji="0" sz="2000" b="0"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11.5%</a:t>
            </a:r>
            <a:r>
              <a:rPr kumimoji="0" sz="2000" b="0" i="0" u="none" strike="noStrike" kern="0" cap="none" spc="-23"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in</a:t>
            </a:r>
            <a:r>
              <a:rPr kumimoji="0" sz="2000" b="0" i="0" u="none" strike="noStrike" kern="0" cap="none" spc="-30"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four</a:t>
            </a:r>
            <a:r>
              <a:rPr kumimoji="0" sz="2000" b="0" i="0" u="none" strike="noStrike" kern="0" cap="none" spc="-23"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quarters</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0" lvl="1" indent="-257175" algn="l" defTabSz="685800" rtl="0" eaLnBrk="0" fontAlgn="base" latinLnBrk="0" hangingPunct="0">
              <a:lnSpc>
                <a:spcPct val="100000"/>
              </a:lnSpc>
              <a:spcBef>
                <a:spcPts val="450"/>
              </a:spcBef>
              <a:spcAft>
                <a:spcPct val="0"/>
              </a:spcAft>
              <a:buClr>
                <a:srgbClr val="0F71B9"/>
              </a:buClr>
              <a:buSzTx/>
              <a:buFont typeface="Wingdings"/>
              <a:buChar char=""/>
              <a:tabLst>
                <a:tab pos="460534" algn="l"/>
                <a:tab pos="461010" algn="l"/>
              </a:tabLst>
              <a:defRPr/>
            </a:pP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Primary</a:t>
            </a:r>
            <a:r>
              <a:rPr kumimoji="0" sz="2000" b="0" i="0" u="none" strike="noStrike" kern="0" cap="none" spc="-11"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Care</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top</a:t>
            </a:r>
            <a:r>
              <a:rPr kumimoji="0" sz="2000" b="0"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10%</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09575" marR="0" lvl="0" indent="-342900" algn="l" defTabSz="685800" rtl="0" eaLnBrk="0" fontAlgn="base" latinLnBrk="0" hangingPunct="0">
              <a:lnSpc>
                <a:spcPct val="100000"/>
              </a:lnSpc>
              <a:spcBef>
                <a:spcPts val="443"/>
              </a:spcBef>
              <a:spcAft>
                <a:spcPct val="0"/>
              </a:spcAft>
              <a:buClrTx/>
              <a:buSzTx/>
              <a:buFontTx/>
              <a:buAutoNum type="arabicPeriod"/>
              <a:tabLst>
                <a:tab pos="409099" algn="l"/>
                <a:tab pos="409575" algn="l"/>
              </a:tabLst>
              <a:defRPr/>
            </a:pP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Improved</a:t>
            </a:r>
            <a:r>
              <a:rPr kumimoji="0" sz="2000" b="1" i="0" u="none" strike="noStrike" kern="0" cap="none" spc="-19"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Clinic</a:t>
            </a:r>
            <a:r>
              <a:rPr kumimoji="0" sz="2000" b="1" i="0" u="none" strike="noStrike" kern="0" cap="none" spc="-26"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Leadership</a:t>
            </a:r>
            <a:r>
              <a:rPr kumimoji="0" sz="2000" b="1" i="0" u="none" strike="noStrike" kern="0" cap="none" spc="-38"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Engagement</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0" lvl="1" indent="-257175" algn="l" defTabSz="685800" rtl="0" eaLnBrk="0" fontAlgn="base" latinLnBrk="0" hangingPunct="0">
              <a:lnSpc>
                <a:spcPct val="100000"/>
              </a:lnSpc>
              <a:spcBef>
                <a:spcPts val="458"/>
              </a:spcBef>
              <a:spcAft>
                <a:spcPct val="0"/>
              </a:spcAft>
              <a:buClr>
                <a:srgbClr val="0F71B9"/>
              </a:buClr>
              <a:buSzTx/>
              <a:buFont typeface="Wingdings"/>
              <a:buChar char=""/>
              <a:tabLst>
                <a:tab pos="460534" algn="l"/>
                <a:tab pos="461010" algn="l"/>
              </a:tabLst>
              <a:defRPr/>
            </a:pP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Real-</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time</a:t>
            </a:r>
            <a:r>
              <a:rPr kumimoji="0" sz="2000" b="0" i="0" u="none" strike="noStrike" kern="0" cap="none" spc="-15"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feedback</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on</a:t>
            </a:r>
            <a:r>
              <a:rPr kumimoji="0" sz="2000" b="0" i="0" u="none" strike="noStrike" kern="0" cap="none" spc="-11"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specific</a:t>
            </a:r>
            <a:r>
              <a:rPr kumimoji="0" sz="2000" b="0" i="0" u="none" strike="noStrike" kern="0" cap="none" spc="-11"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tactics</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09575" marR="0" lvl="0" indent="-342900" algn="l" defTabSz="685800" rtl="0" eaLnBrk="0" fontAlgn="base" latinLnBrk="0" hangingPunct="0">
              <a:lnSpc>
                <a:spcPct val="100000"/>
              </a:lnSpc>
              <a:spcBef>
                <a:spcPts val="443"/>
              </a:spcBef>
              <a:spcAft>
                <a:spcPct val="0"/>
              </a:spcAft>
              <a:buClrTx/>
              <a:buSzTx/>
              <a:buFontTx/>
              <a:buAutoNum type="arabicPeriod"/>
              <a:tabLst>
                <a:tab pos="409099" algn="l"/>
                <a:tab pos="409575" algn="l"/>
              </a:tabLst>
              <a:defRPr/>
            </a:pPr>
            <a:r>
              <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Employee</a:t>
            </a:r>
            <a:r>
              <a:rPr kumimoji="0" sz="2000" b="1" i="0" u="none" strike="noStrike" kern="0" cap="none" spc="-26" normalizeH="0" baseline="0" noProof="0" dirty="0">
                <a:ln>
                  <a:noFill/>
                </a:ln>
                <a:solidFill>
                  <a:srgbClr val="2E5496"/>
                </a:solidFill>
                <a:effectLst/>
                <a:uLnTx/>
                <a:uFillTx/>
                <a:latin typeface="Arial"/>
                <a:ea typeface="MS PGothic" panose="020B0600070205080204" pitchFamily="34" charset="-128"/>
                <a:cs typeface="Arial"/>
              </a:rPr>
              <a:t> </a:t>
            </a:r>
            <a:r>
              <a:rPr kumimoji="0" sz="2000" b="1"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Recognition</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0" lvl="1" indent="-257175" algn="l" defTabSz="685800" rtl="0" eaLnBrk="0" fontAlgn="base" latinLnBrk="0" hangingPunct="0">
              <a:lnSpc>
                <a:spcPct val="100000"/>
              </a:lnSpc>
              <a:spcBef>
                <a:spcPts val="458"/>
              </a:spcBef>
              <a:spcAft>
                <a:spcPct val="0"/>
              </a:spcAft>
              <a:buClr>
                <a:srgbClr val="0F71B9"/>
              </a:buClr>
              <a:buSzTx/>
              <a:buFont typeface="Wingdings"/>
              <a:buChar char=""/>
              <a:tabLst>
                <a:tab pos="460534" algn="l"/>
                <a:tab pos="461010" algn="l"/>
              </a:tabLst>
              <a:defRPr/>
            </a:pP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Patient</a:t>
            </a:r>
            <a:r>
              <a:rPr kumimoji="0" sz="2000" b="0" i="0" u="none" strike="noStrike" kern="0" cap="none" spc="-11"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comments</a:t>
            </a:r>
            <a:r>
              <a:rPr kumimoji="0" sz="2000" b="0" i="0" u="none" strike="noStrike" kern="0" cap="none" spc="-4"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shared</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 weekly</a:t>
            </a:r>
            <a:endParaRPr kumimoji="0" sz="2000" b="0" i="0" u="none" strike="noStrike" kern="0" cap="none" spc="0" normalizeH="0" baseline="0" noProof="0" dirty="0">
              <a:ln>
                <a:noFill/>
              </a:ln>
              <a:solidFill>
                <a:sysClr val="windowText" lastClr="000000"/>
              </a:solidFill>
              <a:effectLst/>
              <a:uLnTx/>
              <a:uFillTx/>
              <a:latin typeface="Arial"/>
              <a:ea typeface="MS PGothic" panose="020B0600070205080204" pitchFamily="34" charset="-128"/>
              <a:cs typeface="Arial"/>
            </a:endParaRPr>
          </a:p>
          <a:p>
            <a:pPr marL="461010" marR="80010" lvl="1" indent="-257175" algn="l" defTabSz="685800" rtl="0" eaLnBrk="0" fontAlgn="base" latinLnBrk="0" hangingPunct="0">
              <a:lnSpc>
                <a:spcPct val="100000"/>
              </a:lnSpc>
              <a:spcBef>
                <a:spcPts val="454"/>
              </a:spcBef>
              <a:spcAft>
                <a:spcPct val="0"/>
              </a:spcAft>
              <a:buClr>
                <a:srgbClr val="0F71B9"/>
              </a:buClr>
              <a:buSzTx/>
              <a:buFont typeface="Wingdings"/>
              <a:buChar char=""/>
              <a:tabLst>
                <a:tab pos="460534" algn="l"/>
                <a:tab pos="461010" algn="l"/>
              </a:tabLst>
              <a:defRPr/>
            </a:pP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Huddles,</a:t>
            </a:r>
            <a:r>
              <a:rPr kumimoji="0" sz="2000" b="0" i="0" u="none" strike="noStrike" kern="0" cap="none" spc="-26"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newsletters,</a:t>
            </a:r>
            <a:r>
              <a:rPr kumimoji="0" sz="2000" b="0" i="0" u="none" strike="noStrike" kern="0" cap="none" spc="-4"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emails,</a:t>
            </a:r>
            <a:r>
              <a:rPr kumimoji="0" sz="2000" b="0" i="0" u="none" strike="noStrike" kern="0" cap="none" spc="-26"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committees,</a:t>
            </a:r>
            <a:r>
              <a:rPr kumimoji="0" sz="2000" b="0" i="0" u="none" strike="noStrike" kern="0" cap="none" spc="-30" normalizeH="0" baseline="0" noProof="0" dirty="0">
                <a:ln>
                  <a:noFill/>
                </a:ln>
                <a:solidFill>
                  <a:srgbClr val="2E5496"/>
                </a:solidFill>
                <a:effectLst/>
                <a:uLnTx/>
                <a:uFillTx/>
                <a:latin typeface="Arial"/>
                <a:ea typeface="MS PGothic" panose="020B0600070205080204" pitchFamily="34" charset="-128"/>
                <a:cs typeface="Arial"/>
              </a:rPr>
              <a:t> </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notes, </a:t>
            </a:r>
            <a:r>
              <a:rPr kumimoji="0"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and</a:t>
            </a:r>
            <a:r>
              <a:rPr kumimoji="0"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rPr>
              <a:t> awards</a:t>
            </a:r>
            <a:endParaRPr kumimoji="0" lang="en-US" sz="2000" b="0" i="0" u="none" strike="noStrike" kern="0" cap="none" spc="-8" normalizeH="0" baseline="0" noProof="0" dirty="0">
              <a:ln>
                <a:noFill/>
              </a:ln>
              <a:solidFill>
                <a:srgbClr val="2E5496"/>
              </a:solidFill>
              <a:effectLst/>
              <a:uLnTx/>
              <a:uFillTx/>
              <a:latin typeface="Arial"/>
              <a:ea typeface="MS PGothic" panose="020B0600070205080204" pitchFamily="34" charset="-128"/>
              <a:cs typeface="Arial"/>
            </a:endParaRPr>
          </a:p>
          <a:p>
            <a:pPr marL="66675" marR="80010" lvl="1" indent="0" algn="l" defTabSz="685800" rtl="0" eaLnBrk="0" fontAlgn="base" latinLnBrk="0" hangingPunct="0">
              <a:lnSpc>
                <a:spcPct val="100000"/>
              </a:lnSpc>
              <a:spcBef>
                <a:spcPts val="443"/>
              </a:spcBef>
              <a:spcAft>
                <a:spcPct val="0"/>
              </a:spcAft>
              <a:buClr>
                <a:srgbClr val="0F71B9"/>
              </a:buClr>
              <a:buSzTx/>
              <a:buFontTx/>
              <a:buNone/>
              <a:tabLst>
                <a:tab pos="409099" algn="l"/>
                <a:tab pos="409575" algn="l"/>
              </a:tabLst>
              <a:defRPr/>
            </a:pPr>
            <a:r>
              <a:rPr kumimoji="0" lang="en-US"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4. No Shortcuts</a:t>
            </a:r>
          </a:p>
          <a:p>
            <a:pPr marL="352425" marR="80010" lvl="1" indent="-285750" algn="l" defTabSz="685800" rtl="0" eaLnBrk="0" fontAlgn="base" latinLnBrk="0" hangingPunct="0">
              <a:lnSpc>
                <a:spcPct val="100000"/>
              </a:lnSpc>
              <a:spcBef>
                <a:spcPts val="443"/>
              </a:spcBef>
              <a:spcAft>
                <a:spcPct val="0"/>
              </a:spcAft>
              <a:buClr>
                <a:srgbClr val="0F71B9"/>
              </a:buClr>
              <a:buSzTx/>
              <a:buFont typeface="Wingdings" panose="05000000000000000000" pitchFamily="2" charset="2"/>
              <a:buChar char="ü"/>
              <a:tabLst>
                <a:tab pos="409099" algn="l"/>
                <a:tab pos="409575" algn="l"/>
              </a:tabLst>
              <a:defRPr/>
            </a:pPr>
            <a:r>
              <a:rPr kumimoji="0" lang="en-US"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	</a:t>
            </a:r>
            <a:r>
              <a:rPr kumimoji="0" lang="en-US"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The only </a:t>
            </a:r>
            <a:r>
              <a:rPr kumimoji="0" lang="en-US" sz="2000" b="1" i="1"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real</a:t>
            </a:r>
            <a:r>
              <a:rPr kumimoji="0" lang="en-US" sz="2000" b="0"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rPr>
              <a:t> shortcut is to realize there is no “secret sauce” and no shortcuts to provide excellent Patient Experiences </a:t>
            </a:r>
          </a:p>
          <a:p>
            <a:pPr marL="0" marR="80010" lvl="0" indent="0" algn="l" defTabSz="685800" rtl="0" eaLnBrk="0" fontAlgn="base" latinLnBrk="0" hangingPunct="0">
              <a:lnSpc>
                <a:spcPct val="100000"/>
              </a:lnSpc>
              <a:spcBef>
                <a:spcPts val="454"/>
              </a:spcBef>
              <a:spcAft>
                <a:spcPct val="0"/>
              </a:spcAft>
              <a:buClr>
                <a:srgbClr val="0F71B9"/>
              </a:buClr>
              <a:buSzTx/>
              <a:buFontTx/>
              <a:buNone/>
              <a:tabLst>
                <a:tab pos="460534" algn="l"/>
                <a:tab pos="461010" algn="l"/>
              </a:tabLst>
              <a:defRPr/>
            </a:pPr>
            <a:endParaRPr kumimoji="0" sz="2000" b="1" i="0" u="none" strike="noStrike" kern="0" cap="none" spc="0" normalizeH="0" baseline="0" noProof="0" dirty="0">
              <a:ln>
                <a:noFill/>
              </a:ln>
              <a:solidFill>
                <a:srgbClr val="2E5496"/>
              </a:solidFill>
              <a:effectLst/>
              <a:uLnTx/>
              <a:uFillTx/>
              <a:latin typeface="Arial"/>
              <a:ea typeface="MS PGothic" panose="020B0600070205080204" pitchFamily="34" charset="-128"/>
              <a:cs typeface="Arial"/>
            </a:endParaRPr>
          </a:p>
        </p:txBody>
      </p:sp>
      <p:pic>
        <p:nvPicPr>
          <p:cNvPr id="9" name="object 2">
            <a:extLst>
              <a:ext uri="{FF2B5EF4-FFF2-40B4-BE49-F238E27FC236}">
                <a16:creationId xmlns:a16="http://schemas.microsoft.com/office/drawing/2014/main" id="{7136462D-E02B-4B6E-BF03-D0E0754D8DA5}"/>
              </a:ext>
            </a:extLst>
          </p:cNvPr>
          <p:cNvPicPr/>
          <p:nvPr/>
        </p:nvPicPr>
        <p:blipFill>
          <a:blip r:embed="rId3" cstate="print"/>
          <a:stretch>
            <a:fillRect/>
          </a:stretch>
        </p:blipFill>
        <p:spPr>
          <a:xfrm>
            <a:off x="7952591" y="2811077"/>
            <a:ext cx="3802621" cy="3546728"/>
          </a:xfrm>
          <a:prstGeom prst="rect">
            <a:avLst/>
          </a:prstGeom>
        </p:spPr>
      </p:pic>
      <p:sp>
        <p:nvSpPr>
          <p:cNvPr id="11" name="TextBox 10">
            <a:extLst>
              <a:ext uri="{FF2B5EF4-FFF2-40B4-BE49-F238E27FC236}">
                <a16:creationId xmlns:a16="http://schemas.microsoft.com/office/drawing/2014/main" id="{311B95DE-4D2E-4D4C-95E3-629E08375C32}"/>
              </a:ext>
            </a:extLst>
          </p:cNvPr>
          <p:cNvSpPr txBox="1"/>
          <p:nvPr/>
        </p:nvSpPr>
        <p:spPr>
          <a:xfrm>
            <a:off x="-116379" y="1277546"/>
            <a:ext cx="2417884" cy="584775"/>
          </a:xfrm>
          <a:prstGeom prst="rect">
            <a:avLst/>
          </a:prstGeom>
          <a:noFill/>
        </p:spPr>
        <p:txBody>
          <a:bodyPr wrap="square" rtlCol="0">
            <a:spAutoFit/>
          </a:bodyPr>
          <a:lstStyle/>
          <a:p>
            <a:pPr algn="ctr"/>
            <a:r>
              <a:rPr lang="en-US" sz="3200" b="1" u="sng" dirty="0">
                <a:solidFill>
                  <a:schemeClr val="tx2"/>
                </a:solidFill>
              </a:rPr>
              <a:t>RESULTS</a:t>
            </a:r>
            <a:endParaRPr lang="en-US" b="1" u="sng" dirty="0">
              <a:solidFill>
                <a:schemeClr val="tx2"/>
              </a:solidFill>
            </a:endParaRPr>
          </a:p>
        </p:txBody>
      </p:sp>
      <p:grpSp>
        <p:nvGrpSpPr>
          <p:cNvPr id="12" name="object 3">
            <a:extLst>
              <a:ext uri="{FF2B5EF4-FFF2-40B4-BE49-F238E27FC236}">
                <a16:creationId xmlns:a16="http://schemas.microsoft.com/office/drawing/2014/main" id="{0C15C92A-3618-4B01-80FB-F8A826FB8C2D}"/>
              </a:ext>
            </a:extLst>
          </p:cNvPr>
          <p:cNvGrpSpPr/>
          <p:nvPr/>
        </p:nvGrpSpPr>
        <p:grpSpPr>
          <a:xfrm>
            <a:off x="5632416" y="1444700"/>
            <a:ext cx="2841308" cy="1093946"/>
            <a:chOff x="131254" y="105346"/>
            <a:chExt cx="3788410" cy="1458595"/>
          </a:xfrm>
        </p:grpSpPr>
        <p:sp>
          <p:nvSpPr>
            <p:cNvPr id="13" name="object 4">
              <a:extLst>
                <a:ext uri="{FF2B5EF4-FFF2-40B4-BE49-F238E27FC236}">
                  <a16:creationId xmlns:a16="http://schemas.microsoft.com/office/drawing/2014/main" id="{9C2DAAC9-6356-48AF-95DE-73FEB7A26858}"/>
                </a:ext>
              </a:extLst>
            </p:cNvPr>
            <p:cNvSpPr/>
            <p:nvPr/>
          </p:nvSpPr>
          <p:spPr>
            <a:xfrm>
              <a:off x="145542" y="119634"/>
              <a:ext cx="3759835" cy="1430020"/>
            </a:xfrm>
            <a:custGeom>
              <a:avLst/>
              <a:gdLst/>
              <a:ahLst/>
              <a:cxnLst/>
              <a:rect l="l" t="t" r="r" b="b"/>
              <a:pathLst>
                <a:path w="3759835" h="1430020">
                  <a:moveTo>
                    <a:pt x="3044952" y="0"/>
                  </a:moveTo>
                  <a:lnTo>
                    <a:pt x="0" y="0"/>
                  </a:lnTo>
                  <a:lnTo>
                    <a:pt x="714755" y="714756"/>
                  </a:lnTo>
                  <a:lnTo>
                    <a:pt x="0" y="1429512"/>
                  </a:lnTo>
                  <a:lnTo>
                    <a:pt x="3044952" y="1429512"/>
                  </a:lnTo>
                  <a:lnTo>
                    <a:pt x="3759708" y="714756"/>
                  </a:lnTo>
                  <a:lnTo>
                    <a:pt x="3044952" y="0"/>
                  </a:lnTo>
                  <a:close/>
                </a:path>
              </a:pathLst>
            </a:custGeom>
            <a:solidFill>
              <a:srgbClr val="2E5496"/>
            </a:solidFill>
          </p:spPr>
          <p:txBody>
            <a:bodyPr wrap="square" lIns="0" tIns="0" rIns="0" bIns="0" rtlCol="0"/>
            <a:lstStyle/>
            <a:p>
              <a:pPr defTabSz="685800"/>
              <a:endParaRPr sz="1350" kern="0">
                <a:solidFill>
                  <a:sysClr val="windowText" lastClr="000000"/>
                </a:solidFill>
              </a:endParaRPr>
            </a:p>
          </p:txBody>
        </p:sp>
        <p:sp>
          <p:nvSpPr>
            <p:cNvPr id="14" name="object 5">
              <a:extLst>
                <a:ext uri="{FF2B5EF4-FFF2-40B4-BE49-F238E27FC236}">
                  <a16:creationId xmlns:a16="http://schemas.microsoft.com/office/drawing/2014/main" id="{1C36D872-CDC9-4F08-82C5-FD8D18FA479A}"/>
                </a:ext>
              </a:extLst>
            </p:cNvPr>
            <p:cNvSpPr/>
            <p:nvPr/>
          </p:nvSpPr>
          <p:spPr>
            <a:xfrm>
              <a:off x="145542" y="119634"/>
              <a:ext cx="3759835" cy="1430020"/>
            </a:xfrm>
            <a:custGeom>
              <a:avLst/>
              <a:gdLst/>
              <a:ahLst/>
              <a:cxnLst/>
              <a:rect l="l" t="t" r="r" b="b"/>
              <a:pathLst>
                <a:path w="3759835" h="1430020">
                  <a:moveTo>
                    <a:pt x="0" y="0"/>
                  </a:moveTo>
                  <a:lnTo>
                    <a:pt x="3044952" y="0"/>
                  </a:lnTo>
                  <a:lnTo>
                    <a:pt x="3759708" y="714756"/>
                  </a:lnTo>
                  <a:lnTo>
                    <a:pt x="3044952" y="1429512"/>
                  </a:lnTo>
                  <a:lnTo>
                    <a:pt x="0" y="1429512"/>
                  </a:lnTo>
                  <a:lnTo>
                    <a:pt x="714755" y="714756"/>
                  </a:lnTo>
                  <a:lnTo>
                    <a:pt x="0" y="0"/>
                  </a:lnTo>
                  <a:close/>
                </a:path>
              </a:pathLst>
            </a:custGeom>
            <a:ln w="28575">
              <a:solidFill>
                <a:srgbClr val="000000"/>
              </a:solidFill>
            </a:ln>
          </p:spPr>
          <p:txBody>
            <a:bodyPr wrap="square" lIns="0" tIns="0" rIns="0" bIns="0" rtlCol="0"/>
            <a:lstStyle/>
            <a:p>
              <a:pPr defTabSz="685800"/>
              <a:endParaRPr sz="1350" kern="0">
                <a:solidFill>
                  <a:sysClr val="windowText" lastClr="000000"/>
                </a:solidFill>
              </a:endParaRPr>
            </a:p>
          </p:txBody>
        </p:sp>
      </p:grpSp>
      <p:sp>
        <p:nvSpPr>
          <p:cNvPr id="19" name="TextBox 18">
            <a:extLst>
              <a:ext uri="{FF2B5EF4-FFF2-40B4-BE49-F238E27FC236}">
                <a16:creationId xmlns:a16="http://schemas.microsoft.com/office/drawing/2014/main" id="{33FED59C-8C1E-4CA1-9BBD-5C88329D9665}"/>
              </a:ext>
            </a:extLst>
          </p:cNvPr>
          <p:cNvSpPr txBox="1"/>
          <p:nvPr/>
        </p:nvSpPr>
        <p:spPr>
          <a:xfrm>
            <a:off x="6096000" y="1608018"/>
            <a:ext cx="2118947" cy="830997"/>
          </a:xfrm>
          <a:prstGeom prst="rect">
            <a:avLst/>
          </a:prstGeom>
          <a:noFill/>
        </p:spPr>
        <p:txBody>
          <a:bodyPr wrap="square" rtlCol="0">
            <a:spAutoFit/>
          </a:bodyPr>
          <a:lstStyle/>
          <a:p>
            <a:r>
              <a:rPr lang="en-US" sz="1600" dirty="0">
                <a:solidFill>
                  <a:schemeClr val="bg1"/>
                </a:solidFill>
              </a:rPr>
              <a:t>How will we know that a change is an improvement?</a:t>
            </a:r>
          </a:p>
        </p:txBody>
      </p:sp>
      <p:grpSp>
        <p:nvGrpSpPr>
          <p:cNvPr id="20" name="object 7">
            <a:extLst>
              <a:ext uri="{FF2B5EF4-FFF2-40B4-BE49-F238E27FC236}">
                <a16:creationId xmlns:a16="http://schemas.microsoft.com/office/drawing/2014/main" id="{2180C2DD-A8C0-42FE-8A80-C976CD8F0D6A}"/>
              </a:ext>
            </a:extLst>
          </p:cNvPr>
          <p:cNvGrpSpPr/>
          <p:nvPr/>
        </p:nvGrpSpPr>
        <p:grpSpPr>
          <a:xfrm>
            <a:off x="8467772" y="1679663"/>
            <a:ext cx="3537109" cy="687705"/>
            <a:chOff x="4140453" y="388365"/>
            <a:chExt cx="4716145" cy="916940"/>
          </a:xfrm>
        </p:grpSpPr>
        <p:sp>
          <p:nvSpPr>
            <p:cNvPr id="21" name="object 8">
              <a:extLst>
                <a:ext uri="{FF2B5EF4-FFF2-40B4-BE49-F238E27FC236}">
                  <a16:creationId xmlns:a16="http://schemas.microsoft.com/office/drawing/2014/main" id="{645222DA-5481-4785-B858-5900F1730535}"/>
                </a:ext>
              </a:extLst>
            </p:cNvPr>
            <p:cNvSpPr/>
            <p:nvPr/>
          </p:nvSpPr>
          <p:spPr>
            <a:xfrm>
              <a:off x="4146803" y="394715"/>
              <a:ext cx="4703445" cy="904240"/>
            </a:xfrm>
            <a:custGeom>
              <a:avLst/>
              <a:gdLst/>
              <a:ahLst/>
              <a:cxnLst/>
              <a:rect l="l" t="t" r="r" b="b"/>
              <a:pathLst>
                <a:path w="4703445" h="904240">
                  <a:moveTo>
                    <a:pt x="4552442" y="0"/>
                  </a:moveTo>
                  <a:lnTo>
                    <a:pt x="150622" y="0"/>
                  </a:lnTo>
                  <a:lnTo>
                    <a:pt x="103014" y="7678"/>
                  </a:lnTo>
                  <a:lnTo>
                    <a:pt x="61667" y="29061"/>
                  </a:lnTo>
                  <a:lnTo>
                    <a:pt x="29061" y="61667"/>
                  </a:lnTo>
                  <a:lnTo>
                    <a:pt x="7678" y="103014"/>
                  </a:lnTo>
                  <a:lnTo>
                    <a:pt x="0" y="150622"/>
                  </a:lnTo>
                  <a:lnTo>
                    <a:pt x="0" y="753110"/>
                  </a:lnTo>
                  <a:lnTo>
                    <a:pt x="7678" y="800717"/>
                  </a:lnTo>
                  <a:lnTo>
                    <a:pt x="29061" y="842064"/>
                  </a:lnTo>
                  <a:lnTo>
                    <a:pt x="61667" y="874670"/>
                  </a:lnTo>
                  <a:lnTo>
                    <a:pt x="103014" y="896053"/>
                  </a:lnTo>
                  <a:lnTo>
                    <a:pt x="150622" y="903732"/>
                  </a:lnTo>
                  <a:lnTo>
                    <a:pt x="4552442" y="903732"/>
                  </a:lnTo>
                  <a:lnTo>
                    <a:pt x="4600049" y="896053"/>
                  </a:lnTo>
                  <a:lnTo>
                    <a:pt x="4641396" y="874670"/>
                  </a:lnTo>
                  <a:lnTo>
                    <a:pt x="4674002" y="842064"/>
                  </a:lnTo>
                  <a:lnTo>
                    <a:pt x="4695385" y="800717"/>
                  </a:lnTo>
                  <a:lnTo>
                    <a:pt x="4703064" y="753110"/>
                  </a:lnTo>
                  <a:lnTo>
                    <a:pt x="4703064" y="150622"/>
                  </a:lnTo>
                  <a:lnTo>
                    <a:pt x="4695385" y="103014"/>
                  </a:lnTo>
                  <a:lnTo>
                    <a:pt x="4674002" y="61667"/>
                  </a:lnTo>
                  <a:lnTo>
                    <a:pt x="4641396" y="29061"/>
                  </a:lnTo>
                  <a:lnTo>
                    <a:pt x="4600049" y="7678"/>
                  </a:lnTo>
                  <a:lnTo>
                    <a:pt x="4552442" y="0"/>
                  </a:lnTo>
                  <a:close/>
                </a:path>
              </a:pathLst>
            </a:custGeom>
            <a:solidFill>
              <a:srgbClr val="2E5496"/>
            </a:solidFill>
          </p:spPr>
          <p:txBody>
            <a:bodyPr wrap="square" lIns="0" tIns="0" rIns="0" bIns="0" rtlCol="0"/>
            <a:lstStyle/>
            <a:p>
              <a:pPr defTabSz="685800"/>
              <a:endParaRPr sz="1350" kern="0">
                <a:solidFill>
                  <a:sysClr val="windowText" lastClr="000000"/>
                </a:solidFill>
              </a:endParaRPr>
            </a:p>
          </p:txBody>
        </p:sp>
        <p:sp>
          <p:nvSpPr>
            <p:cNvPr id="22" name="object 9">
              <a:extLst>
                <a:ext uri="{FF2B5EF4-FFF2-40B4-BE49-F238E27FC236}">
                  <a16:creationId xmlns:a16="http://schemas.microsoft.com/office/drawing/2014/main" id="{EF89B4F4-274D-415B-82E6-FAD419865432}"/>
                </a:ext>
              </a:extLst>
            </p:cNvPr>
            <p:cNvSpPr/>
            <p:nvPr/>
          </p:nvSpPr>
          <p:spPr>
            <a:xfrm>
              <a:off x="4146803" y="394715"/>
              <a:ext cx="4703445" cy="904240"/>
            </a:xfrm>
            <a:custGeom>
              <a:avLst/>
              <a:gdLst/>
              <a:ahLst/>
              <a:cxnLst/>
              <a:rect l="l" t="t" r="r" b="b"/>
              <a:pathLst>
                <a:path w="4703445" h="904240">
                  <a:moveTo>
                    <a:pt x="0" y="150622"/>
                  </a:moveTo>
                  <a:lnTo>
                    <a:pt x="7678" y="103014"/>
                  </a:lnTo>
                  <a:lnTo>
                    <a:pt x="29061" y="61667"/>
                  </a:lnTo>
                  <a:lnTo>
                    <a:pt x="61667" y="29061"/>
                  </a:lnTo>
                  <a:lnTo>
                    <a:pt x="103014" y="7678"/>
                  </a:lnTo>
                  <a:lnTo>
                    <a:pt x="150622" y="0"/>
                  </a:lnTo>
                  <a:lnTo>
                    <a:pt x="4552442" y="0"/>
                  </a:lnTo>
                  <a:lnTo>
                    <a:pt x="4600049" y="7678"/>
                  </a:lnTo>
                  <a:lnTo>
                    <a:pt x="4641396" y="29061"/>
                  </a:lnTo>
                  <a:lnTo>
                    <a:pt x="4674002" y="61667"/>
                  </a:lnTo>
                  <a:lnTo>
                    <a:pt x="4695385" y="103014"/>
                  </a:lnTo>
                  <a:lnTo>
                    <a:pt x="4703064" y="150622"/>
                  </a:lnTo>
                  <a:lnTo>
                    <a:pt x="4703064" y="753110"/>
                  </a:lnTo>
                  <a:lnTo>
                    <a:pt x="4695385" y="800717"/>
                  </a:lnTo>
                  <a:lnTo>
                    <a:pt x="4674002" y="842064"/>
                  </a:lnTo>
                  <a:lnTo>
                    <a:pt x="4641396" y="874670"/>
                  </a:lnTo>
                  <a:lnTo>
                    <a:pt x="4600049" y="896053"/>
                  </a:lnTo>
                  <a:lnTo>
                    <a:pt x="4552442" y="903732"/>
                  </a:lnTo>
                  <a:lnTo>
                    <a:pt x="150622" y="903732"/>
                  </a:lnTo>
                  <a:lnTo>
                    <a:pt x="103014" y="896053"/>
                  </a:lnTo>
                  <a:lnTo>
                    <a:pt x="61667" y="874670"/>
                  </a:lnTo>
                  <a:lnTo>
                    <a:pt x="29061" y="842064"/>
                  </a:lnTo>
                  <a:lnTo>
                    <a:pt x="7678" y="800717"/>
                  </a:lnTo>
                  <a:lnTo>
                    <a:pt x="0" y="753110"/>
                  </a:lnTo>
                  <a:lnTo>
                    <a:pt x="0" y="150622"/>
                  </a:lnTo>
                  <a:close/>
                </a:path>
              </a:pathLst>
            </a:custGeom>
            <a:ln w="12700">
              <a:solidFill>
                <a:srgbClr val="2E528F"/>
              </a:solidFill>
            </a:ln>
          </p:spPr>
          <p:txBody>
            <a:bodyPr wrap="square" lIns="0" tIns="0" rIns="0" bIns="0" rtlCol="0"/>
            <a:lstStyle/>
            <a:p>
              <a:pPr defTabSz="685800"/>
              <a:endParaRPr sz="1350" kern="0">
                <a:solidFill>
                  <a:sysClr val="windowText" lastClr="000000"/>
                </a:solidFill>
              </a:endParaRPr>
            </a:p>
          </p:txBody>
        </p:sp>
      </p:grpSp>
      <p:sp>
        <p:nvSpPr>
          <p:cNvPr id="23" name="object 10">
            <a:extLst>
              <a:ext uri="{FF2B5EF4-FFF2-40B4-BE49-F238E27FC236}">
                <a16:creationId xmlns:a16="http://schemas.microsoft.com/office/drawing/2014/main" id="{E01C0D3A-04EA-470B-9B20-CA71615B928F}"/>
              </a:ext>
            </a:extLst>
          </p:cNvPr>
          <p:cNvSpPr txBox="1">
            <a:spLocks/>
          </p:cNvSpPr>
          <p:nvPr/>
        </p:nvSpPr>
        <p:spPr>
          <a:xfrm>
            <a:off x="8472535" y="1788135"/>
            <a:ext cx="3527584" cy="440505"/>
          </a:xfrm>
          <a:prstGeom prst="rect">
            <a:avLst/>
          </a:prstGeom>
        </p:spPr>
        <p:txBody>
          <a:bodyPr vert="horz" wrap="square" lIns="0" tIns="9525" rIns="0" bIns="0" rtlCol="0" anchor="t">
            <a:spAutoFit/>
          </a:bodyPr>
          <a:lstStyle>
            <a:lvl1pPr algn="l" defTabSz="457200" rtl="0" eaLnBrk="1" latinLnBrk="0" hangingPunct="1">
              <a:spcBef>
                <a:spcPct val="0"/>
              </a:spcBef>
              <a:buNone/>
              <a:defRPr sz="2800" b="0" kern="1200" cap="none">
                <a:solidFill>
                  <a:schemeClr val="tx1">
                    <a:lumMod val="75000"/>
                  </a:schemeClr>
                </a:solidFill>
                <a:latin typeface="+mn-lt"/>
                <a:ea typeface="+mj-ea"/>
                <a:cs typeface="Georgia"/>
              </a:defRPr>
            </a:lvl1pPr>
          </a:lstStyle>
          <a:p>
            <a:pPr marL="9525" algn="ctr">
              <a:spcBef>
                <a:spcPts val="75"/>
              </a:spcBef>
            </a:pPr>
            <a:r>
              <a:rPr lang="en-US" spc="-8">
                <a:solidFill>
                  <a:schemeClr val="bg1"/>
                </a:solidFill>
              </a:rPr>
              <a:t>Sustain</a:t>
            </a:r>
            <a:endParaRPr lang="en-US" spc="-8" dirty="0">
              <a:solidFill>
                <a:schemeClr val="bg1"/>
              </a:solidFill>
            </a:endParaRPr>
          </a:p>
        </p:txBody>
      </p:sp>
    </p:spTree>
    <p:extLst>
      <p:ext uri="{BB962C8B-B14F-4D97-AF65-F5344CB8AC3E}">
        <p14:creationId xmlns:p14="http://schemas.microsoft.com/office/powerpoint/2010/main" val="1684141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31</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CASE STUDY: Lesson’s Learned</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9" name="object 2">
            <a:extLst>
              <a:ext uri="{FF2B5EF4-FFF2-40B4-BE49-F238E27FC236}">
                <a16:creationId xmlns:a16="http://schemas.microsoft.com/office/drawing/2014/main" id="{7136462D-E02B-4B6E-BF03-D0E0754D8DA5}"/>
              </a:ext>
            </a:extLst>
          </p:cNvPr>
          <p:cNvPicPr/>
          <p:nvPr/>
        </p:nvPicPr>
        <p:blipFill>
          <a:blip r:embed="rId3" cstate="print">
            <a:alphaModFix amt="20000"/>
          </a:blip>
          <a:stretch>
            <a:fillRect/>
          </a:stretch>
        </p:blipFill>
        <p:spPr>
          <a:xfrm>
            <a:off x="10210322" y="3518877"/>
            <a:ext cx="1975668" cy="1561404"/>
          </a:xfrm>
          <a:prstGeom prst="rect">
            <a:avLst/>
          </a:prstGeom>
        </p:spPr>
      </p:pic>
      <p:sp>
        <p:nvSpPr>
          <p:cNvPr id="11" name="Content Placeholder 6">
            <a:extLst>
              <a:ext uri="{FF2B5EF4-FFF2-40B4-BE49-F238E27FC236}">
                <a16:creationId xmlns:a16="http://schemas.microsoft.com/office/drawing/2014/main" id="{EC580584-6E12-4B7F-BA18-9DE4958DA9F2}"/>
              </a:ext>
            </a:extLst>
          </p:cNvPr>
          <p:cNvSpPr txBox="1">
            <a:spLocks/>
          </p:cNvSpPr>
          <p:nvPr/>
        </p:nvSpPr>
        <p:spPr>
          <a:xfrm>
            <a:off x="2731911" y="838201"/>
            <a:ext cx="8141136" cy="5806786"/>
          </a:xfrm>
          <a:prstGeom prst="rect">
            <a:avLst/>
          </a:prstGeom>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000" kern="1200">
                <a:solidFill>
                  <a:schemeClr val="tx1">
                    <a:lumMod val="60000"/>
                    <a:lumOff val="40000"/>
                  </a:schemeClr>
                </a:solidFill>
                <a:latin typeface="+mn-lt"/>
                <a:ea typeface="+mn-ea"/>
                <a:cs typeface="Georgia"/>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Georgia"/>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Georgia"/>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Georgia"/>
              </a:defRPr>
            </a:lvl4pPr>
            <a:lvl5pPr marL="1828800" indent="0" algn="l" defTabSz="457200" rtl="0" eaLnBrk="1" latinLnBrk="0" hangingPunct="1">
              <a:spcBef>
                <a:spcPct val="20000"/>
              </a:spcBef>
              <a:buFont typeface="Arial"/>
              <a:buNone/>
              <a:defRPr sz="1400" kern="1200">
                <a:solidFill>
                  <a:schemeClr val="tx1">
                    <a:tint val="75000"/>
                  </a:schemeClr>
                </a:solidFill>
                <a:latin typeface="Georgia"/>
                <a:ea typeface="+mn-ea"/>
                <a:cs typeface="Georgi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800" b="1" dirty="0">
                <a:solidFill>
                  <a:schemeClr val="tx2"/>
                </a:solidFill>
              </a:rPr>
              <a:t>Leadership and employee engagement is key</a:t>
            </a:r>
          </a:p>
          <a:p>
            <a:pPr lvl="1"/>
            <a:r>
              <a:rPr lang="en-US" sz="2400" dirty="0">
                <a:solidFill>
                  <a:schemeClr val="tx2"/>
                </a:solidFill>
              </a:rPr>
              <a:t>Foundational goal of the organization</a:t>
            </a:r>
          </a:p>
          <a:p>
            <a:pPr lvl="1"/>
            <a:r>
              <a:rPr lang="en-US" sz="2400" dirty="0">
                <a:solidFill>
                  <a:schemeClr val="tx2"/>
                </a:solidFill>
              </a:rPr>
              <a:t>Patient experience baked into the organization’s culture</a:t>
            </a:r>
          </a:p>
          <a:p>
            <a:r>
              <a:rPr lang="en-US" sz="2800" b="1" dirty="0">
                <a:solidFill>
                  <a:schemeClr val="tx2"/>
                </a:solidFill>
              </a:rPr>
              <a:t>Understand what is important to patients</a:t>
            </a:r>
          </a:p>
          <a:p>
            <a:pPr lvl="1"/>
            <a:r>
              <a:rPr lang="en-US" sz="2400" dirty="0">
                <a:solidFill>
                  <a:schemeClr val="tx2"/>
                </a:solidFill>
              </a:rPr>
              <a:t>Human centered design</a:t>
            </a:r>
          </a:p>
          <a:p>
            <a:pPr lvl="1"/>
            <a:r>
              <a:rPr lang="en-US" sz="2400" dirty="0">
                <a:solidFill>
                  <a:schemeClr val="tx2"/>
                </a:solidFill>
              </a:rPr>
              <a:t>Journey maps of key touchpoints (Moments that Matter)</a:t>
            </a:r>
          </a:p>
          <a:p>
            <a:r>
              <a:rPr lang="en-US" sz="2800" b="1" dirty="0">
                <a:solidFill>
                  <a:schemeClr val="tx2"/>
                </a:solidFill>
              </a:rPr>
              <a:t>Turning data into action</a:t>
            </a:r>
          </a:p>
          <a:p>
            <a:pPr lvl="1"/>
            <a:r>
              <a:rPr lang="en-US" sz="2400" dirty="0">
                <a:solidFill>
                  <a:schemeClr val="tx2"/>
                </a:solidFill>
              </a:rPr>
              <a:t>Key drivers help to narrow the focus </a:t>
            </a:r>
          </a:p>
          <a:p>
            <a:pPr lvl="1"/>
            <a:r>
              <a:rPr lang="en-US" sz="2400" dirty="0">
                <a:solidFill>
                  <a:schemeClr val="tx2"/>
                </a:solidFill>
              </a:rPr>
              <a:t>Understand patient/staff interactions, processes, and key touchpoints</a:t>
            </a:r>
          </a:p>
          <a:p>
            <a:pPr lvl="1"/>
            <a:r>
              <a:rPr lang="en-US" sz="2400" dirty="0">
                <a:solidFill>
                  <a:schemeClr val="tx2"/>
                </a:solidFill>
              </a:rPr>
              <a:t>Develop and deploy toolkits for quality/process improvement and standardization across the enterprise</a:t>
            </a:r>
          </a:p>
          <a:p>
            <a:r>
              <a:rPr lang="en-US" sz="2800" b="1" dirty="0">
                <a:solidFill>
                  <a:schemeClr val="tx2"/>
                </a:solidFill>
              </a:rPr>
              <a:t>Celebrate successes!!!</a:t>
            </a:r>
          </a:p>
        </p:txBody>
      </p:sp>
      <p:pic>
        <p:nvPicPr>
          <p:cNvPr id="12" name="Graphic 11" descr="Cycle with people">
            <a:extLst>
              <a:ext uri="{FF2B5EF4-FFF2-40B4-BE49-F238E27FC236}">
                <a16:creationId xmlns:a16="http://schemas.microsoft.com/office/drawing/2014/main" id="{34A33DA0-C2AC-4E6D-A045-E7A795B84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1238" y="1209769"/>
            <a:ext cx="707672" cy="707672"/>
          </a:xfrm>
          <a:prstGeom prst="rect">
            <a:avLst/>
          </a:prstGeom>
        </p:spPr>
      </p:pic>
      <p:pic>
        <p:nvPicPr>
          <p:cNvPr id="13" name="Graphic 12" descr="Business Growth">
            <a:extLst>
              <a:ext uri="{FF2B5EF4-FFF2-40B4-BE49-F238E27FC236}">
                <a16:creationId xmlns:a16="http://schemas.microsoft.com/office/drawing/2014/main" id="{7B75DA47-DBAE-44F8-8FBE-75BF555C8C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7703" y="3741594"/>
            <a:ext cx="685800" cy="685800"/>
          </a:xfrm>
          <a:prstGeom prst="rect">
            <a:avLst/>
          </a:prstGeom>
        </p:spPr>
      </p:pic>
      <p:pic>
        <p:nvPicPr>
          <p:cNvPr id="14" name="Graphic 13" descr="Clapping hands">
            <a:extLst>
              <a:ext uri="{FF2B5EF4-FFF2-40B4-BE49-F238E27FC236}">
                <a16:creationId xmlns:a16="http://schemas.microsoft.com/office/drawing/2014/main" id="{1888B4FF-13A0-4CCC-9ADA-75B6AFD7EA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2814" y="6095965"/>
            <a:ext cx="577849" cy="577849"/>
          </a:xfrm>
          <a:prstGeom prst="rect">
            <a:avLst/>
          </a:prstGeom>
        </p:spPr>
      </p:pic>
      <p:pic>
        <p:nvPicPr>
          <p:cNvPr id="19" name="Graphic 18" descr="Group brainstorm">
            <a:extLst>
              <a:ext uri="{FF2B5EF4-FFF2-40B4-BE49-F238E27FC236}">
                <a16:creationId xmlns:a16="http://schemas.microsoft.com/office/drawing/2014/main" id="{C4D225D8-23C8-456F-952C-C48BECEFCC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93110" y="2351332"/>
            <a:ext cx="685800" cy="685800"/>
          </a:xfrm>
          <a:prstGeom prst="rect">
            <a:avLst/>
          </a:prstGeom>
        </p:spPr>
      </p:pic>
    </p:spTree>
    <p:extLst>
      <p:ext uri="{BB962C8B-B14F-4D97-AF65-F5344CB8AC3E}">
        <p14:creationId xmlns:p14="http://schemas.microsoft.com/office/powerpoint/2010/main" val="3449047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32</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531224" y="221722"/>
            <a:ext cx="10972800" cy="810665"/>
          </a:xfrm>
        </p:spPr>
        <p:txBody>
          <a:bodyPr/>
          <a:lstStyle/>
          <a:p>
            <a:r>
              <a:rPr lang="en-US" sz="3600" dirty="0">
                <a:solidFill>
                  <a:schemeClr val="bg1"/>
                </a:solidFill>
              </a:rPr>
              <a:t>SHEP RESOURCES</a:t>
            </a:r>
          </a:p>
        </p:txBody>
      </p:sp>
      <p:sp>
        <p:nvSpPr>
          <p:cNvPr id="5" name="TextBox 4">
            <a:extLst>
              <a:ext uri="{FF2B5EF4-FFF2-40B4-BE49-F238E27FC236}">
                <a16:creationId xmlns:a16="http://schemas.microsoft.com/office/drawing/2014/main" id="{C2D87EEE-B125-4728-B424-33A9CE539C6E}"/>
              </a:ext>
            </a:extLst>
          </p:cNvPr>
          <p:cNvSpPr txBox="1"/>
          <p:nvPr/>
        </p:nvSpPr>
        <p:spPr>
          <a:xfrm>
            <a:off x="496712" y="1386339"/>
            <a:ext cx="11198575" cy="4919295"/>
          </a:xfrm>
          <a:prstGeom prst="rect">
            <a:avLst/>
          </a:prstGeom>
          <a:noFill/>
        </p:spPr>
        <p:txBody>
          <a:bodyPr wrap="square" rtlCol="0">
            <a:spAutoFit/>
          </a:bodyPr>
          <a:lstStyle/>
          <a:p>
            <a:pPr>
              <a:spcBef>
                <a:spcPts val="800"/>
              </a:spcBef>
              <a:spcAft>
                <a:spcPts val="600"/>
              </a:spcAft>
            </a:pPr>
            <a:r>
              <a:rPr lang="en-US" sz="1600" b="1" dirty="0"/>
              <a:t>SHEP Handbook:</a:t>
            </a:r>
            <a:r>
              <a:rPr lang="en-US" sz="1600" dirty="0"/>
              <a:t> </a:t>
            </a:r>
            <a:r>
              <a:rPr lang="en-US" sz="1600" u="sng" dirty="0">
                <a:hlinkClick r:id="rId3"/>
              </a:rPr>
              <a:t>https://vaww.qps.med.va.gov/filedownload.ashx?fid=51799</a:t>
            </a:r>
            <a:endParaRPr lang="en-US" sz="1600" u="sng" dirty="0"/>
          </a:p>
          <a:p>
            <a:pPr>
              <a:spcBef>
                <a:spcPts val="800"/>
              </a:spcBef>
              <a:spcAft>
                <a:spcPts val="600"/>
              </a:spcAft>
            </a:pPr>
            <a:r>
              <a:rPr lang="en-US" sz="1600" b="1" dirty="0"/>
              <a:t>SHEP Users Call Catalog: </a:t>
            </a:r>
            <a:r>
              <a:rPr lang="en-US" sz="1600" dirty="0">
                <a:hlinkClick r:id="rId4"/>
              </a:rPr>
              <a:t>https://vaww.qps.med.va.gov/divisions/api/pm/shep/shepUsersCalls.aspx</a:t>
            </a:r>
            <a:endParaRPr lang="en-US" sz="1600" dirty="0"/>
          </a:p>
          <a:p>
            <a:pPr>
              <a:spcBef>
                <a:spcPts val="800"/>
              </a:spcBef>
              <a:spcAft>
                <a:spcPts val="600"/>
              </a:spcAft>
            </a:pPr>
            <a:r>
              <a:rPr lang="en-US" sz="1600" b="1" dirty="0"/>
              <a:t>SHEP Awareness &amp; Educational Materials:</a:t>
            </a:r>
          </a:p>
          <a:p>
            <a:pPr>
              <a:spcBef>
                <a:spcPts val="800"/>
              </a:spcBef>
              <a:spcAft>
                <a:spcPts val="600"/>
              </a:spcAft>
            </a:pPr>
            <a:r>
              <a:rPr lang="en-US" sz="1600" dirty="0">
                <a:hlinkClick r:id="rId5"/>
              </a:rPr>
              <a:t>https://vaww.qps.med.va.gov/divisions/api/pm/shep/shepAwareEdMaterial.aspx</a:t>
            </a:r>
            <a:r>
              <a:rPr lang="en-US" sz="1600" dirty="0"/>
              <a:t> </a:t>
            </a:r>
          </a:p>
          <a:p>
            <a:pPr>
              <a:spcBef>
                <a:spcPts val="800"/>
              </a:spcBef>
              <a:spcAft>
                <a:spcPts val="600"/>
              </a:spcAft>
            </a:pPr>
            <a:r>
              <a:rPr lang="en-US" sz="1600" b="1" dirty="0"/>
              <a:t>The Patient Experience Connection: </a:t>
            </a:r>
            <a:r>
              <a:rPr lang="en-US" sz="1600" u="sng" dirty="0">
                <a:hlinkClick r:id="rId6"/>
              </a:rPr>
              <a:t>https://vaww.qps.med.va.gov/filedownload.ashx?fid=57237</a:t>
            </a:r>
            <a:endParaRPr lang="en-US" sz="1600" u="sng" dirty="0"/>
          </a:p>
          <a:p>
            <a:pPr>
              <a:spcBef>
                <a:spcPts val="800"/>
              </a:spcBef>
              <a:spcAft>
                <a:spcPts val="600"/>
              </a:spcAft>
            </a:pPr>
            <a:r>
              <a:rPr lang="en-US" sz="1600" b="1" dirty="0"/>
              <a:t>Environmental Scan &amp; SHEP Toolkits: </a:t>
            </a:r>
            <a:r>
              <a:rPr lang="en-US" sz="1600" dirty="0">
                <a:hlinkClick r:id="rId7"/>
              </a:rPr>
              <a:t>https://vaww.qps.med.va.gov/divisions/api/pm/shep/shepEnvScanAndToolkits.aspx</a:t>
            </a:r>
            <a:endParaRPr lang="en-US" sz="1600" dirty="0"/>
          </a:p>
          <a:p>
            <a:pPr>
              <a:spcBef>
                <a:spcPts val="800"/>
              </a:spcBef>
              <a:spcAft>
                <a:spcPts val="600"/>
              </a:spcAft>
            </a:pPr>
            <a:r>
              <a:rPr lang="en-US" sz="1600" b="1" dirty="0"/>
              <a:t>Understanding SHEP &amp; Vsignals: </a:t>
            </a:r>
            <a:r>
              <a:rPr lang="en-US" sz="1600" dirty="0">
                <a:hlinkClick r:id="rId8"/>
              </a:rPr>
              <a:t>https://vaww.qps.med.va.gov/divisions/api/pm/shep/shepvsignals.aspx</a:t>
            </a:r>
            <a:endParaRPr lang="en-US" sz="1600" dirty="0"/>
          </a:p>
          <a:p>
            <a:pPr>
              <a:spcBef>
                <a:spcPts val="800"/>
              </a:spcBef>
              <a:spcAft>
                <a:spcPts val="600"/>
              </a:spcAft>
            </a:pPr>
            <a:r>
              <a:rPr lang="en-US" sz="1600" b="1" dirty="0"/>
              <a:t>SHEP VISN &amp; Facility Level Data Deep Dive: </a:t>
            </a:r>
            <a:r>
              <a:rPr lang="en-US" sz="1600" dirty="0">
                <a:hlinkClick r:id="rId9"/>
              </a:rPr>
              <a:t>https://vaww.qps.med.va.gov/divisions/api/pm/shep/shepVISNLevelDataDeepDive.aspx</a:t>
            </a:r>
            <a:endParaRPr lang="en-US" sz="1600" dirty="0"/>
          </a:p>
          <a:p>
            <a:pPr>
              <a:spcBef>
                <a:spcPts val="800"/>
              </a:spcBef>
              <a:spcAft>
                <a:spcPts val="600"/>
              </a:spcAft>
            </a:pPr>
            <a:r>
              <a:rPr lang="en-US" sz="1600" b="1" dirty="0"/>
              <a:t>Infographic Reports: 	</a:t>
            </a:r>
            <a:r>
              <a:rPr lang="en-US" sz="1600" dirty="0">
                <a:hlinkClick r:id="rId10"/>
              </a:rPr>
              <a:t>VISN Level</a:t>
            </a:r>
            <a:r>
              <a:rPr lang="en-US" sz="1600" dirty="0"/>
              <a:t>	    </a:t>
            </a:r>
            <a:r>
              <a:rPr lang="en-US" sz="1600" dirty="0">
                <a:hlinkClick r:id="rId11"/>
              </a:rPr>
              <a:t>Facility Level</a:t>
            </a:r>
            <a:endParaRPr lang="en-US" sz="1600" dirty="0"/>
          </a:p>
          <a:p>
            <a:pPr>
              <a:spcBef>
                <a:spcPts val="800"/>
              </a:spcBef>
              <a:spcAft>
                <a:spcPts val="600"/>
              </a:spcAft>
            </a:pPr>
            <a:r>
              <a:rPr lang="en-US" sz="1600" b="1" dirty="0"/>
              <a:t>SHEP Frequently Asked Questions: </a:t>
            </a:r>
            <a:r>
              <a:rPr lang="en-US" sz="1600" dirty="0">
                <a:hlinkClick r:id="rId12"/>
              </a:rPr>
              <a:t>https://vaww.qps.med.va.gov/divisions/api/pm/shep/shepFAQs.aspx</a:t>
            </a:r>
            <a:r>
              <a:rPr lang="en-US" sz="1600" dirty="0"/>
              <a:t> </a:t>
            </a:r>
          </a:p>
          <a:p>
            <a:pPr>
              <a:spcBef>
                <a:spcPts val="800"/>
              </a:spcBef>
              <a:spcAft>
                <a:spcPts val="600"/>
              </a:spcAft>
            </a:pPr>
            <a:r>
              <a:rPr lang="en-US" sz="1600" b="1" dirty="0"/>
              <a:t>SHEP Videos: </a:t>
            </a:r>
            <a:r>
              <a:rPr lang="en-US" sz="1600" dirty="0">
                <a:hlinkClick r:id="rId13"/>
              </a:rPr>
              <a:t>https://www.youtube.com/playlist?list=PL3AQ_JVoBEyxwGW7T0RuPR7BXBFjS8DHk</a:t>
            </a:r>
            <a:r>
              <a:rPr lang="en-US" sz="1600" dirty="0"/>
              <a:t> </a:t>
            </a:r>
          </a:p>
          <a:p>
            <a:endParaRPr lang="en-US" sz="1600" dirty="0"/>
          </a:p>
        </p:txBody>
      </p:sp>
      <p:pic>
        <p:nvPicPr>
          <p:cNvPr id="6" name="Picture 5" descr="Logo&#10;&#10;Description automatically generated">
            <a:extLst>
              <a:ext uri="{FF2B5EF4-FFF2-40B4-BE49-F238E27FC236}">
                <a16:creationId xmlns:a16="http://schemas.microsoft.com/office/drawing/2014/main" id="{0E15C999-F3E4-4862-BEAE-52C09CC4C2B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563207" y="1386339"/>
            <a:ext cx="1672680" cy="1433725"/>
          </a:xfrm>
          <a:prstGeom prst="rect">
            <a:avLst/>
          </a:prstGeom>
        </p:spPr>
      </p:pic>
    </p:spTree>
    <p:extLst>
      <p:ext uri="{BB962C8B-B14F-4D97-AF65-F5344CB8AC3E}">
        <p14:creationId xmlns:p14="http://schemas.microsoft.com/office/powerpoint/2010/main" val="1790375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33</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531224" y="221722"/>
            <a:ext cx="10972800" cy="810665"/>
          </a:xfrm>
        </p:spPr>
        <p:txBody>
          <a:bodyPr/>
          <a:lstStyle/>
          <a:p>
            <a:r>
              <a:rPr lang="en-US" sz="3600" dirty="0">
                <a:solidFill>
                  <a:schemeClr val="bg1"/>
                </a:solidFill>
              </a:rPr>
              <a:t>STAY CONNECTED</a:t>
            </a:r>
          </a:p>
        </p:txBody>
      </p:sp>
      <p:pic>
        <p:nvPicPr>
          <p:cNvPr id="7" name="Picture 6">
            <a:extLst>
              <a:ext uri="{FF2B5EF4-FFF2-40B4-BE49-F238E27FC236}">
                <a16:creationId xmlns:a16="http://schemas.microsoft.com/office/drawing/2014/main" id="{26DAEF81-78F2-4C26-BC79-92D511180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853" y="1457365"/>
            <a:ext cx="1085028" cy="10321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8FC8B7D8-4B95-4A34-9C35-96994951C4E1}"/>
              </a:ext>
            </a:extLst>
          </p:cNvPr>
          <p:cNvSpPr/>
          <p:nvPr/>
        </p:nvSpPr>
        <p:spPr>
          <a:xfrm>
            <a:off x="394277" y="2723392"/>
            <a:ext cx="3159423" cy="3572068"/>
          </a:xfrm>
          <a:prstGeom prst="rect">
            <a:avLst/>
          </a:prstGeom>
        </p:spPr>
        <p:txBody>
          <a:bodyPr wrap="square" lIns="68580" tIns="34290" rIns="68580" bIns="34290" anchor="t">
            <a:spAutoFit/>
          </a:bodyPr>
          <a:lstStyle/>
          <a:p>
            <a:pPr lvl="1">
              <a:tabLst>
                <a:tab pos="257175" algn="l"/>
                <a:tab pos="2657475" algn="l"/>
              </a:tabLst>
              <a:defRPr/>
            </a:pPr>
            <a:r>
              <a:rPr lang="en-US" b="1" dirty="0">
                <a:solidFill>
                  <a:srgbClr val="4472C4">
                    <a:lumMod val="75000"/>
                  </a:srgbClr>
                </a:solidFill>
                <a:latin typeface="Calibri"/>
                <a:ea typeface="Calibri" panose="020F0502020204030204" pitchFamily="34" charset="0"/>
                <a:cs typeface="Times New Roman"/>
              </a:rPr>
              <a:t>SHEP Users Call  </a:t>
            </a:r>
            <a:endParaRPr lang="en-US" b="1" dirty="0">
              <a:solidFill>
                <a:srgbClr val="4472C4">
                  <a:lumMod val="75000"/>
                </a:srgbClr>
              </a:solidFill>
              <a:latin typeface="Calibri"/>
              <a:ea typeface="Calibri" panose="020F0502020204030204" pitchFamily="34" charset="0"/>
              <a:cs typeface="Times New Roman" panose="02020603050405020304" pitchFamily="18" charset="0"/>
            </a:endParaRPr>
          </a:p>
          <a:p>
            <a:pPr lvl="1">
              <a:tabLst>
                <a:tab pos="257175" algn="l"/>
                <a:tab pos="2657475" algn="l"/>
              </a:tabLst>
              <a:defRPr/>
            </a:pPr>
            <a:r>
              <a:rPr lang="en-US" dirty="0">
                <a:solidFill>
                  <a:srgbClr val="4472C4">
                    <a:lumMod val="75000"/>
                  </a:srgbClr>
                </a:solidFill>
                <a:latin typeface="Calibri"/>
                <a:ea typeface="Calibri" panose="020F0502020204030204" pitchFamily="34" charset="0"/>
                <a:cs typeface="Times New Roman"/>
              </a:rPr>
              <a:t>2</a:t>
            </a:r>
            <a:r>
              <a:rPr lang="en-US" baseline="30000" dirty="0">
                <a:solidFill>
                  <a:srgbClr val="4472C4">
                    <a:lumMod val="75000"/>
                  </a:srgbClr>
                </a:solidFill>
                <a:latin typeface="Calibri"/>
                <a:ea typeface="Calibri" panose="020F0502020204030204" pitchFamily="34" charset="0"/>
                <a:cs typeface="Times New Roman"/>
              </a:rPr>
              <a:t>nd</a:t>
            </a:r>
            <a:r>
              <a:rPr lang="en-US" dirty="0">
                <a:solidFill>
                  <a:srgbClr val="4472C4">
                    <a:lumMod val="75000"/>
                  </a:srgbClr>
                </a:solidFill>
                <a:latin typeface="Calibri"/>
                <a:ea typeface="Calibri" panose="020F0502020204030204" pitchFamily="34" charset="0"/>
                <a:cs typeface="Times New Roman"/>
              </a:rPr>
              <a:t> Thursday of every month </a:t>
            </a:r>
            <a:endParaRPr lang="en-US" dirty="0">
              <a:solidFill>
                <a:srgbClr val="4472C4">
                  <a:lumMod val="75000"/>
                </a:srgbClr>
              </a:solidFill>
              <a:latin typeface="Calibri"/>
              <a:ea typeface="Calibri" panose="020F0502020204030204" pitchFamily="34" charset="0"/>
              <a:cs typeface="Times New Roman" panose="02020603050405020304" pitchFamily="18" charset="0"/>
            </a:endParaRPr>
          </a:p>
          <a:p>
            <a:pPr lvl="1">
              <a:tabLst>
                <a:tab pos="257175" algn="l"/>
                <a:tab pos="2657475" algn="l"/>
              </a:tabLst>
              <a:defRPr/>
            </a:pPr>
            <a:r>
              <a:rPr lang="en-US" dirty="0">
                <a:solidFill>
                  <a:srgbClr val="4472C4">
                    <a:lumMod val="75000"/>
                  </a:srgbClr>
                </a:solidFill>
                <a:latin typeface="Calibri"/>
                <a:ea typeface="Calibri" panose="020F0502020204030204" pitchFamily="34" charset="0"/>
                <a:cs typeface="Times New Roman"/>
              </a:rPr>
              <a:t>@2pm Eastern</a:t>
            </a:r>
          </a:p>
          <a:p>
            <a:pPr algn="just">
              <a:lnSpc>
                <a:spcPct val="107000"/>
              </a:lnSpc>
              <a:spcAft>
                <a:spcPts val="600"/>
              </a:spcAft>
              <a:tabLst>
                <a:tab pos="257175" algn="l"/>
                <a:tab pos="2657475" algn="l"/>
              </a:tabLst>
              <a:defRPr/>
            </a:pPr>
            <a:endParaRPr lang="en-US" dirty="0">
              <a:solidFill>
                <a:srgbClr val="4472C4">
                  <a:lumMod val="75000"/>
                </a:srgbClr>
              </a:solidFill>
              <a:latin typeface="Calibri"/>
              <a:ea typeface="Calibri" panose="020F0502020204030204" pitchFamily="34" charset="0"/>
              <a:cs typeface="Times New Roman" panose="02020603050405020304" pitchFamily="18" charset="0"/>
            </a:endParaRPr>
          </a:p>
          <a:p>
            <a:pPr lvl="1">
              <a:lnSpc>
                <a:spcPct val="107000"/>
              </a:lnSpc>
              <a:spcAft>
                <a:spcPts val="450"/>
              </a:spcAft>
              <a:tabLst>
                <a:tab pos="257175" algn="l"/>
                <a:tab pos="2657475" algn="l"/>
              </a:tabLst>
              <a:defRPr/>
            </a:pPr>
            <a:r>
              <a:rPr lang="en-US" u="sng" dirty="0">
                <a:solidFill>
                  <a:srgbClr val="4472C4">
                    <a:lumMod val="75000"/>
                  </a:srgbClr>
                </a:solidFill>
                <a:latin typeface="Calibri"/>
                <a:ea typeface="Calibri" panose="020F0502020204030204" pitchFamily="34" charset="0"/>
                <a:cs typeface="Times New Roman"/>
              </a:rPr>
              <a:t>Link</a:t>
            </a:r>
            <a:r>
              <a:rPr lang="en-US" dirty="0">
                <a:solidFill>
                  <a:srgbClr val="4472C4">
                    <a:lumMod val="75000"/>
                  </a:srgbClr>
                </a:solidFill>
                <a:latin typeface="Calibri"/>
                <a:ea typeface="Calibri" panose="020F0502020204030204" pitchFamily="34" charset="0"/>
                <a:cs typeface="Times New Roman"/>
              </a:rPr>
              <a:t>: </a:t>
            </a:r>
            <a:r>
              <a:rPr lang="en-US" u="sng" dirty="0">
                <a:solidFill>
                  <a:srgbClr val="0563C1"/>
                </a:solidFill>
                <a:latin typeface="Calibri"/>
                <a:ea typeface="Calibri" panose="020F0502020204030204" pitchFamily="34" charset="0"/>
                <a:cs typeface="Times New Roman"/>
                <a:hlinkClick r:id="rId4"/>
              </a:rPr>
              <a:t>Join the Meeting</a:t>
            </a:r>
            <a:r>
              <a:rPr lang="en-US" dirty="0">
                <a:solidFill>
                  <a:prstClr val="black"/>
                </a:solidFill>
                <a:latin typeface="Calibri"/>
                <a:ea typeface="Calibri" panose="020F0502020204030204" pitchFamily="34" charset="0"/>
                <a:cs typeface="Times New Roman"/>
              </a:rPr>
              <a:t>   </a:t>
            </a:r>
            <a:endParaRPr lang="en-US" dirty="0">
              <a:solidFill>
                <a:prstClr val="black"/>
              </a:solidFill>
              <a:latin typeface="Calibri"/>
              <a:ea typeface="Calibri" panose="020F0502020204030204" pitchFamily="34" charset="0"/>
              <a:cs typeface="Times New Roman" panose="02020603050405020304" pitchFamily="18" charset="0"/>
            </a:endParaRPr>
          </a:p>
          <a:p>
            <a:pPr lvl="1">
              <a:lnSpc>
                <a:spcPct val="107000"/>
              </a:lnSpc>
              <a:spcAft>
                <a:spcPts val="450"/>
              </a:spcAft>
              <a:tabLst>
                <a:tab pos="257175" algn="l"/>
                <a:tab pos="2657475" algn="l"/>
              </a:tabLst>
              <a:defRPr/>
            </a:pPr>
            <a:r>
              <a:rPr lang="en-US" u="sng" dirty="0">
                <a:solidFill>
                  <a:srgbClr val="4472C4">
                    <a:lumMod val="75000"/>
                  </a:srgbClr>
                </a:solidFill>
                <a:latin typeface="Calibri"/>
                <a:ea typeface="Calibri" panose="020F0502020204030204" pitchFamily="34" charset="0"/>
                <a:cs typeface="Times New Roman"/>
              </a:rPr>
              <a:t>Platform</a:t>
            </a:r>
            <a:r>
              <a:rPr lang="en-US" dirty="0">
                <a:solidFill>
                  <a:srgbClr val="4472C4">
                    <a:lumMod val="75000"/>
                  </a:srgbClr>
                </a:solidFill>
                <a:latin typeface="Calibri"/>
                <a:ea typeface="Calibri" panose="020F0502020204030204" pitchFamily="34" charset="0"/>
                <a:cs typeface="Times New Roman"/>
              </a:rPr>
              <a:t>: SHEP Users Call MS Team </a:t>
            </a:r>
            <a:r>
              <a:rPr lang="en-US" dirty="0">
                <a:solidFill>
                  <a:srgbClr val="4472C4">
                    <a:lumMod val="75000"/>
                  </a:srgbClr>
                </a:solidFill>
                <a:latin typeface="Calibri"/>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Channel</a:t>
            </a:r>
            <a:endParaRPr lang="en-US" dirty="0">
              <a:solidFill>
                <a:srgbClr val="4472C4">
                  <a:lumMod val="75000"/>
                </a:srgbClr>
              </a:solidFill>
              <a:latin typeface="Calibri"/>
              <a:ea typeface="Calibri" panose="020F0502020204030204" pitchFamily="34" charset="0"/>
              <a:cs typeface="Times New Roman" panose="02020603050405020304" pitchFamily="18" charset="0"/>
            </a:endParaRPr>
          </a:p>
          <a:p>
            <a:pPr lvl="1">
              <a:lnSpc>
                <a:spcPct val="107000"/>
              </a:lnSpc>
              <a:spcAft>
                <a:spcPts val="450"/>
              </a:spcAft>
              <a:tabLst>
                <a:tab pos="257175" algn="l"/>
                <a:tab pos="2657475" algn="l"/>
              </a:tabLst>
              <a:defRPr/>
            </a:pPr>
            <a:r>
              <a:rPr lang="en-US" u="sng" dirty="0">
                <a:solidFill>
                  <a:srgbClr val="4472C4">
                    <a:lumMod val="75000"/>
                  </a:srgbClr>
                </a:solidFill>
                <a:latin typeface="Calibri"/>
                <a:ea typeface="Calibri" panose="020F0502020204030204" pitchFamily="34" charset="0"/>
                <a:cs typeface="Times New Roman"/>
              </a:rPr>
              <a:t>Phone</a:t>
            </a:r>
            <a:r>
              <a:rPr lang="en-US" dirty="0">
                <a:solidFill>
                  <a:srgbClr val="4472C4">
                    <a:lumMod val="75000"/>
                  </a:srgbClr>
                </a:solidFill>
                <a:latin typeface="Calibri"/>
                <a:ea typeface="Calibri" panose="020F0502020204030204" pitchFamily="34" charset="0"/>
                <a:cs typeface="Times New Roman"/>
              </a:rPr>
              <a:t>: 347-566-4838</a:t>
            </a:r>
            <a:endParaRPr lang="en-US" dirty="0">
              <a:solidFill>
                <a:srgbClr val="4472C4">
                  <a:lumMod val="75000"/>
                </a:srgbClr>
              </a:solidFill>
              <a:latin typeface="Calibri"/>
              <a:ea typeface="Calibri" panose="020F0502020204030204" pitchFamily="34" charset="0"/>
              <a:cs typeface="Times New Roman" panose="02020603050405020304" pitchFamily="18" charset="0"/>
            </a:endParaRPr>
          </a:p>
          <a:p>
            <a:pPr lvl="1">
              <a:lnSpc>
                <a:spcPct val="107000"/>
              </a:lnSpc>
              <a:spcAft>
                <a:spcPts val="450"/>
              </a:spcAft>
              <a:tabLst>
                <a:tab pos="257175" algn="l"/>
                <a:tab pos="2657475" algn="l"/>
              </a:tabLst>
              <a:defRPr/>
            </a:pPr>
            <a:r>
              <a:rPr lang="en-US" u="sng" dirty="0">
                <a:solidFill>
                  <a:srgbClr val="4472C4">
                    <a:lumMod val="75000"/>
                  </a:srgbClr>
                </a:solidFill>
                <a:latin typeface="Calibri"/>
                <a:ea typeface="Calibri" panose="020F0502020204030204" pitchFamily="34" charset="0"/>
                <a:cs typeface="Times New Roman"/>
              </a:rPr>
              <a:t>Conf. ID</a:t>
            </a:r>
            <a:r>
              <a:rPr lang="en-US" dirty="0">
                <a:solidFill>
                  <a:srgbClr val="4472C4">
                    <a:lumMod val="75000"/>
                  </a:srgbClr>
                </a:solidFill>
                <a:latin typeface="Calibri"/>
                <a:ea typeface="Calibri" panose="020F0502020204030204" pitchFamily="34" charset="0"/>
                <a:cs typeface="Times New Roman"/>
              </a:rPr>
              <a:t>: 945966471#</a:t>
            </a:r>
          </a:p>
          <a:p>
            <a:pPr lvl="1">
              <a:lnSpc>
                <a:spcPct val="107000"/>
              </a:lnSpc>
              <a:spcAft>
                <a:spcPts val="450"/>
              </a:spcAft>
              <a:tabLst>
                <a:tab pos="257175" algn="l"/>
                <a:tab pos="2657475" algn="l"/>
              </a:tabLst>
              <a:defRPr/>
            </a:pPr>
            <a:endParaRPr lang="en-US" dirty="0">
              <a:solidFill>
                <a:srgbClr val="4472C4">
                  <a:lumMod val="75000"/>
                </a:srgbClr>
              </a:solidFill>
              <a:latin typeface="Calibri"/>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8E6B1F35-8585-4189-9A26-5AA18DC8313A}"/>
              </a:ext>
            </a:extLst>
          </p:cNvPr>
          <p:cNvCxnSpPr>
            <a:cxnSpLocks/>
          </p:cNvCxnSpPr>
          <p:nvPr/>
        </p:nvCxnSpPr>
        <p:spPr>
          <a:xfrm>
            <a:off x="3747664" y="1720154"/>
            <a:ext cx="0" cy="4575306"/>
          </a:xfrm>
          <a:prstGeom prst="line">
            <a:avLst/>
          </a:prstGeom>
          <a:noFill/>
          <a:ln w="25400" cap="flat" cmpd="sng" algn="ctr">
            <a:solidFill>
              <a:srgbClr val="DCDDDE"/>
            </a:solidFill>
            <a:prstDash val="solid"/>
          </a:ln>
          <a:effectLst>
            <a:outerShdw blurRad="40000" dist="20000" dir="5400000" rotWithShape="0">
              <a:srgbClr val="000000">
                <a:alpha val="38000"/>
              </a:srgbClr>
            </a:outerShdw>
          </a:effectLst>
        </p:spPr>
      </p:cxnSp>
      <p:pic>
        <p:nvPicPr>
          <p:cNvPr id="11" name="Graphic 10" descr="Email">
            <a:extLst>
              <a:ext uri="{FF2B5EF4-FFF2-40B4-BE49-F238E27FC236}">
                <a16:creationId xmlns:a16="http://schemas.microsoft.com/office/drawing/2014/main" id="{B59D9706-D83A-4283-9DF6-3B2CA1D293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06657" y="1550278"/>
            <a:ext cx="1026453" cy="1026453"/>
          </a:xfrm>
          <a:prstGeom prst="rect">
            <a:avLst/>
          </a:prstGeom>
        </p:spPr>
      </p:pic>
      <p:sp>
        <p:nvSpPr>
          <p:cNvPr id="12" name="Rectangle 11">
            <a:extLst>
              <a:ext uri="{FF2B5EF4-FFF2-40B4-BE49-F238E27FC236}">
                <a16:creationId xmlns:a16="http://schemas.microsoft.com/office/drawing/2014/main" id="{F5F6D983-E0BF-42C3-83C0-95DEED83082E}"/>
              </a:ext>
            </a:extLst>
          </p:cNvPr>
          <p:cNvSpPr/>
          <p:nvPr/>
        </p:nvSpPr>
        <p:spPr>
          <a:xfrm>
            <a:off x="4470518" y="2691322"/>
            <a:ext cx="2723803" cy="1801327"/>
          </a:xfrm>
          <a:prstGeom prst="rect">
            <a:avLst/>
          </a:prstGeom>
          <a:solidFill>
            <a:sysClr val="window" lastClr="FFFFFF"/>
          </a:solidFill>
          <a:ln w="12700" cap="flat" cmpd="sng" algn="ctr">
            <a:noFill/>
            <a:prstDash val="solid"/>
            <a:miter lim="800000"/>
          </a:ln>
          <a:effectLst/>
        </p:spPr>
        <p:txBody>
          <a:bodyPr wrap="square">
            <a:spAutoFit/>
          </a:bodyPr>
          <a:lstStyle/>
          <a:p>
            <a:pPr algn="just">
              <a:lnSpc>
                <a:spcPct val="107000"/>
              </a:lnSpc>
              <a:spcAft>
                <a:spcPts val="600"/>
              </a:spcAft>
              <a:tabLst>
                <a:tab pos="257175" algn="l"/>
                <a:tab pos="2657475" algn="l"/>
              </a:tabLst>
              <a:defRPr/>
            </a:pPr>
            <a:r>
              <a:rPr lang="en-US" sz="1600" kern="0" dirty="0">
                <a:solidFill>
                  <a:prstClr val="black"/>
                </a:solidFill>
                <a:latin typeface="Calibri"/>
                <a:hlinkClick r:id="rId8" tooltip="SHEP Listserv"/>
              </a:rPr>
              <a:t>SHEP Listserv</a:t>
            </a:r>
            <a:r>
              <a:rPr lang="en-US" sz="1600" kern="0" dirty="0">
                <a:solidFill>
                  <a:prstClr val="black"/>
                </a:solidFill>
                <a:latin typeface="Calibri"/>
              </a:rPr>
              <a:t> </a:t>
            </a:r>
            <a:r>
              <a:rPr lang="en-US" sz="1600" kern="0" dirty="0">
                <a:solidFill>
                  <a:srgbClr val="4472C4">
                    <a:lumMod val="75000"/>
                  </a:srgbClr>
                </a:solidFill>
                <a:latin typeface="Calibri"/>
              </a:rPr>
              <a:t>subscription is open to everyone who wishes to receive SHEP Users Call reminder emails and SHEP program updates. </a:t>
            </a:r>
          </a:p>
          <a:p>
            <a:pPr algn="just">
              <a:lnSpc>
                <a:spcPct val="107000"/>
              </a:lnSpc>
              <a:spcAft>
                <a:spcPts val="600"/>
              </a:spcAft>
              <a:tabLst>
                <a:tab pos="257175" algn="l"/>
                <a:tab pos="2657475" algn="l"/>
              </a:tabLst>
              <a:defRPr/>
            </a:pPr>
            <a:endParaRPr lang="en-US" sz="2000" kern="0" dirty="0">
              <a:solidFill>
                <a:srgbClr val="4472C4">
                  <a:lumMod val="75000"/>
                </a:srgbClr>
              </a:solidFill>
              <a:latin typeface="Calibri"/>
            </a:endParaRPr>
          </a:p>
        </p:txBody>
      </p:sp>
      <p:sp>
        <p:nvSpPr>
          <p:cNvPr id="13" name="TextBox 12">
            <a:extLst>
              <a:ext uri="{FF2B5EF4-FFF2-40B4-BE49-F238E27FC236}">
                <a16:creationId xmlns:a16="http://schemas.microsoft.com/office/drawing/2014/main" id="{D22CECDC-E051-404B-8F1F-798F767D82FB}"/>
              </a:ext>
            </a:extLst>
          </p:cNvPr>
          <p:cNvSpPr txBox="1"/>
          <p:nvPr/>
        </p:nvSpPr>
        <p:spPr>
          <a:xfrm>
            <a:off x="5292495" y="4560862"/>
            <a:ext cx="1607009" cy="738664"/>
          </a:xfrm>
          <a:prstGeom prst="rect">
            <a:avLst/>
          </a:prstGeom>
          <a:noFill/>
        </p:spPr>
        <p:txBody>
          <a:bodyPr wrap="square" rtlCol="0">
            <a:spAutoFit/>
          </a:bodyPr>
          <a:lstStyle/>
          <a:p>
            <a:pPr>
              <a:defRPr/>
            </a:pPr>
            <a:r>
              <a:rPr lang="en-US" sz="1400" kern="0" dirty="0">
                <a:solidFill>
                  <a:srgbClr val="4472C4">
                    <a:lumMod val="75000"/>
                  </a:srgbClr>
                </a:solidFill>
                <a:latin typeface="Calibri"/>
              </a:rPr>
              <a:t>For questions, contact the </a:t>
            </a:r>
            <a:r>
              <a:rPr lang="en-US" sz="1400" kern="0" dirty="0">
                <a:solidFill>
                  <a:srgbClr val="4472C4">
                    <a:lumMod val="75000"/>
                  </a:srgbClr>
                </a:solidFill>
                <a:latin typeface="Calibri"/>
                <a:hlinkClick r:id="rId9"/>
              </a:rPr>
              <a:t>SHEP </a:t>
            </a:r>
            <a:r>
              <a:rPr lang="en-US" sz="1400" kern="0" dirty="0">
                <a:solidFill>
                  <a:srgbClr val="4472C4">
                    <a:lumMod val="75000"/>
                  </a:srgbClr>
                </a:solidFill>
                <a:latin typeface="Calibri"/>
                <a:hlinkClick r:id="rId10"/>
              </a:rPr>
              <a:t>Helpdesk</a:t>
            </a:r>
            <a:endParaRPr lang="en-US" sz="1400" kern="0" dirty="0">
              <a:solidFill>
                <a:srgbClr val="4472C4">
                  <a:lumMod val="75000"/>
                </a:srgbClr>
              </a:solidFill>
              <a:latin typeface="Calibri"/>
            </a:endParaRPr>
          </a:p>
        </p:txBody>
      </p:sp>
      <p:pic>
        <p:nvPicPr>
          <p:cNvPr id="14" name="Graphic 13" descr="Questions">
            <a:extLst>
              <a:ext uri="{FF2B5EF4-FFF2-40B4-BE49-F238E27FC236}">
                <a16:creationId xmlns:a16="http://schemas.microsoft.com/office/drawing/2014/main" id="{E0C74030-7DCD-4A53-B395-2F3FD46E35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8436" y="4646754"/>
            <a:ext cx="566879" cy="566879"/>
          </a:xfrm>
          <a:prstGeom prst="rect">
            <a:avLst/>
          </a:prstGeom>
        </p:spPr>
      </p:pic>
      <p:sp>
        <p:nvSpPr>
          <p:cNvPr id="15" name="Rectangle 14">
            <a:extLst>
              <a:ext uri="{FF2B5EF4-FFF2-40B4-BE49-F238E27FC236}">
                <a16:creationId xmlns:a16="http://schemas.microsoft.com/office/drawing/2014/main" id="{8858398A-AA4B-4B46-97C5-5EE27E9E9085}"/>
              </a:ext>
            </a:extLst>
          </p:cNvPr>
          <p:cNvSpPr/>
          <p:nvPr/>
        </p:nvSpPr>
        <p:spPr>
          <a:xfrm>
            <a:off x="4658782" y="4560862"/>
            <a:ext cx="2267875" cy="738664"/>
          </a:xfrm>
          <a:prstGeom prst="rect">
            <a:avLst/>
          </a:prstGeom>
          <a:noFill/>
          <a:ln w="28575" cap="flat" cmpd="sng" algn="ctr">
            <a:solidFill>
              <a:srgbClr val="0083BE"/>
            </a:solidFill>
            <a:prstDash val="solid"/>
          </a:ln>
          <a:effectLst>
            <a:outerShdw blurRad="40000" dist="23000" dir="5400000" rotWithShape="0">
              <a:srgbClr val="000000">
                <a:alpha val="35000"/>
              </a:srgbClr>
            </a:outerShdw>
          </a:effectLst>
        </p:spPr>
        <p:txBody>
          <a:bodyPr rtlCol="0" anchor="ctr"/>
          <a:lstStyle/>
          <a:p>
            <a:pPr algn="ctr">
              <a:defRPr/>
            </a:pPr>
            <a:endParaRPr lang="en-US" sz="1350" kern="0">
              <a:solidFill>
                <a:prstClr val="white"/>
              </a:solidFill>
              <a:latin typeface="Calibri"/>
            </a:endParaRPr>
          </a:p>
        </p:txBody>
      </p:sp>
      <p:cxnSp>
        <p:nvCxnSpPr>
          <p:cNvPr id="16" name="Straight Connector 15">
            <a:extLst>
              <a:ext uri="{FF2B5EF4-FFF2-40B4-BE49-F238E27FC236}">
                <a16:creationId xmlns:a16="http://schemas.microsoft.com/office/drawing/2014/main" id="{4C079542-5046-46D7-A0F5-C124EE85D23C}"/>
              </a:ext>
            </a:extLst>
          </p:cNvPr>
          <p:cNvCxnSpPr>
            <a:cxnSpLocks/>
          </p:cNvCxnSpPr>
          <p:nvPr/>
        </p:nvCxnSpPr>
        <p:spPr>
          <a:xfrm>
            <a:off x="7837774" y="1755229"/>
            <a:ext cx="0" cy="4505155"/>
          </a:xfrm>
          <a:prstGeom prst="line">
            <a:avLst/>
          </a:prstGeom>
          <a:noFill/>
          <a:ln w="25400" cap="flat" cmpd="sng" algn="ctr">
            <a:solidFill>
              <a:srgbClr val="DCDDDE"/>
            </a:solidFill>
            <a:prstDash val="solid"/>
          </a:ln>
          <a:effectLst>
            <a:outerShdw blurRad="40000" dist="20000" dir="5400000" rotWithShape="0">
              <a:srgbClr val="000000">
                <a:alpha val="38000"/>
              </a:srgbClr>
            </a:outerShdw>
          </a:effectLst>
        </p:spPr>
      </p:cxnSp>
      <p:pic>
        <p:nvPicPr>
          <p:cNvPr id="17" name="Picture 16">
            <a:extLst>
              <a:ext uri="{FF2B5EF4-FFF2-40B4-BE49-F238E27FC236}">
                <a16:creationId xmlns:a16="http://schemas.microsoft.com/office/drawing/2014/main" id="{13826FAB-C4BD-444B-AE23-CA10FB7D5D05}"/>
              </a:ext>
            </a:extLst>
          </p:cNvPr>
          <p:cNvPicPr>
            <a:picLocks noChangeAspect="1"/>
          </p:cNvPicPr>
          <p:nvPr/>
        </p:nvPicPr>
        <p:blipFill>
          <a:blip r:embed="rId13"/>
          <a:stretch>
            <a:fillRect/>
          </a:stretch>
        </p:blipFill>
        <p:spPr>
          <a:xfrm>
            <a:off x="9212483" y="1550278"/>
            <a:ext cx="1344802" cy="1141044"/>
          </a:xfrm>
          <a:prstGeom prst="rect">
            <a:avLst/>
          </a:prstGeom>
        </p:spPr>
      </p:pic>
      <p:sp>
        <p:nvSpPr>
          <p:cNvPr id="18" name="Rectangle 17">
            <a:extLst>
              <a:ext uri="{FF2B5EF4-FFF2-40B4-BE49-F238E27FC236}">
                <a16:creationId xmlns:a16="http://schemas.microsoft.com/office/drawing/2014/main" id="{5AD66D21-2A39-41ED-B3B0-215499F16604}"/>
              </a:ext>
            </a:extLst>
          </p:cNvPr>
          <p:cNvSpPr/>
          <p:nvPr/>
        </p:nvSpPr>
        <p:spPr>
          <a:xfrm>
            <a:off x="8764901" y="2717936"/>
            <a:ext cx="2239965" cy="871008"/>
          </a:xfrm>
          <a:prstGeom prst="rect">
            <a:avLst/>
          </a:prstGeom>
          <a:solidFill>
            <a:sysClr val="window" lastClr="FFFFFF"/>
          </a:solidFill>
          <a:ln w="12700" cap="flat" cmpd="sng" algn="ctr">
            <a:noFill/>
            <a:prstDash val="solid"/>
            <a:miter lim="800000"/>
          </a:ln>
          <a:effectLst/>
        </p:spPr>
        <p:txBody>
          <a:bodyPr wrap="square">
            <a:spAutoFit/>
          </a:bodyPr>
          <a:lstStyle/>
          <a:p>
            <a:pPr algn="just">
              <a:lnSpc>
                <a:spcPct val="107000"/>
              </a:lnSpc>
              <a:spcAft>
                <a:spcPts val="600"/>
              </a:spcAft>
              <a:tabLst>
                <a:tab pos="257175" algn="l"/>
                <a:tab pos="2657475" algn="l"/>
              </a:tabLst>
              <a:defRPr/>
            </a:pPr>
            <a:r>
              <a:rPr lang="en-US" sz="1600" kern="0" dirty="0">
                <a:solidFill>
                  <a:srgbClr val="4472C4">
                    <a:lumMod val="75000"/>
                  </a:srgbClr>
                </a:solidFill>
                <a:latin typeface="Calibri"/>
              </a:rPr>
              <a:t>Join the SHEP Users Call *Public* MS Team. Click </a:t>
            </a:r>
            <a:r>
              <a:rPr lang="en-US" sz="1600" kern="0" dirty="0">
                <a:solidFill>
                  <a:srgbClr val="4472C4">
                    <a:lumMod val="75000"/>
                  </a:srgbClr>
                </a:solidFill>
                <a:latin typeface="Calibri"/>
                <a:hlinkClick r:id="rId5"/>
              </a:rPr>
              <a:t>here</a:t>
            </a:r>
            <a:r>
              <a:rPr lang="en-US" sz="1600" kern="0" dirty="0">
                <a:solidFill>
                  <a:srgbClr val="4472C4">
                    <a:lumMod val="75000"/>
                  </a:srgbClr>
                </a:solidFill>
                <a:latin typeface="Calibri"/>
              </a:rPr>
              <a:t>!  </a:t>
            </a:r>
          </a:p>
        </p:txBody>
      </p:sp>
      <p:cxnSp>
        <p:nvCxnSpPr>
          <p:cNvPr id="19" name="Straight Connector 18">
            <a:extLst>
              <a:ext uri="{FF2B5EF4-FFF2-40B4-BE49-F238E27FC236}">
                <a16:creationId xmlns:a16="http://schemas.microsoft.com/office/drawing/2014/main" id="{445ED557-1A1E-4178-8C82-AC5B48FF6918}"/>
              </a:ext>
            </a:extLst>
          </p:cNvPr>
          <p:cNvCxnSpPr>
            <a:cxnSpLocks/>
          </p:cNvCxnSpPr>
          <p:nvPr/>
        </p:nvCxnSpPr>
        <p:spPr>
          <a:xfrm>
            <a:off x="8530765" y="3804011"/>
            <a:ext cx="2564752" cy="0"/>
          </a:xfrm>
          <a:prstGeom prst="line">
            <a:avLst/>
          </a:prstGeom>
          <a:noFill/>
          <a:ln w="25400" cap="flat" cmpd="sng" algn="ctr">
            <a:solidFill>
              <a:srgbClr val="DCDDDE"/>
            </a:solidFill>
            <a:prstDash val="solid"/>
          </a:ln>
          <a:effectLst>
            <a:outerShdw blurRad="40000" dist="20000" dir="5400000" rotWithShape="0">
              <a:srgbClr val="000000">
                <a:alpha val="38000"/>
              </a:srgbClr>
            </a:outerShdw>
          </a:effectLst>
        </p:spPr>
      </p:cxnSp>
      <p:sp>
        <p:nvSpPr>
          <p:cNvPr id="20" name="Rectangle 19">
            <a:extLst>
              <a:ext uri="{FF2B5EF4-FFF2-40B4-BE49-F238E27FC236}">
                <a16:creationId xmlns:a16="http://schemas.microsoft.com/office/drawing/2014/main" id="{968CF9BB-9DBE-4992-8D87-01AA768D9A1E}"/>
              </a:ext>
            </a:extLst>
          </p:cNvPr>
          <p:cNvSpPr/>
          <p:nvPr/>
        </p:nvSpPr>
        <p:spPr>
          <a:xfrm>
            <a:off x="8530765" y="4732287"/>
            <a:ext cx="2874606" cy="1134478"/>
          </a:xfrm>
          <a:prstGeom prst="rect">
            <a:avLst/>
          </a:prstGeom>
          <a:solidFill>
            <a:sysClr val="window" lastClr="FFFFFF"/>
          </a:solidFill>
          <a:ln w="12700" cap="flat" cmpd="sng" algn="ctr">
            <a:noFill/>
            <a:prstDash val="solid"/>
            <a:miter lim="800000"/>
          </a:ln>
          <a:effectLst/>
        </p:spPr>
        <p:txBody>
          <a:bodyPr wrap="square">
            <a:spAutoFit/>
          </a:bodyPr>
          <a:lstStyle/>
          <a:p>
            <a:pPr algn="just">
              <a:lnSpc>
                <a:spcPct val="107000"/>
              </a:lnSpc>
              <a:spcAft>
                <a:spcPts val="600"/>
              </a:spcAft>
              <a:tabLst>
                <a:tab pos="257175" algn="l"/>
                <a:tab pos="2657475" algn="l"/>
              </a:tabLst>
              <a:defRPr/>
            </a:pPr>
            <a:r>
              <a:rPr lang="en-US" sz="1600" kern="0" dirty="0">
                <a:solidFill>
                  <a:srgbClr val="4472C4">
                    <a:lumMod val="75000"/>
                  </a:srgbClr>
                </a:solidFill>
                <a:latin typeface="Calibri"/>
              </a:rPr>
              <a:t>Can’t attend a SHEP Users Call? All MS Team Videos are posted on the </a:t>
            </a:r>
            <a:r>
              <a:rPr lang="en-US" sz="1600" kern="0" dirty="0">
                <a:solidFill>
                  <a:srgbClr val="4472C4">
                    <a:lumMod val="75000"/>
                  </a:srgbClr>
                </a:solidFill>
                <a:latin typeface="Calibri"/>
                <a:hlinkClick r:id="rId14"/>
              </a:rPr>
              <a:t>SHEP Users Call Stream Channel</a:t>
            </a:r>
            <a:r>
              <a:rPr lang="en-US" sz="1600" kern="0" dirty="0">
                <a:solidFill>
                  <a:srgbClr val="4472C4">
                    <a:lumMod val="75000"/>
                  </a:srgbClr>
                </a:solidFill>
                <a:latin typeface="Calibri"/>
              </a:rPr>
              <a:t>! </a:t>
            </a:r>
          </a:p>
        </p:txBody>
      </p:sp>
      <p:pic>
        <p:nvPicPr>
          <p:cNvPr id="21" name="Picture 20">
            <a:extLst>
              <a:ext uri="{FF2B5EF4-FFF2-40B4-BE49-F238E27FC236}">
                <a16:creationId xmlns:a16="http://schemas.microsoft.com/office/drawing/2014/main" id="{64C4D137-B315-4880-9521-C4A5A1B1FE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55865" y="4116832"/>
            <a:ext cx="458035" cy="444030"/>
          </a:xfrm>
          <a:prstGeom prst="rect">
            <a:avLst/>
          </a:prstGeom>
        </p:spPr>
      </p:pic>
    </p:spTree>
    <p:extLst>
      <p:ext uri="{BB962C8B-B14F-4D97-AF65-F5344CB8AC3E}">
        <p14:creationId xmlns:p14="http://schemas.microsoft.com/office/powerpoint/2010/main" val="2743563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34</a:t>
            </a:fld>
            <a:endParaRPr lang="en-US" dirty="0"/>
          </a:p>
        </p:txBody>
      </p:sp>
      <p:sp>
        <p:nvSpPr>
          <p:cNvPr id="9" name="Content Placeholder 1">
            <a:extLst>
              <a:ext uri="{FF2B5EF4-FFF2-40B4-BE49-F238E27FC236}">
                <a16:creationId xmlns:a16="http://schemas.microsoft.com/office/drawing/2014/main" id="{31F3495F-003B-4B2C-99C9-DBCFED866C25}"/>
              </a:ext>
            </a:extLst>
          </p:cNvPr>
          <p:cNvSpPr txBox="1">
            <a:spLocks/>
          </p:cNvSpPr>
          <p:nvPr/>
        </p:nvSpPr>
        <p:spPr>
          <a:xfrm>
            <a:off x="1902824" y="1500053"/>
            <a:ext cx="8229600" cy="44066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3600" i="1" dirty="0"/>
              <a:t>Patient experience is the sum of all </a:t>
            </a:r>
            <a:r>
              <a:rPr lang="en-US" sz="3600" b="1" i="1" dirty="0">
                <a:solidFill>
                  <a:schemeClr val="accent1"/>
                </a:solidFill>
              </a:rPr>
              <a:t>interactions</a:t>
            </a:r>
            <a:r>
              <a:rPr lang="en-US" sz="3600" i="1" dirty="0"/>
              <a:t>, shaped by the organization’s </a:t>
            </a:r>
            <a:r>
              <a:rPr lang="en-US" sz="3600" b="1" i="1" dirty="0">
                <a:solidFill>
                  <a:schemeClr val="accent1"/>
                </a:solidFill>
              </a:rPr>
              <a:t>culture</a:t>
            </a:r>
            <a:r>
              <a:rPr lang="en-US" sz="3600" i="1" dirty="0"/>
              <a:t>, that influence Veterans’ and their families’ </a:t>
            </a:r>
            <a:r>
              <a:rPr lang="en-US" sz="3600" b="1" i="1" dirty="0">
                <a:solidFill>
                  <a:schemeClr val="accent1"/>
                </a:solidFill>
              </a:rPr>
              <a:t>perceptions</a:t>
            </a:r>
            <a:r>
              <a:rPr lang="en-US" sz="3600" i="1" dirty="0"/>
              <a:t> along their healthcare journey.</a:t>
            </a:r>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531224" y="221722"/>
            <a:ext cx="10972800" cy="810665"/>
          </a:xfrm>
        </p:spPr>
        <p:txBody>
          <a:bodyPr/>
          <a:lstStyle/>
          <a:p>
            <a:r>
              <a:rPr lang="en-US" sz="3600" dirty="0">
                <a:solidFill>
                  <a:schemeClr val="bg1"/>
                </a:solidFill>
              </a:rPr>
              <a:t>DON’T FORGET</a:t>
            </a:r>
          </a:p>
        </p:txBody>
      </p:sp>
    </p:spTree>
    <p:extLst>
      <p:ext uri="{BB962C8B-B14F-4D97-AF65-F5344CB8AC3E}">
        <p14:creationId xmlns:p14="http://schemas.microsoft.com/office/powerpoint/2010/main" val="1062084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35</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531224" y="221722"/>
            <a:ext cx="10972800" cy="810665"/>
          </a:xfrm>
        </p:spPr>
        <p:txBody>
          <a:bodyPr/>
          <a:lstStyle/>
          <a:p>
            <a:r>
              <a:rPr lang="en-US" sz="3600" dirty="0">
                <a:solidFill>
                  <a:schemeClr val="bg1"/>
                </a:solidFill>
              </a:rPr>
              <a:t>CONTACT US</a:t>
            </a:r>
          </a:p>
        </p:txBody>
      </p:sp>
      <p:pic>
        <p:nvPicPr>
          <p:cNvPr id="7" name="Picture 6" descr="Graphical user interface, application&#10;&#10;Description automatically generated">
            <a:extLst>
              <a:ext uri="{FF2B5EF4-FFF2-40B4-BE49-F238E27FC236}">
                <a16:creationId xmlns:a16="http://schemas.microsoft.com/office/drawing/2014/main" id="{DA80BF5F-CA74-46D6-9B50-D6BF5682DF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48952" y="1600200"/>
            <a:ext cx="4504911" cy="3003274"/>
          </a:xfrm>
          <a:prstGeom prst="rect">
            <a:avLst/>
          </a:prstGeom>
        </p:spPr>
      </p:pic>
      <p:sp>
        <p:nvSpPr>
          <p:cNvPr id="11" name="TextBox 10">
            <a:extLst>
              <a:ext uri="{FF2B5EF4-FFF2-40B4-BE49-F238E27FC236}">
                <a16:creationId xmlns:a16="http://schemas.microsoft.com/office/drawing/2014/main" id="{B7B9F0ED-E650-4B66-B661-532D9AAABFA4}"/>
              </a:ext>
            </a:extLst>
          </p:cNvPr>
          <p:cNvSpPr txBox="1"/>
          <p:nvPr/>
        </p:nvSpPr>
        <p:spPr>
          <a:xfrm>
            <a:off x="2398643" y="4743991"/>
            <a:ext cx="8044070" cy="646331"/>
          </a:xfrm>
          <a:prstGeom prst="rect">
            <a:avLst/>
          </a:prstGeom>
          <a:noFill/>
        </p:spPr>
        <p:txBody>
          <a:bodyPr wrap="square" rtlCol="0">
            <a:spAutoFit/>
          </a:bodyPr>
          <a:lstStyle/>
          <a:p>
            <a:pPr algn="ctr"/>
            <a:r>
              <a:rPr lang="en-US" b="1" dirty="0"/>
              <a:t>Jim Schaefer- james.schaefer@va.gov</a:t>
            </a:r>
          </a:p>
          <a:p>
            <a:pPr algn="ctr"/>
            <a:r>
              <a:rPr lang="en-US" b="1" dirty="0">
                <a:hlinkClick r:id="rId5"/>
              </a:rPr>
              <a:t>SHEP HELPDESK</a:t>
            </a:r>
            <a:endParaRPr lang="en-US" dirty="0"/>
          </a:p>
        </p:txBody>
      </p:sp>
    </p:spTree>
    <p:extLst>
      <p:ext uri="{BB962C8B-B14F-4D97-AF65-F5344CB8AC3E}">
        <p14:creationId xmlns:p14="http://schemas.microsoft.com/office/powerpoint/2010/main" val="450612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3</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WHAT IS SHEP?</a:t>
            </a:r>
          </a:p>
        </p:txBody>
      </p:sp>
      <p:sp>
        <p:nvSpPr>
          <p:cNvPr id="6" name="Rectangle 5">
            <a:extLst>
              <a:ext uri="{FF2B5EF4-FFF2-40B4-BE49-F238E27FC236}">
                <a16:creationId xmlns:a16="http://schemas.microsoft.com/office/drawing/2014/main" id="{ED2AE407-B077-4FC0-B379-CE14FF449B34}"/>
              </a:ext>
            </a:extLst>
          </p:cNvPr>
          <p:cNvSpPr/>
          <p:nvPr/>
        </p:nvSpPr>
        <p:spPr>
          <a:xfrm>
            <a:off x="10174" y="1120676"/>
            <a:ext cx="5146102" cy="2139047"/>
          </a:xfrm>
          <a:prstGeom prst="rect">
            <a:avLst/>
          </a:prstGeom>
          <a:solidFill>
            <a:sysClr val="window" lastClr="FFFFFF"/>
          </a:solidFill>
          <a:ln w="12700" cap="flat" cmpd="sng" algn="ctr">
            <a:noFill/>
            <a:prstDash val="solid"/>
            <a:miter lim="800000"/>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900" b="1" i="0" u="sng" strike="noStrike" kern="0" cap="none" spc="0" normalizeH="0" baseline="0" noProof="0" dirty="0">
                <a:ln>
                  <a:noFill/>
                </a:ln>
                <a:solidFill>
                  <a:prstClr val="black"/>
                </a:solidFill>
                <a:effectLst/>
                <a:uLnTx/>
                <a:uFillTx/>
                <a:latin typeface="Calibri" panose="020F0502020204030204"/>
                <a:ea typeface="+mn-ea"/>
                <a:cs typeface="+mn-cs"/>
              </a:rPr>
              <a:t>What is Patient Experience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900" b="1" i="0" u="none" strike="noStrike" kern="0" cap="none" spc="0" normalizeH="0" baseline="0" noProof="0" dirty="0">
              <a:ln>
                <a:noFill/>
              </a:ln>
              <a:solidFill>
                <a:srgbClr val="003F72"/>
              </a:solidFill>
              <a:effectLst/>
              <a:uLnTx/>
              <a:uFillTx/>
              <a:latin typeface="Calibri" panose="020F0502020204030204"/>
              <a:ea typeface="+mn-ea"/>
              <a:cs typeface="Georg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900" b="1" i="0" u="none" strike="noStrike" kern="0" cap="none" spc="0" normalizeH="0" baseline="0" noProof="0" dirty="0">
                <a:ln>
                  <a:noFill/>
                </a:ln>
                <a:solidFill>
                  <a:srgbClr val="003F72"/>
                </a:solidFill>
                <a:effectLst/>
                <a:uLnTx/>
                <a:uFillTx/>
                <a:latin typeface="Calibri" panose="020F0502020204030204"/>
                <a:ea typeface="+mn-ea"/>
                <a:cs typeface="Georgia" pitchFamily="18" charset="0"/>
              </a:rPr>
              <a:t>The sum of all </a:t>
            </a:r>
            <a:r>
              <a:rPr kumimoji="0" lang="en-US" sz="1900" b="1" i="0" u="none" strike="noStrike" kern="0" cap="none" spc="0" normalizeH="0" baseline="0" noProof="0" dirty="0">
                <a:ln>
                  <a:noFill/>
                </a:ln>
                <a:solidFill>
                  <a:srgbClr val="4472C4"/>
                </a:solidFill>
                <a:effectLst/>
                <a:uLnTx/>
                <a:uFillTx/>
                <a:latin typeface="Calibri" panose="020F0502020204030204"/>
                <a:ea typeface="+mn-ea"/>
                <a:cs typeface="Georgia" pitchFamily="18" charset="0"/>
              </a:rPr>
              <a:t>interactions</a:t>
            </a:r>
            <a:r>
              <a:rPr kumimoji="0" lang="en-US" sz="1900" b="1" i="0" u="none" strike="noStrike" kern="0" cap="none" spc="0" normalizeH="0" baseline="0" noProof="0" dirty="0">
                <a:ln>
                  <a:noFill/>
                </a:ln>
                <a:solidFill>
                  <a:srgbClr val="003F72"/>
                </a:solidFill>
                <a:effectLst/>
                <a:uLnTx/>
                <a:uFillTx/>
                <a:latin typeface="Calibri" panose="020F0502020204030204"/>
                <a:ea typeface="+mn-ea"/>
                <a:cs typeface="Georgia" pitchFamily="18" charset="0"/>
              </a:rPr>
              <a:t>, shaped by the organization’s </a:t>
            </a:r>
            <a:r>
              <a:rPr kumimoji="0" lang="en-US" sz="1900" b="1" i="0" u="none" strike="noStrike" kern="0" cap="none" spc="0" normalizeH="0" baseline="0" noProof="0" dirty="0">
                <a:ln>
                  <a:noFill/>
                </a:ln>
                <a:solidFill>
                  <a:srgbClr val="4472C4"/>
                </a:solidFill>
                <a:effectLst/>
                <a:uLnTx/>
                <a:uFillTx/>
                <a:latin typeface="Calibri" panose="020F0502020204030204"/>
                <a:ea typeface="+mn-ea"/>
                <a:cs typeface="Georgia" pitchFamily="18" charset="0"/>
              </a:rPr>
              <a:t>culture</a:t>
            </a:r>
            <a:r>
              <a:rPr kumimoji="0" lang="en-US" sz="1900" b="1" i="0" u="none" strike="noStrike" kern="0" cap="none" spc="0" normalizeH="0" baseline="0" noProof="0" dirty="0">
                <a:ln>
                  <a:noFill/>
                </a:ln>
                <a:solidFill>
                  <a:srgbClr val="003F72"/>
                </a:solidFill>
                <a:effectLst/>
                <a:uLnTx/>
                <a:uFillTx/>
                <a:latin typeface="Calibri" panose="020F0502020204030204"/>
                <a:ea typeface="+mn-ea"/>
                <a:cs typeface="Georgia" pitchFamily="18" charset="0"/>
              </a:rPr>
              <a:t>, that influence Veterans’ and their families’ </a:t>
            </a:r>
            <a:r>
              <a:rPr kumimoji="0" lang="en-US" sz="1900" b="1" i="0" u="none" strike="noStrike" kern="0" cap="none" spc="0" normalizeH="0" baseline="0" noProof="0" dirty="0">
                <a:ln>
                  <a:noFill/>
                </a:ln>
                <a:solidFill>
                  <a:srgbClr val="4472C4"/>
                </a:solidFill>
                <a:effectLst/>
                <a:uLnTx/>
                <a:uFillTx/>
                <a:latin typeface="Calibri" panose="020F0502020204030204"/>
                <a:ea typeface="+mn-ea"/>
                <a:cs typeface="Georgia" pitchFamily="18" charset="0"/>
              </a:rPr>
              <a:t>perceptions</a:t>
            </a:r>
            <a:r>
              <a:rPr kumimoji="0" lang="en-US" sz="1900" b="1" i="0" u="none" strike="noStrike" kern="0" cap="none" spc="0" normalizeH="0" baseline="0" noProof="0" dirty="0">
                <a:ln>
                  <a:noFill/>
                </a:ln>
                <a:solidFill>
                  <a:srgbClr val="003F72"/>
                </a:solidFill>
                <a:effectLst/>
                <a:uLnTx/>
                <a:uFillTx/>
                <a:latin typeface="Calibri" panose="020F0502020204030204"/>
                <a:ea typeface="+mn-ea"/>
                <a:cs typeface="Georgia" pitchFamily="18" charset="0"/>
              </a:rPr>
              <a:t> along their healthcare journey.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900" b="0" i="0" u="none" strike="noStrike" kern="0" cap="none" spc="0" normalizeH="0" baseline="0" noProof="0" dirty="0">
              <a:ln>
                <a:noFill/>
              </a:ln>
              <a:solidFill>
                <a:srgbClr val="003F72"/>
              </a:solidFill>
              <a:effectLst/>
              <a:uLnTx/>
              <a:uFillTx/>
              <a:latin typeface="Calibri" panose="020F0502020204030204"/>
              <a:ea typeface="+mn-ea"/>
              <a:cs typeface="Georgia" pitchFamily="18" charset="0"/>
            </a:endParaRPr>
          </a:p>
        </p:txBody>
      </p:sp>
      <p:cxnSp>
        <p:nvCxnSpPr>
          <p:cNvPr id="7" name="Straight Connector 6">
            <a:extLst>
              <a:ext uri="{FF2B5EF4-FFF2-40B4-BE49-F238E27FC236}">
                <a16:creationId xmlns:a16="http://schemas.microsoft.com/office/drawing/2014/main" id="{5C987A61-9080-43C3-96AC-8DCEA64C0022}"/>
              </a:ext>
            </a:extLst>
          </p:cNvPr>
          <p:cNvCxnSpPr>
            <a:cxnSpLocks/>
          </p:cNvCxnSpPr>
          <p:nvPr/>
        </p:nvCxnSpPr>
        <p:spPr>
          <a:xfrm>
            <a:off x="5139598" y="1042299"/>
            <a:ext cx="0" cy="5680631"/>
          </a:xfrm>
          <a:prstGeom prst="line">
            <a:avLst/>
          </a:prstGeom>
          <a:noFill/>
          <a:ln w="19050" cap="flat" cmpd="sng" algn="ctr">
            <a:solidFill>
              <a:srgbClr val="A5A5A5"/>
            </a:solidFill>
            <a:prstDash val="solid"/>
            <a:miter lim="800000"/>
          </a:ln>
          <a:effectLst/>
        </p:spPr>
      </p:cxnSp>
      <p:pic>
        <p:nvPicPr>
          <p:cNvPr id="8" name="Picture 7">
            <a:extLst>
              <a:ext uri="{FF2B5EF4-FFF2-40B4-BE49-F238E27FC236}">
                <a16:creationId xmlns:a16="http://schemas.microsoft.com/office/drawing/2014/main" id="{13F969E2-68AD-4D73-B110-AFB8AB7C2236}"/>
              </a:ext>
            </a:extLst>
          </p:cNvPr>
          <p:cNvPicPr>
            <a:picLocks noChangeAspect="1"/>
          </p:cNvPicPr>
          <p:nvPr/>
        </p:nvPicPr>
        <p:blipFill>
          <a:blip r:embed="rId3"/>
          <a:stretch>
            <a:fillRect/>
          </a:stretch>
        </p:blipFill>
        <p:spPr>
          <a:xfrm>
            <a:off x="539931" y="3155775"/>
            <a:ext cx="3782947" cy="3489212"/>
          </a:xfrm>
          <a:prstGeom prst="rect">
            <a:avLst/>
          </a:prstGeom>
        </p:spPr>
      </p:pic>
      <p:sp>
        <p:nvSpPr>
          <p:cNvPr id="9" name="TextBox 8">
            <a:extLst>
              <a:ext uri="{FF2B5EF4-FFF2-40B4-BE49-F238E27FC236}">
                <a16:creationId xmlns:a16="http://schemas.microsoft.com/office/drawing/2014/main" id="{76D4E06D-81E3-4263-8CB9-03A31745FB3D}"/>
              </a:ext>
            </a:extLst>
          </p:cNvPr>
          <p:cNvSpPr txBox="1"/>
          <p:nvPr/>
        </p:nvSpPr>
        <p:spPr>
          <a:xfrm>
            <a:off x="5296277" y="1058163"/>
            <a:ext cx="40131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panose="020F0502020204030204"/>
                <a:ea typeface="+mn-ea"/>
                <a:cs typeface="+mn-cs"/>
              </a:rPr>
              <a:t>Why Patient Experience Matters</a:t>
            </a:r>
          </a:p>
        </p:txBody>
      </p:sp>
      <p:pic>
        <p:nvPicPr>
          <p:cNvPr id="11" name="Picture 10">
            <a:extLst>
              <a:ext uri="{FF2B5EF4-FFF2-40B4-BE49-F238E27FC236}">
                <a16:creationId xmlns:a16="http://schemas.microsoft.com/office/drawing/2014/main" id="{58EA02CB-94E1-48B5-943B-537D9F889983}"/>
              </a:ext>
            </a:extLst>
          </p:cNvPr>
          <p:cNvPicPr>
            <a:picLocks noChangeAspect="1"/>
          </p:cNvPicPr>
          <p:nvPr/>
        </p:nvPicPr>
        <p:blipFill>
          <a:blip r:embed="rId4"/>
          <a:stretch>
            <a:fillRect/>
          </a:stretch>
        </p:blipFill>
        <p:spPr>
          <a:xfrm>
            <a:off x="5727487" y="1545423"/>
            <a:ext cx="5834927" cy="2308323"/>
          </a:xfrm>
          <a:prstGeom prst="rect">
            <a:avLst/>
          </a:prstGeom>
          <a:ln>
            <a:solidFill>
              <a:schemeClr val="bg1">
                <a:lumMod val="85000"/>
              </a:schemeClr>
            </a:solidFill>
          </a:ln>
        </p:spPr>
      </p:pic>
      <p:cxnSp>
        <p:nvCxnSpPr>
          <p:cNvPr id="12" name="Straight Connector 11">
            <a:extLst>
              <a:ext uri="{FF2B5EF4-FFF2-40B4-BE49-F238E27FC236}">
                <a16:creationId xmlns:a16="http://schemas.microsoft.com/office/drawing/2014/main" id="{F674803A-4C89-4662-874E-C8F59BFB5033}"/>
              </a:ext>
            </a:extLst>
          </p:cNvPr>
          <p:cNvCxnSpPr>
            <a:cxnSpLocks/>
          </p:cNvCxnSpPr>
          <p:nvPr/>
        </p:nvCxnSpPr>
        <p:spPr>
          <a:xfrm>
            <a:off x="5118749" y="3947077"/>
            <a:ext cx="7052402" cy="0"/>
          </a:xfrm>
          <a:prstGeom prst="line">
            <a:avLst/>
          </a:prstGeom>
          <a:noFill/>
          <a:ln w="19050" cap="flat" cmpd="sng" algn="ctr">
            <a:solidFill>
              <a:srgbClr val="A5A5A5"/>
            </a:solidFill>
            <a:prstDash val="solid"/>
            <a:miter lim="800000"/>
          </a:ln>
          <a:effectLst/>
        </p:spPr>
      </p:cxnSp>
      <p:sp>
        <p:nvSpPr>
          <p:cNvPr id="13" name="TextBox 12">
            <a:extLst>
              <a:ext uri="{FF2B5EF4-FFF2-40B4-BE49-F238E27FC236}">
                <a16:creationId xmlns:a16="http://schemas.microsoft.com/office/drawing/2014/main" id="{D217CCF6-4FA5-432C-A710-9055FAA0D2DD}"/>
              </a:ext>
            </a:extLst>
          </p:cNvPr>
          <p:cNvSpPr txBox="1"/>
          <p:nvPr/>
        </p:nvSpPr>
        <p:spPr>
          <a:xfrm>
            <a:off x="5281021" y="3953319"/>
            <a:ext cx="5115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panose="020F0502020204030204"/>
                <a:ea typeface="+mn-ea"/>
                <a:cs typeface="+mn-cs"/>
              </a:rPr>
              <a:t>SHEP Surveys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Measuring experience of care in different settings</a:t>
            </a:r>
          </a:p>
        </p:txBody>
      </p:sp>
      <p:graphicFrame>
        <p:nvGraphicFramePr>
          <p:cNvPr id="14" name="Diagram 13">
            <a:extLst>
              <a:ext uri="{FF2B5EF4-FFF2-40B4-BE49-F238E27FC236}">
                <a16:creationId xmlns:a16="http://schemas.microsoft.com/office/drawing/2014/main" id="{A9D047E0-27C6-4193-86E5-3FAA72FB97F8}"/>
              </a:ext>
            </a:extLst>
          </p:cNvPr>
          <p:cNvGraphicFramePr/>
          <p:nvPr/>
        </p:nvGraphicFramePr>
        <p:xfrm>
          <a:off x="6467512" y="4553461"/>
          <a:ext cx="4590519" cy="20919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9" name="TextBox 18">
            <a:extLst>
              <a:ext uri="{FF2B5EF4-FFF2-40B4-BE49-F238E27FC236}">
                <a16:creationId xmlns:a16="http://schemas.microsoft.com/office/drawing/2014/main" id="{C8F72F2E-9703-44FD-B3CA-FCCA097BC557}"/>
              </a:ext>
            </a:extLst>
          </p:cNvPr>
          <p:cNvSpPr txBox="1"/>
          <p:nvPr/>
        </p:nvSpPr>
        <p:spPr>
          <a:xfrm>
            <a:off x="7515795" y="6256177"/>
            <a:ext cx="25807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SHEP FAMILY OF SURVEYS</a:t>
            </a:r>
          </a:p>
        </p:txBody>
      </p:sp>
    </p:spTree>
    <p:extLst>
      <p:ext uri="{BB962C8B-B14F-4D97-AF65-F5344CB8AC3E}">
        <p14:creationId xmlns:p14="http://schemas.microsoft.com/office/powerpoint/2010/main" val="26624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4</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WHAT IS CAHPS?</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20" name="TextBox 19">
            <a:extLst>
              <a:ext uri="{FF2B5EF4-FFF2-40B4-BE49-F238E27FC236}">
                <a16:creationId xmlns:a16="http://schemas.microsoft.com/office/drawing/2014/main" id="{5607FFF2-B6C6-415A-B6C9-A21C2473086F}"/>
              </a:ext>
            </a:extLst>
          </p:cNvPr>
          <p:cNvSpPr txBox="1"/>
          <p:nvPr/>
        </p:nvSpPr>
        <p:spPr>
          <a:xfrm>
            <a:off x="1567839" y="1678769"/>
            <a:ext cx="10053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content of SHEP surveys is based on the </a:t>
            </a:r>
            <a:r>
              <a:rPr kumimoji="0" lang="en-US" sz="2400" b="0" i="0" u="sng" strike="noStrike" kern="1200" cap="none" spc="0" normalizeH="0" baseline="0" noProof="0">
                <a:ln>
                  <a:noFill/>
                </a:ln>
                <a:solidFill>
                  <a:prstClr val="black"/>
                </a:solidFill>
                <a:effectLst/>
                <a:uLnTx/>
                <a:uFillTx/>
                <a:latin typeface="Calibri" panose="020F0502020204030204"/>
                <a:ea typeface="+mn-ea"/>
                <a:cs typeface="+mn-cs"/>
              </a:rPr>
              <a:t>industry-standard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Calibri" panose="020F0502020204030204"/>
                <a:ea typeface="+mn-ea"/>
                <a:cs typeface="+mn-cs"/>
              </a:rPr>
              <a:t>C</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onsumer </a:t>
            </a:r>
            <a:r>
              <a:rPr kumimoji="0" lang="en-US" sz="24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ssessment of </a:t>
            </a:r>
            <a:r>
              <a:rPr kumimoji="0" lang="en-US" sz="2400" b="1" i="0" u="none" strike="noStrike" kern="1200" cap="none" spc="0" normalizeH="0" baseline="0" noProof="0">
                <a:ln>
                  <a:noFill/>
                </a:ln>
                <a:solidFill>
                  <a:srgbClr val="4472C4"/>
                </a:solidFill>
                <a:effectLst/>
                <a:uLnTx/>
                <a:uFillTx/>
                <a:latin typeface="Calibri" panose="020F0502020204030204"/>
                <a:ea typeface="+mn-ea"/>
                <a:cs typeface="+mn-cs"/>
              </a:rPr>
              <a:t>H</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ealthcare </a:t>
            </a: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P</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roviders and </a:t>
            </a:r>
            <a:r>
              <a:rPr kumimoji="0" lang="en-US" sz="2400" b="1" i="0" u="none" strike="noStrike" kern="1200" cap="none" spc="0" normalizeH="0" baseline="0" noProof="0">
                <a:ln>
                  <a:noFill/>
                </a:ln>
                <a:solidFill>
                  <a:srgbClr val="00B0F0"/>
                </a:solidFill>
                <a:effectLst/>
                <a:uLnTx/>
                <a:uFillTx/>
                <a:latin typeface="Calibri" panose="020F0502020204030204"/>
                <a:ea typeface="+mn-ea"/>
                <a:cs typeface="+mn-cs"/>
              </a:rPr>
              <a:t>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ystems surveys (CAHPS). </a:t>
            </a:r>
            <a:endParaRPr kumimoji="0" lang="en-US" sz="2400" b="0" i="0" u="none" strike="sng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E43906A-5DBF-4AAD-9F26-C43DB5B1E774}"/>
              </a:ext>
            </a:extLst>
          </p:cNvPr>
          <p:cNvPicPr>
            <a:picLocks noChangeAspect="1"/>
          </p:cNvPicPr>
          <p:nvPr/>
        </p:nvPicPr>
        <p:blipFill>
          <a:blip r:embed="rId3"/>
          <a:stretch>
            <a:fillRect/>
          </a:stretch>
        </p:blipFill>
        <p:spPr>
          <a:xfrm>
            <a:off x="225039" y="1821896"/>
            <a:ext cx="1162420" cy="505187"/>
          </a:xfrm>
          <a:prstGeom prst="rect">
            <a:avLst/>
          </a:prstGeom>
        </p:spPr>
      </p:pic>
      <p:sp>
        <p:nvSpPr>
          <p:cNvPr id="22" name="TextBox 21">
            <a:extLst>
              <a:ext uri="{FF2B5EF4-FFF2-40B4-BE49-F238E27FC236}">
                <a16:creationId xmlns:a16="http://schemas.microsoft.com/office/drawing/2014/main" id="{09D37E06-8B6A-4C18-92EF-969311A9B9C0}"/>
              </a:ext>
            </a:extLst>
          </p:cNvPr>
          <p:cNvSpPr txBox="1"/>
          <p:nvPr/>
        </p:nvSpPr>
        <p:spPr>
          <a:xfrm>
            <a:off x="1567839" y="3086819"/>
            <a:ext cx="10053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SHEP/CAHPS surveys ask questions based on what has been proven to be most important to patients such as access, care coordination, and communication.</a:t>
            </a:r>
          </a:p>
        </p:txBody>
      </p:sp>
      <p:pic>
        <p:nvPicPr>
          <p:cNvPr id="24" name="Graphic 23" descr="Clipboard Partially Checked outline">
            <a:extLst>
              <a:ext uri="{FF2B5EF4-FFF2-40B4-BE49-F238E27FC236}">
                <a16:creationId xmlns:a16="http://schemas.microsoft.com/office/drawing/2014/main" id="{14A87C5E-F807-48A9-A501-D7AF0A04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331" y="3086819"/>
            <a:ext cx="761551" cy="761551"/>
          </a:xfrm>
          <a:prstGeom prst="rect">
            <a:avLst/>
          </a:prstGeom>
        </p:spPr>
      </p:pic>
      <p:sp>
        <p:nvSpPr>
          <p:cNvPr id="25" name="TextBox 24">
            <a:extLst>
              <a:ext uri="{FF2B5EF4-FFF2-40B4-BE49-F238E27FC236}">
                <a16:creationId xmlns:a16="http://schemas.microsoft.com/office/drawing/2014/main" id="{80DA98B9-FC37-41FA-9C23-03EA16298214}"/>
              </a:ext>
            </a:extLst>
          </p:cNvPr>
          <p:cNvSpPr txBox="1"/>
          <p:nvPr/>
        </p:nvSpPr>
        <p:spPr>
          <a:xfrm>
            <a:off x="1597251" y="4404021"/>
            <a:ext cx="89974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Private sector hospitals also use CAHPS surveys, which provides a basis of comparison of patient experience between VA and the private sector.</a:t>
            </a:r>
          </a:p>
        </p:txBody>
      </p:sp>
      <p:pic>
        <p:nvPicPr>
          <p:cNvPr id="26" name="Graphic 25" descr="Hospital outline">
            <a:extLst>
              <a:ext uri="{FF2B5EF4-FFF2-40B4-BE49-F238E27FC236}">
                <a16:creationId xmlns:a16="http://schemas.microsoft.com/office/drawing/2014/main" id="{05B75B07-FE00-45DC-B641-6A65081A6A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942" y="4427133"/>
            <a:ext cx="914400" cy="914400"/>
          </a:xfrm>
          <a:prstGeom prst="rect">
            <a:avLst/>
          </a:prstGeom>
        </p:spPr>
      </p:pic>
    </p:spTree>
    <p:extLst>
      <p:ext uri="{BB962C8B-B14F-4D97-AF65-F5344CB8AC3E}">
        <p14:creationId xmlns:p14="http://schemas.microsoft.com/office/powerpoint/2010/main" val="23537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5</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SHEP SURVEY ADMINISTRATION</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pic>
        <p:nvPicPr>
          <p:cNvPr id="14" name="Picture 13">
            <a:extLst>
              <a:ext uri="{FF2B5EF4-FFF2-40B4-BE49-F238E27FC236}">
                <a16:creationId xmlns:a16="http://schemas.microsoft.com/office/drawing/2014/main" id="{9F65A0B0-279B-497D-9911-25D87FDE1F40}"/>
              </a:ext>
            </a:extLst>
          </p:cNvPr>
          <p:cNvPicPr>
            <a:picLocks noChangeAspect="1"/>
          </p:cNvPicPr>
          <p:nvPr/>
        </p:nvPicPr>
        <p:blipFill>
          <a:blip r:embed="rId3"/>
          <a:stretch>
            <a:fillRect/>
          </a:stretch>
        </p:blipFill>
        <p:spPr>
          <a:xfrm>
            <a:off x="156170" y="1150723"/>
            <a:ext cx="3782087" cy="4727608"/>
          </a:xfrm>
          <a:prstGeom prst="rect">
            <a:avLst/>
          </a:prstGeom>
          <a:ln>
            <a:solidFill>
              <a:srgbClr val="002060"/>
            </a:solidFill>
          </a:ln>
        </p:spPr>
      </p:pic>
      <p:pic>
        <p:nvPicPr>
          <p:cNvPr id="19" name="Picture 18">
            <a:extLst>
              <a:ext uri="{FF2B5EF4-FFF2-40B4-BE49-F238E27FC236}">
                <a16:creationId xmlns:a16="http://schemas.microsoft.com/office/drawing/2014/main" id="{1B800434-F06A-4DAC-BB50-18F9C19E91D4}"/>
              </a:ext>
            </a:extLst>
          </p:cNvPr>
          <p:cNvPicPr>
            <a:picLocks noChangeAspect="1"/>
          </p:cNvPicPr>
          <p:nvPr/>
        </p:nvPicPr>
        <p:blipFill>
          <a:blip r:embed="rId4"/>
          <a:stretch>
            <a:fillRect/>
          </a:stretch>
        </p:blipFill>
        <p:spPr>
          <a:xfrm>
            <a:off x="3016759" y="1428304"/>
            <a:ext cx="3628485" cy="4554189"/>
          </a:xfrm>
          <a:prstGeom prst="rect">
            <a:avLst/>
          </a:prstGeom>
          <a:ln>
            <a:solidFill>
              <a:srgbClr val="002060"/>
            </a:solidFill>
          </a:ln>
        </p:spPr>
      </p:pic>
      <p:graphicFrame>
        <p:nvGraphicFramePr>
          <p:cNvPr id="23" name="Diagram 22">
            <a:extLst>
              <a:ext uri="{FF2B5EF4-FFF2-40B4-BE49-F238E27FC236}">
                <a16:creationId xmlns:a16="http://schemas.microsoft.com/office/drawing/2014/main" id="{28929999-EBAB-433A-8D7B-DB7F116FA7D8}"/>
              </a:ext>
            </a:extLst>
          </p:cNvPr>
          <p:cNvGraphicFramePr/>
          <p:nvPr>
            <p:extLst>
              <p:ext uri="{D42A27DB-BD31-4B8C-83A1-F6EECF244321}">
                <p14:modId xmlns:p14="http://schemas.microsoft.com/office/powerpoint/2010/main" val="25932517"/>
              </p:ext>
            </p:extLst>
          </p:nvPr>
        </p:nvGraphicFramePr>
        <p:xfrm>
          <a:off x="6407955" y="1564170"/>
          <a:ext cx="5917949" cy="45639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TextBox 26">
            <a:extLst>
              <a:ext uri="{FF2B5EF4-FFF2-40B4-BE49-F238E27FC236}">
                <a16:creationId xmlns:a16="http://schemas.microsoft.com/office/drawing/2014/main" id="{68BF74B8-3A60-4308-A531-9C2705A84295}"/>
              </a:ext>
            </a:extLst>
          </p:cNvPr>
          <p:cNvSpPr txBox="1"/>
          <p:nvPr/>
        </p:nvSpPr>
        <p:spPr>
          <a:xfrm>
            <a:off x="1894288" y="6155912"/>
            <a:ext cx="4036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5000"/>
                  </a:schemeClr>
                </a:solidFill>
                <a:effectLst/>
                <a:uLnTx/>
                <a:uFillTx/>
                <a:latin typeface="Calibri" panose="020F0502020204030204"/>
                <a:ea typeface="+mn-ea"/>
                <a:cs typeface="+mn-cs"/>
              </a:rPr>
              <a:t>ALL SHEP SURVEYS ARE LOCATED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SHEP Questionnaires (va.gov)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ADEC468-B082-425A-A47A-E2D13E51AE14}"/>
              </a:ext>
            </a:extLst>
          </p:cNvPr>
          <p:cNvSpPr/>
          <p:nvPr/>
        </p:nvSpPr>
        <p:spPr>
          <a:xfrm>
            <a:off x="7053070" y="1756679"/>
            <a:ext cx="776936" cy="733561"/>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descr="Hospital outline">
            <a:extLst>
              <a:ext uri="{FF2B5EF4-FFF2-40B4-BE49-F238E27FC236}">
                <a16:creationId xmlns:a16="http://schemas.microsoft.com/office/drawing/2014/main" id="{28DE96E2-DA8C-4DBF-B5E8-9AD2D36DF8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33000" y="1807300"/>
            <a:ext cx="617076" cy="617076"/>
          </a:xfrm>
          <a:prstGeom prst="rect">
            <a:avLst/>
          </a:prstGeom>
        </p:spPr>
      </p:pic>
      <p:sp>
        <p:nvSpPr>
          <p:cNvPr id="31" name="Oval 30">
            <a:extLst>
              <a:ext uri="{FF2B5EF4-FFF2-40B4-BE49-F238E27FC236}">
                <a16:creationId xmlns:a16="http://schemas.microsoft.com/office/drawing/2014/main" id="{1B75B6BF-2EBC-407D-849D-D9AF5B1EC294}"/>
              </a:ext>
            </a:extLst>
          </p:cNvPr>
          <p:cNvSpPr/>
          <p:nvPr/>
        </p:nvSpPr>
        <p:spPr>
          <a:xfrm>
            <a:off x="7187318" y="2861015"/>
            <a:ext cx="819821" cy="814572"/>
          </a:xfrm>
          <a:prstGeom prst="ellipse">
            <a:avLst/>
          </a:prstGeom>
          <a:solidFill>
            <a:srgbClr val="56DAC1"/>
          </a:solidFill>
          <a:ln w="12700" cap="flat" cmpd="sng" algn="ctr">
            <a:solidFill>
              <a:srgbClr val="57D9A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descr="Doctor female with solid fill">
            <a:extLst>
              <a:ext uri="{FF2B5EF4-FFF2-40B4-BE49-F238E27FC236}">
                <a16:creationId xmlns:a16="http://schemas.microsoft.com/office/drawing/2014/main" id="{0CD382A1-5BAB-4018-A621-D9DA8CB760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46396" y="2878875"/>
            <a:ext cx="701664" cy="701664"/>
          </a:xfrm>
          <a:prstGeom prst="rect">
            <a:avLst/>
          </a:prstGeom>
        </p:spPr>
      </p:pic>
      <p:sp>
        <p:nvSpPr>
          <p:cNvPr id="33" name="Oval 32">
            <a:extLst>
              <a:ext uri="{FF2B5EF4-FFF2-40B4-BE49-F238E27FC236}">
                <a16:creationId xmlns:a16="http://schemas.microsoft.com/office/drawing/2014/main" id="{09EC843F-E37F-4187-9998-29CA982B3FC6}"/>
              </a:ext>
            </a:extLst>
          </p:cNvPr>
          <p:cNvSpPr/>
          <p:nvPr/>
        </p:nvSpPr>
        <p:spPr>
          <a:xfrm>
            <a:off x="7133000" y="4076309"/>
            <a:ext cx="819821" cy="814572"/>
          </a:xfrm>
          <a:prstGeom prst="ellipse">
            <a:avLst/>
          </a:prstGeom>
          <a:solidFill>
            <a:srgbClr val="66C87D"/>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descr="Heartbeat with solid fill">
            <a:extLst>
              <a:ext uri="{FF2B5EF4-FFF2-40B4-BE49-F238E27FC236}">
                <a16:creationId xmlns:a16="http://schemas.microsoft.com/office/drawing/2014/main" id="{80DD55ED-C849-4E94-AC45-BA095E3335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61526" y="4102211"/>
            <a:ext cx="762767" cy="762767"/>
          </a:xfrm>
          <a:prstGeom prst="rect">
            <a:avLst/>
          </a:prstGeom>
        </p:spPr>
      </p:pic>
      <p:sp>
        <p:nvSpPr>
          <p:cNvPr id="35" name="Oval 34">
            <a:extLst>
              <a:ext uri="{FF2B5EF4-FFF2-40B4-BE49-F238E27FC236}">
                <a16:creationId xmlns:a16="http://schemas.microsoft.com/office/drawing/2014/main" id="{B11006EC-CF8B-4889-81E4-295E7984D638}"/>
              </a:ext>
            </a:extLst>
          </p:cNvPr>
          <p:cNvSpPr/>
          <p:nvPr/>
        </p:nvSpPr>
        <p:spPr>
          <a:xfrm>
            <a:off x="7205938" y="5193182"/>
            <a:ext cx="819821" cy="814572"/>
          </a:xfrm>
          <a:prstGeom prst="ellipse">
            <a:avLst/>
          </a:prstGeom>
          <a:solidFill>
            <a:srgbClr val="7CB953"/>
          </a:solidFill>
          <a:ln>
            <a:solidFill>
              <a:srgbClr val="7CBD7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Medical outline">
            <a:extLst>
              <a:ext uri="{FF2B5EF4-FFF2-40B4-BE49-F238E27FC236}">
                <a16:creationId xmlns:a16="http://schemas.microsoft.com/office/drawing/2014/main" id="{2621306F-6A92-437D-B796-4C96E88FEF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283733" y="5277177"/>
            <a:ext cx="626741" cy="626741"/>
          </a:xfrm>
          <a:prstGeom prst="rect">
            <a:avLst/>
          </a:prstGeom>
        </p:spPr>
      </p:pic>
    </p:spTree>
    <p:extLst>
      <p:ext uri="{BB962C8B-B14F-4D97-AF65-F5344CB8AC3E}">
        <p14:creationId xmlns:p14="http://schemas.microsoft.com/office/powerpoint/2010/main" val="186412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6</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87498" y="198940"/>
            <a:ext cx="11480641" cy="810665"/>
          </a:xfrm>
        </p:spPr>
        <p:txBody>
          <a:bodyPr lIns="91440" tIns="45720" rIns="91440" bIns="45720" anchor="t">
            <a:normAutofit/>
          </a:bodyPr>
          <a:lstStyle/>
          <a:p>
            <a:r>
              <a:rPr lang="en-US" sz="3600" dirty="0">
                <a:solidFill>
                  <a:schemeClr val="bg1"/>
                </a:solidFill>
              </a:rPr>
              <a:t>SHEP SURVEYS: Dimensions of Patient Experience Assessed</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3" name="Rectangle: Rounded Corners 2">
            <a:extLst>
              <a:ext uri="{FF2B5EF4-FFF2-40B4-BE49-F238E27FC236}">
                <a16:creationId xmlns:a16="http://schemas.microsoft.com/office/drawing/2014/main" id="{8D50F050-F62A-4872-830A-CEF3651D6E68}"/>
              </a:ext>
            </a:extLst>
          </p:cNvPr>
          <p:cNvSpPr/>
          <p:nvPr/>
        </p:nvSpPr>
        <p:spPr>
          <a:xfrm>
            <a:off x="789140" y="1393358"/>
            <a:ext cx="4625681" cy="5129066"/>
          </a:xfrm>
          <a:prstGeom prst="roundRect">
            <a:avLst/>
          </a:prstGeom>
          <a:solidFill>
            <a:schemeClr val="accent4">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US" b="1" i="0" u="none" strike="noStrike" kern="1200" cap="none" spc="0" normalizeH="0" baseline="0" noProof="0" dirty="0">
                <a:ln>
                  <a:noFill/>
                </a:ln>
                <a:solidFill>
                  <a:srgbClr val="003F72"/>
                </a:solidFill>
                <a:effectLst/>
                <a:uLnTx/>
                <a:uFillTx/>
                <a:latin typeface="Calibri"/>
                <a:ea typeface="+mn-ea"/>
                <a:cs typeface="+mn-cs"/>
              </a:rPr>
              <a:t>All SHEP surveys</a:t>
            </a:r>
            <a:endParaRPr kumimoji="0" lang="en-US" b="0" i="0" u="none" strike="noStrike" kern="1200" cap="none" spc="0" normalizeH="0" baseline="0" noProof="0" dirty="0">
              <a:ln>
                <a:noFill/>
              </a:ln>
              <a:solidFill>
                <a:srgbClr val="003F72"/>
              </a:solidFill>
              <a:effectLst/>
              <a:uLnTx/>
              <a:uFillTx/>
              <a:latin typeface="Calibri"/>
              <a:ea typeface="+mn-ea"/>
              <a:cs typeface="+mn-cs"/>
            </a:endParaRP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Access</a:t>
            </a:r>
            <a:r>
              <a:rPr kumimoji="0" lang="en-US" sz="1700" b="0" i="0" u="none" strike="noStrike" kern="1200" cap="none" spc="0" normalizeH="0" baseline="0" noProof="0" dirty="0">
                <a:ln>
                  <a:noFill/>
                </a:ln>
                <a:solidFill>
                  <a:srgbClr val="003F72"/>
                </a:solidFill>
                <a:effectLst/>
                <a:uLnTx/>
                <a:uFillTx/>
                <a:latin typeface="Calibri"/>
                <a:ea typeface="+mn-ea"/>
                <a:cs typeface="+mn-cs"/>
              </a:rPr>
              <a:t>: Getting Timely Appointments, Care, and Information.</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Communication</a:t>
            </a:r>
            <a:r>
              <a:rPr kumimoji="0" lang="en-US" sz="1700" b="0" i="0" u="none" strike="noStrike" kern="1200" cap="none" spc="0" normalizeH="0" baseline="0" noProof="0" dirty="0">
                <a:ln>
                  <a:noFill/>
                </a:ln>
                <a:solidFill>
                  <a:srgbClr val="003F72"/>
                </a:solidFill>
                <a:effectLst/>
                <a:uLnTx/>
                <a:uFillTx/>
                <a:latin typeface="Calibri"/>
                <a:ea typeface="+mn-ea"/>
                <a:cs typeface="+mn-cs"/>
              </a:rPr>
              <a:t>:  How Well Providers Communicate With Patients.</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Coordination</a:t>
            </a:r>
            <a:r>
              <a:rPr kumimoji="0" lang="en-US" sz="1700" b="0" i="0" u="none" strike="noStrike" kern="1200" cap="none" spc="0" normalizeH="0" baseline="0" noProof="0" dirty="0">
                <a:ln>
                  <a:noFill/>
                </a:ln>
                <a:solidFill>
                  <a:srgbClr val="003F72"/>
                </a:solidFill>
                <a:effectLst/>
                <a:uLnTx/>
                <a:uFillTx/>
                <a:latin typeface="Calibri"/>
                <a:ea typeface="+mn-ea"/>
                <a:cs typeface="+mn-cs"/>
              </a:rPr>
              <a:t>: Providers' Use of Information to Coordinate Patient Care.</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Office Staff: </a:t>
            </a:r>
            <a:r>
              <a:rPr kumimoji="0" lang="en-US" sz="1700" b="0" i="0" u="none" strike="noStrike" kern="1200" cap="none" spc="0" normalizeH="0" baseline="0" noProof="0" dirty="0">
                <a:ln>
                  <a:noFill/>
                </a:ln>
                <a:solidFill>
                  <a:srgbClr val="003F72"/>
                </a:solidFill>
                <a:effectLst/>
                <a:uLnTx/>
                <a:uFillTx/>
                <a:latin typeface="Calibri"/>
                <a:ea typeface="+mn-ea"/>
                <a:cs typeface="+mn-cs"/>
              </a:rPr>
              <a:t>Helpful/Responsive, Courteous, and Respectful Staff.</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Patients’ Overall Rating of Provider </a:t>
            </a:r>
            <a:r>
              <a:rPr kumimoji="0" lang="en-US" sz="1700" b="0" i="0" u="none" strike="noStrike" kern="1200" cap="none" spc="0" normalizeH="0" baseline="0" noProof="0" dirty="0">
                <a:ln>
                  <a:noFill/>
                </a:ln>
                <a:solidFill>
                  <a:srgbClr val="003F72"/>
                </a:solidFill>
                <a:effectLst/>
                <a:uLnTx/>
                <a:uFillTx/>
                <a:latin typeface="Calibri"/>
                <a:ea typeface="+mn-ea"/>
                <a:cs typeface="+mn-cs"/>
              </a:rPr>
              <a:t>(PCMH, SC) or Hospital (Inpatient)</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3F72"/>
                </a:solidFill>
                <a:effectLst/>
                <a:uLnTx/>
                <a:uFillTx/>
                <a:latin typeface="Calibri"/>
                <a:ea typeface="+mn-ea"/>
                <a:cs typeface="+mn-cs"/>
              </a:rPr>
              <a:t>Satisfaction with Care </a:t>
            </a:r>
            <a:r>
              <a:rPr kumimoji="0" lang="en-US" sz="1700" b="0" i="0" u="none" strike="noStrike" kern="1200" cap="none" spc="0" normalizeH="0" baseline="0" noProof="0" dirty="0">
                <a:ln>
                  <a:noFill/>
                </a:ln>
                <a:solidFill>
                  <a:srgbClr val="003F72"/>
                </a:solidFill>
                <a:effectLst/>
                <a:uLnTx/>
                <a:uFillTx/>
                <a:latin typeface="Calibri"/>
                <a:ea typeface="+mn-ea"/>
                <a:cs typeface="+mn-cs"/>
              </a:rPr>
              <a:t>(except Inpatient)</a:t>
            </a:r>
          </a:p>
          <a:p>
            <a:pPr algn="ctr"/>
            <a:endParaRPr lang="en-US" sz="1600" dirty="0"/>
          </a:p>
        </p:txBody>
      </p:sp>
      <p:sp>
        <p:nvSpPr>
          <p:cNvPr id="23" name="Rectangle: Rounded Corners 22">
            <a:extLst>
              <a:ext uri="{FF2B5EF4-FFF2-40B4-BE49-F238E27FC236}">
                <a16:creationId xmlns:a16="http://schemas.microsoft.com/office/drawing/2014/main" id="{3A363200-B52D-4CF8-961A-B6A2074E9C6B}"/>
              </a:ext>
            </a:extLst>
          </p:cNvPr>
          <p:cNvSpPr/>
          <p:nvPr/>
        </p:nvSpPr>
        <p:spPr>
          <a:xfrm>
            <a:off x="6425852" y="1393357"/>
            <a:ext cx="4810035" cy="2367497"/>
          </a:xfrm>
          <a:prstGeom prst="roundRect">
            <a:avLst/>
          </a:prstGeom>
          <a:solidFill>
            <a:schemeClr val="accent5">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F72"/>
                </a:solidFill>
                <a:effectLst/>
                <a:uLnTx/>
                <a:uFillTx/>
                <a:latin typeface="Calibri"/>
                <a:ea typeface="+mn-ea"/>
                <a:cs typeface="+mn-cs"/>
              </a:rPr>
              <a:t>In addition, for the </a:t>
            </a:r>
            <a:r>
              <a:rPr kumimoji="0" lang="en-US" sz="2000" b="1" i="0" u="none" strike="noStrike" kern="1200" cap="none" spc="0" normalizeH="0" baseline="0" noProof="0" dirty="0">
                <a:ln>
                  <a:noFill/>
                </a:ln>
                <a:solidFill>
                  <a:srgbClr val="003F72"/>
                </a:solidFill>
                <a:effectLst/>
                <a:uLnTx/>
                <a:uFillTx/>
                <a:latin typeface="Calibri"/>
                <a:ea typeface="+mn-ea"/>
                <a:cs typeface="+mn-cs"/>
              </a:rPr>
              <a:t>Inpatient</a:t>
            </a:r>
            <a:r>
              <a:rPr kumimoji="0" lang="en-US" sz="2000" b="0" i="0" u="none" strike="noStrike" kern="1200" cap="none" spc="0" normalizeH="0" baseline="0" noProof="0" dirty="0">
                <a:ln>
                  <a:noFill/>
                </a:ln>
                <a:solidFill>
                  <a:srgbClr val="003F72"/>
                </a:solidFill>
                <a:effectLst/>
                <a:uLnTx/>
                <a:uFillTx/>
                <a:latin typeface="Calibri"/>
                <a:ea typeface="+mn-ea"/>
                <a:cs typeface="+mn-cs"/>
              </a:rPr>
              <a:t> Survey</a:t>
            </a:r>
          </a:p>
          <a:p>
            <a:pPr marL="1200150" lvl="2" indent="-285750">
              <a:spcBef>
                <a:spcPts val="1200"/>
              </a:spcBef>
              <a:buFont typeface="Arial" panose="020B0604020202020204" pitchFamily="34" charset="0"/>
              <a:buChar char="•"/>
              <a:defRPr/>
            </a:pPr>
            <a:r>
              <a:rPr kumimoji="0" lang="en-US" sz="1700" b="0" i="0" u="none" strike="noStrike" kern="1200" cap="none" spc="0" normalizeH="0" baseline="0" noProof="0" dirty="0">
                <a:ln>
                  <a:noFill/>
                </a:ln>
                <a:solidFill>
                  <a:srgbClr val="003F72"/>
                </a:solidFill>
                <a:effectLst/>
                <a:uLnTx/>
                <a:uFillTx/>
                <a:latin typeface="Calibri"/>
                <a:ea typeface="+mn-ea"/>
                <a:cs typeface="+mn-cs"/>
              </a:rPr>
              <a:t>Cleanliness of Hospital</a:t>
            </a:r>
          </a:p>
          <a:p>
            <a:pPr marL="1200150" lvl="2" indent="-285750">
              <a:spcBef>
                <a:spcPts val="600"/>
              </a:spcBef>
              <a:buFont typeface="Arial" panose="020B0604020202020204" pitchFamily="34" charset="0"/>
              <a:buChar char="•"/>
              <a:defRPr/>
            </a:pPr>
            <a:r>
              <a:rPr kumimoji="0" lang="en-US" sz="1700" b="0" i="0" u="none" strike="noStrike" kern="1200" cap="none" spc="0" normalizeH="0" baseline="0" noProof="0" dirty="0">
                <a:ln>
                  <a:noFill/>
                </a:ln>
                <a:solidFill>
                  <a:srgbClr val="003F72"/>
                </a:solidFill>
                <a:effectLst/>
                <a:uLnTx/>
                <a:uFillTx/>
                <a:latin typeface="Calibri"/>
                <a:ea typeface="+mn-ea"/>
                <a:cs typeface="+mn-cs"/>
              </a:rPr>
              <a:t>Quietness of Hospital</a:t>
            </a:r>
          </a:p>
          <a:p>
            <a:pPr marL="1200150" lvl="2" indent="-285750">
              <a:spcBef>
                <a:spcPts val="600"/>
              </a:spcBef>
              <a:buFont typeface="Arial" panose="020B0604020202020204" pitchFamily="34" charset="0"/>
              <a:buChar char="•"/>
              <a:defRPr/>
            </a:pPr>
            <a:r>
              <a:rPr kumimoji="0" lang="en-US" sz="1700" b="0" i="0" u="none" strike="noStrike" kern="1200" cap="none" spc="0" normalizeH="0" baseline="0" noProof="0" dirty="0">
                <a:ln>
                  <a:noFill/>
                </a:ln>
                <a:solidFill>
                  <a:srgbClr val="003F72"/>
                </a:solidFill>
                <a:effectLst/>
                <a:uLnTx/>
                <a:uFillTx/>
                <a:latin typeface="Calibri"/>
                <a:ea typeface="+mn-ea"/>
                <a:cs typeface="+mn-cs"/>
              </a:rPr>
              <a:t>Shared Decision Making</a:t>
            </a:r>
          </a:p>
          <a:p>
            <a:pPr marL="1200150" lvl="2" indent="-285750">
              <a:spcBef>
                <a:spcPts val="600"/>
              </a:spcBef>
              <a:buFont typeface="Arial" panose="020B0604020202020204" pitchFamily="34" charset="0"/>
              <a:buChar char="•"/>
              <a:defRPr/>
            </a:pPr>
            <a:r>
              <a:rPr kumimoji="0" lang="en-US" sz="1700" b="0" i="0" u="none" strike="noStrike" kern="1200" cap="none" spc="0" normalizeH="0" baseline="0" noProof="0" dirty="0">
                <a:ln>
                  <a:noFill/>
                </a:ln>
                <a:solidFill>
                  <a:srgbClr val="003F72"/>
                </a:solidFill>
                <a:effectLst/>
                <a:uLnTx/>
                <a:uFillTx/>
                <a:latin typeface="Calibri"/>
                <a:ea typeface="+mn-ea"/>
                <a:cs typeface="+mn-cs"/>
              </a:rPr>
              <a:t>Discharge Information</a:t>
            </a:r>
          </a:p>
          <a:p>
            <a:pPr marL="1200150" lvl="2" indent="-285750">
              <a:spcBef>
                <a:spcPts val="600"/>
              </a:spcBef>
              <a:buFont typeface="Arial" panose="020B0604020202020204" pitchFamily="34" charset="0"/>
              <a:buChar char="•"/>
              <a:defRPr/>
            </a:pPr>
            <a:r>
              <a:rPr kumimoji="0" lang="en-US" sz="1700" b="0" i="0" u="none" strike="noStrike" kern="1200" cap="none" spc="0" normalizeH="0" baseline="0" noProof="0" dirty="0">
                <a:ln>
                  <a:noFill/>
                </a:ln>
                <a:solidFill>
                  <a:srgbClr val="003F72"/>
                </a:solidFill>
                <a:effectLst/>
                <a:uLnTx/>
                <a:uFillTx/>
                <a:latin typeface="Calibri"/>
                <a:ea typeface="+mn-ea"/>
                <a:cs typeface="+mn-cs"/>
              </a:rPr>
              <a:t>Care Transition</a:t>
            </a:r>
          </a:p>
        </p:txBody>
      </p:sp>
      <p:sp>
        <p:nvSpPr>
          <p:cNvPr id="28" name="Rectangle: Rounded Corners 27">
            <a:extLst>
              <a:ext uri="{FF2B5EF4-FFF2-40B4-BE49-F238E27FC236}">
                <a16:creationId xmlns:a16="http://schemas.microsoft.com/office/drawing/2014/main" id="{708D4263-FBEE-4F2A-A7E0-6A512517DA17}"/>
              </a:ext>
            </a:extLst>
          </p:cNvPr>
          <p:cNvSpPr/>
          <p:nvPr/>
        </p:nvSpPr>
        <p:spPr>
          <a:xfrm>
            <a:off x="6415633" y="4154927"/>
            <a:ext cx="4810035" cy="2367497"/>
          </a:xfrm>
          <a:prstGeom prst="roundRect">
            <a:avLst/>
          </a:prstGeom>
          <a:solidFill>
            <a:schemeClr val="accent1">
              <a:lumMod val="20000"/>
              <a:lumOff val="80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F72"/>
                </a:solidFill>
                <a:effectLst/>
                <a:uLnTx/>
                <a:uFillTx/>
                <a:latin typeface="Calibri"/>
                <a:ea typeface="+mn-ea"/>
                <a:cs typeface="+mn-cs"/>
              </a:rPr>
              <a:t>In addition, for </a:t>
            </a:r>
            <a:r>
              <a:rPr kumimoji="0" lang="en-US" sz="2000" b="1" i="0" u="none" strike="noStrike" kern="1200" cap="none" spc="0" normalizeH="0" baseline="0" noProof="0" dirty="0">
                <a:ln>
                  <a:noFill/>
                </a:ln>
                <a:solidFill>
                  <a:srgbClr val="003F72"/>
                </a:solidFill>
                <a:effectLst/>
                <a:uLnTx/>
                <a:uFillTx/>
                <a:latin typeface="Calibri"/>
                <a:ea typeface="+mn-ea"/>
                <a:cs typeface="+mn-cs"/>
              </a:rPr>
              <a:t>Community Care </a:t>
            </a:r>
            <a:r>
              <a:rPr kumimoji="0" lang="en-US" sz="2000" b="0" i="0" u="none" strike="noStrike" kern="1200" cap="none" spc="0" normalizeH="0" baseline="0" noProof="0" dirty="0">
                <a:ln>
                  <a:noFill/>
                </a:ln>
                <a:solidFill>
                  <a:srgbClr val="003F72"/>
                </a:solidFill>
                <a:effectLst/>
                <a:uLnTx/>
                <a:uFillTx/>
                <a:latin typeface="Calibri"/>
                <a:ea typeface="+mn-ea"/>
                <a:cs typeface="+mn-cs"/>
              </a:rPr>
              <a:t>Survey</a:t>
            </a:r>
          </a:p>
          <a:p>
            <a:pPr marL="1200150" lvl="2" indent="-285750">
              <a:spcBef>
                <a:spcPts val="12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Eligibility</a:t>
            </a:r>
            <a:r>
              <a:rPr lang="en-US" dirty="0">
                <a:solidFill>
                  <a:srgbClr val="003F72"/>
                </a:solidFill>
                <a:latin typeface="Calibri"/>
              </a:rPr>
              <a:t> Determination</a:t>
            </a:r>
            <a:endParaRPr kumimoji="0" lang="en-US" b="0" i="0" u="none" strike="noStrike" kern="1200" cap="none" spc="0" normalizeH="0" baseline="0" noProof="0" dirty="0">
              <a:ln>
                <a:noFill/>
              </a:ln>
              <a:solidFill>
                <a:srgbClr val="003F72"/>
              </a:solidFill>
              <a:effectLst/>
              <a:uLnTx/>
              <a:uFillTx/>
              <a:latin typeface="Calibri"/>
              <a:ea typeface="+mn-ea"/>
              <a:cs typeface="+mn-cs"/>
            </a:endParaRPr>
          </a:p>
          <a:p>
            <a:pPr marL="1200150" lvl="2" indent="-285750">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First Appointment</a:t>
            </a:r>
            <a:r>
              <a:rPr lang="en-US" dirty="0">
                <a:solidFill>
                  <a:srgbClr val="003F72"/>
                </a:solidFill>
                <a:latin typeface="Calibri"/>
              </a:rPr>
              <a:t>t Access</a:t>
            </a:r>
            <a:endParaRPr kumimoji="0" lang="en-US" b="0" i="0" u="none" strike="noStrike" kern="1200" cap="none" spc="0" normalizeH="0" baseline="0" noProof="0" dirty="0">
              <a:ln>
                <a:noFill/>
              </a:ln>
              <a:solidFill>
                <a:srgbClr val="003F72"/>
              </a:solidFill>
              <a:effectLst/>
              <a:uLnTx/>
              <a:uFillTx/>
              <a:latin typeface="Calibri"/>
              <a:ea typeface="+mn-ea"/>
              <a:cs typeface="+mn-cs"/>
            </a:endParaRPr>
          </a:p>
          <a:p>
            <a:pPr marL="1200150" lvl="2" indent="-285750">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003F72"/>
                </a:solidFill>
                <a:effectLst/>
                <a:uLnTx/>
                <a:uFillTx/>
                <a:latin typeface="Calibri"/>
                <a:ea typeface="+mn-ea"/>
                <a:cs typeface="+mn-cs"/>
              </a:rPr>
              <a:t>Billing</a:t>
            </a:r>
          </a:p>
        </p:txBody>
      </p:sp>
    </p:spTree>
    <p:extLst>
      <p:ext uri="{BB962C8B-B14F-4D97-AF65-F5344CB8AC3E}">
        <p14:creationId xmlns:p14="http://schemas.microsoft.com/office/powerpoint/2010/main" val="129135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7</a:t>
            </a:fld>
            <a:endParaRPr lang="en-US" dirty="0"/>
          </a:p>
        </p:txBody>
      </p:sp>
      <p:sp>
        <p:nvSpPr>
          <p:cNvPr id="10" name="Title 5">
            <a:extLst>
              <a:ext uri="{FF2B5EF4-FFF2-40B4-BE49-F238E27FC236}">
                <a16:creationId xmlns:a16="http://schemas.microsoft.com/office/drawing/2014/main" id="{9E1C54FB-F074-4565-A796-073EA6270B90}"/>
              </a:ext>
            </a:extLst>
          </p:cNvPr>
          <p:cNvSpPr>
            <a:spLocks noGrp="1"/>
          </p:cNvSpPr>
          <p:nvPr>
            <p:ph type="title"/>
          </p:nvPr>
        </p:nvSpPr>
        <p:spPr>
          <a:xfrm>
            <a:off x="444137" y="213013"/>
            <a:ext cx="10972800" cy="810665"/>
          </a:xfrm>
        </p:spPr>
        <p:txBody>
          <a:bodyPr/>
          <a:lstStyle/>
          <a:p>
            <a:r>
              <a:rPr lang="en-US" sz="3600" dirty="0">
                <a:solidFill>
                  <a:schemeClr val="bg1"/>
                </a:solidFill>
              </a:rPr>
              <a:t>SCORING LOGIC- “TOP BOX” SCORING</a:t>
            </a:r>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graphicFrame>
        <p:nvGraphicFramePr>
          <p:cNvPr id="8" name="Diagram 7">
            <a:extLst>
              <a:ext uri="{FF2B5EF4-FFF2-40B4-BE49-F238E27FC236}">
                <a16:creationId xmlns:a16="http://schemas.microsoft.com/office/drawing/2014/main" id="{A44B334B-BE98-425D-B3E2-22F515726E50}"/>
              </a:ext>
            </a:extLst>
          </p:cNvPr>
          <p:cNvGraphicFramePr/>
          <p:nvPr>
            <p:extLst>
              <p:ext uri="{D42A27DB-BD31-4B8C-83A1-F6EECF244321}">
                <p14:modId xmlns:p14="http://schemas.microsoft.com/office/powerpoint/2010/main" val="3746016084"/>
              </p:ext>
            </p:extLst>
          </p:nvPr>
        </p:nvGraphicFramePr>
        <p:xfrm>
          <a:off x="-380156" y="1862745"/>
          <a:ext cx="5600430" cy="4125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818C3543-A8CC-422E-8DDF-E8FD9837B2EB}"/>
              </a:ext>
            </a:extLst>
          </p:cNvPr>
          <p:cNvGraphicFramePr/>
          <p:nvPr>
            <p:extLst>
              <p:ext uri="{D42A27DB-BD31-4B8C-83A1-F6EECF244321}">
                <p14:modId xmlns:p14="http://schemas.microsoft.com/office/powerpoint/2010/main" val="3463394979"/>
              </p:ext>
            </p:extLst>
          </p:nvPr>
        </p:nvGraphicFramePr>
        <p:xfrm>
          <a:off x="3712726" y="1805212"/>
          <a:ext cx="5600429" cy="4305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A23EA708-4A8D-4D52-A288-4A11F0DE9234}"/>
              </a:ext>
            </a:extLst>
          </p:cNvPr>
          <p:cNvGraphicFramePr/>
          <p:nvPr>
            <p:extLst>
              <p:ext uri="{D42A27DB-BD31-4B8C-83A1-F6EECF244321}">
                <p14:modId xmlns:p14="http://schemas.microsoft.com/office/powerpoint/2010/main" val="1681169366"/>
              </p:ext>
            </p:extLst>
          </p:nvPr>
        </p:nvGraphicFramePr>
        <p:xfrm>
          <a:off x="7424263" y="1805212"/>
          <a:ext cx="5496875" cy="403988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Rectangle 12">
            <a:extLst>
              <a:ext uri="{FF2B5EF4-FFF2-40B4-BE49-F238E27FC236}">
                <a16:creationId xmlns:a16="http://schemas.microsoft.com/office/drawing/2014/main" id="{ECA773E2-7DF4-406F-8F4D-CEF3BCB22A85}"/>
              </a:ext>
            </a:extLst>
          </p:cNvPr>
          <p:cNvSpPr/>
          <p:nvPr/>
        </p:nvSpPr>
        <p:spPr>
          <a:xfrm>
            <a:off x="1876145" y="5373433"/>
            <a:ext cx="1002700" cy="634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AF7672-9A5F-4E1D-96A1-39BB73704C30}"/>
              </a:ext>
            </a:extLst>
          </p:cNvPr>
          <p:cNvSpPr/>
          <p:nvPr/>
        </p:nvSpPr>
        <p:spPr>
          <a:xfrm>
            <a:off x="5955589" y="5373433"/>
            <a:ext cx="1041190" cy="73468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B4C7229-258E-494E-9BAA-AE27FF746241}"/>
              </a:ext>
            </a:extLst>
          </p:cNvPr>
          <p:cNvSpPr/>
          <p:nvPr/>
        </p:nvSpPr>
        <p:spPr>
          <a:xfrm>
            <a:off x="9624779" y="4383028"/>
            <a:ext cx="1083537" cy="14620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058C08C-98FA-4BA7-A186-A305F2FD59AA}"/>
              </a:ext>
            </a:extLst>
          </p:cNvPr>
          <p:cNvSpPr txBox="1"/>
          <p:nvPr/>
        </p:nvSpPr>
        <p:spPr>
          <a:xfrm rot="19794322">
            <a:off x="1527790" y="5316340"/>
            <a:ext cx="957247" cy="276999"/>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ED7D31"/>
                  </a:solidFill>
                </a:ln>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TOP BOX</a:t>
            </a:r>
          </a:p>
        </p:txBody>
      </p:sp>
      <p:pic>
        <p:nvPicPr>
          <p:cNvPr id="20" name="Picture 19" descr="A red and white mushroom&#10;&#10;Description automatically generated with medium confidence">
            <a:extLst>
              <a:ext uri="{FF2B5EF4-FFF2-40B4-BE49-F238E27FC236}">
                <a16:creationId xmlns:a16="http://schemas.microsoft.com/office/drawing/2014/main" id="{1E8E5258-22A4-48A5-99BE-D1E2592A444E}"/>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1745635" y="5065585"/>
            <a:ext cx="563773" cy="402695"/>
          </a:xfrm>
          <a:prstGeom prst="rect">
            <a:avLst/>
          </a:prstGeom>
        </p:spPr>
      </p:pic>
      <p:sp>
        <p:nvSpPr>
          <p:cNvPr id="24" name="TextBox 23">
            <a:extLst>
              <a:ext uri="{FF2B5EF4-FFF2-40B4-BE49-F238E27FC236}">
                <a16:creationId xmlns:a16="http://schemas.microsoft.com/office/drawing/2014/main" id="{90EC8A04-75E9-4D3E-B5C8-B7601AA22D29}"/>
              </a:ext>
            </a:extLst>
          </p:cNvPr>
          <p:cNvSpPr txBox="1"/>
          <p:nvPr/>
        </p:nvSpPr>
        <p:spPr>
          <a:xfrm rot="19794322">
            <a:off x="5575531" y="5364372"/>
            <a:ext cx="957247" cy="276999"/>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ED7D31"/>
                  </a:solidFill>
                </a:ln>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TOP BOX</a:t>
            </a:r>
          </a:p>
        </p:txBody>
      </p:sp>
      <p:pic>
        <p:nvPicPr>
          <p:cNvPr id="21" name="Picture 20" descr="A red and white mushroom&#10;&#10;Description automatically generated with medium confidence">
            <a:extLst>
              <a:ext uri="{FF2B5EF4-FFF2-40B4-BE49-F238E27FC236}">
                <a16:creationId xmlns:a16="http://schemas.microsoft.com/office/drawing/2014/main" id="{73F05BCB-C200-49E7-85E7-CAEB3641A651}"/>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5758495" y="5114065"/>
            <a:ext cx="563773" cy="402695"/>
          </a:xfrm>
          <a:prstGeom prst="rect">
            <a:avLst/>
          </a:prstGeom>
        </p:spPr>
      </p:pic>
      <p:sp>
        <p:nvSpPr>
          <p:cNvPr id="25" name="TextBox 24">
            <a:extLst>
              <a:ext uri="{FF2B5EF4-FFF2-40B4-BE49-F238E27FC236}">
                <a16:creationId xmlns:a16="http://schemas.microsoft.com/office/drawing/2014/main" id="{41EE08F4-DB1C-48CA-B782-A57A7BCD4583}"/>
              </a:ext>
            </a:extLst>
          </p:cNvPr>
          <p:cNvSpPr txBox="1"/>
          <p:nvPr/>
        </p:nvSpPr>
        <p:spPr>
          <a:xfrm rot="19794322">
            <a:off x="9318084" y="4364675"/>
            <a:ext cx="957247" cy="276999"/>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ED7D31"/>
                  </a:solidFill>
                </a:ln>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TOP 2 BOX</a:t>
            </a:r>
          </a:p>
        </p:txBody>
      </p:sp>
      <p:pic>
        <p:nvPicPr>
          <p:cNvPr id="22" name="Picture 21" descr="A red and white mushroom&#10;&#10;Description automatically generated with medium confidence">
            <a:extLst>
              <a:ext uri="{FF2B5EF4-FFF2-40B4-BE49-F238E27FC236}">
                <a16:creationId xmlns:a16="http://schemas.microsoft.com/office/drawing/2014/main" id="{5C9E14A9-883F-48D0-8D09-136548C10427}"/>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9458752" y="4163109"/>
            <a:ext cx="563773" cy="402695"/>
          </a:xfrm>
          <a:prstGeom prst="rect">
            <a:avLst/>
          </a:prstGeom>
        </p:spPr>
      </p:pic>
    </p:spTree>
    <p:extLst>
      <p:ext uri="{BB962C8B-B14F-4D97-AF65-F5344CB8AC3E}">
        <p14:creationId xmlns:p14="http://schemas.microsoft.com/office/powerpoint/2010/main" val="354916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38E43-EB05-2A4E-A346-004D6B4848B9}"/>
              </a:ext>
            </a:extLst>
          </p:cNvPr>
          <p:cNvSpPr txBox="1">
            <a:spLocks/>
          </p:cNvSpPr>
          <p:nvPr/>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8</a:t>
            </a:fld>
            <a:endParaRPr lang="en-US" dirty="0"/>
          </a:p>
        </p:txBody>
      </p:sp>
      <p:sp>
        <p:nvSpPr>
          <p:cNvPr id="15" name="TextBox 14">
            <a:extLst>
              <a:ext uri="{FF2B5EF4-FFF2-40B4-BE49-F238E27FC236}">
                <a16:creationId xmlns:a16="http://schemas.microsoft.com/office/drawing/2014/main" id="{76A28249-804B-4983-BED7-34A790BF513A}"/>
              </a:ext>
            </a:extLst>
          </p:cNvPr>
          <p:cNvSpPr txBox="1"/>
          <p:nvPr/>
        </p:nvSpPr>
        <p:spPr>
          <a:xfrm>
            <a:off x="6681878" y="5987913"/>
            <a:ext cx="7423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Mail only</a:t>
            </a:r>
          </a:p>
        </p:txBody>
      </p:sp>
      <p:sp>
        <p:nvSpPr>
          <p:cNvPr id="16" name="TextBox 15">
            <a:extLst>
              <a:ext uri="{FF2B5EF4-FFF2-40B4-BE49-F238E27FC236}">
                <a16:creationId xmlns:a16="http://schemas.microsoft.com/office/drawing/2014/main" id="{42D2C8AD-E543-4E01-B6C8-0116EAE741C6}"/>
              </a:ext>
            </a:extLst>
          </p:cNvPr>
          <p:cNvSpPr txBox="1"/>
          <p:nvPr/>
        </p:nvSpPr>
        <p:spPr>
          <a:xfrm>
            <a:off x="7688427" y="6007506"/>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7" name="TextBox 16">
            <a:extLst>
              <a:ext uri="{FF2B5EF4-FFF2-40B4-BE49-F238E27FC236}">
                <a16:creationId xmlns:a16="http://schemas.microsoft.com/office/drawing/2014/main" id="{1FDABB2D-9F2A-4023-A5F2-6B6F04F2D8F5}"/>
              </a:ext>
            </a:extLst>
          </p:cNvPr>
          <p:cNvSpPr txBox="1"/>
          <p:nvPr/>
        </p:nvSpPr>
        <p:spPr>
          <a:xfrm>
            <a:off x="8858229" y="5987912"/>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18" name="TextBox 17">
            <a:extLst>
              <a:ext uri="{FF2B5EF4-FFF2-40B4-BE49-F238E27FC236}">
                <a16:creationId xmlns:a16="http://schemas.microsoft.com/office/drawing/2014/main" id="{297495CF-F6F6-46E4-8379-21A0226A80E8}"/>
              </a:ext>
            </a:extLst>
          </p:cNvPr>
          <p:cNvSpPr txBox="1"/>
          <p:nvPr/>
        </p:nvSpPr>
        <p:spPr>
          <a:xfrm>
            <a:off x="9972886" y="6007505"/>
            <a:ext cx="1017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Mail &amp; Online</a:t>
            </a:r>
          </a:p>
        </p:txBody>
      </p:sp>
      <p:sp>
        <p:nvSpPr>
          <p:cNvPr id="3" name="Title 2">
            <a:extLst>
              <a:ext uri="{FF2B5EF4-FFF2-40B4-BE49-F238E27FC236}">
                <a16:creationId xmlns:a16="http://schemas.microsoft.com/office/drawing/2014/main" id="{FEDF2019-D124-45E8-93C8-4F55BAF34DB5}"/>
              </a:ext>
            </a:extLst>
          </p:cNvPr>
          <p:cNvSpPr>
            <a:spLocks noGrp="1"/>
          </p:cNvSpPr>
          <p:nvPr>
            <p:ph type="title"/>
          </p:nvPr>
        </p:nvSpPr>
        <p:spPr>
          <a:xfrm>
            <a:off x="716790" y="4928251"/>
            <a:ext cx="10946889" cy="1362075"/>
          </a:xfrm>
          <a:solidFill>
            <a:schemeClr val="tx2">
              <a:lumMod val="20000"/>
              <a:lumOff val="80000"/>
            </a:schemeClr>
          </a:solidFill>
          <a:ln>
            <a:solidFill>
              <a:schemeClr val="tx2">
                <a:lumMod val="40000"/>
                <a:lumOff val="60000"/>
              </a:schemeClr>
            </a:solidFill>
          </a:ln>
        </p:spPr>
        <p:txBody>
          <a:bodyPr>
            <a:normAutofit/>
          </a:bodyPr>
          <a:lstStyle/>
          <a:p>
            <a:r>
              <a:rPr lang="en-US" sz="3300" b="1" dirty="0">
                <a:solidFill>
                  <a:srgbClr val="003F72"/>
                </a:solidFill>
                <a:ea typeface="+mn-ea"/>
              </a:rPr>
              <a:t>DATA NAVIGATION</a:t>
            </a:r>
            <a:br>
              <a:rPr lang="en-US" dirty="0"/>
            </a:br>
            <a:r>
              <a:rPr lang="en-US" dirty="0"/>
              <a:t>Know your data: Where to find it and what it means?</a:t>
            </a:r>
          </a:p>
        </p:txBody>
      </p:sp>
      <p:pic>
        <p:nvPicPr>
          <p:cNvPr id="11" name="Picture 10" descr="Wooden blocks stacked to create a bar graph">
            <a:extLst>
              <a:ext uri="{FF2B5EF4-FFF2-40B4-BE49-F238E27FC236}">
                <a16:creationId xmlns:a16="http://schemas.microsoft.com/office/drawing/2014/main" id="{AEF9D0CF-6A71-4739-B887-8218105CB11B}"/>
              </a:ext>
            </a:extLst>
          </p:cNvPr>
          <p:cNvPicPr>
            <a:picLocks noChangeAspect="1"/>
          </p:cNvPicPr>
          <p:nvPr/>
        </p:nvPicPr>
        <p:blipFill rotWithShape="1">
          <a:blip r:embed="rId3">
            <a:extLst>
              <a:ext uri="{28A0092B-C50C-407E-A947-70E740481C1C}">
                <a14:useLocalDpi xmlns:a14="http://schemas.microsoft.com/office/drawing/2010/main" val="0"/>
              </a:ext>
            </a:extLst>
          </a:blip>
          <a:srcRect l="2997" r="1" b="1"/>
          <a:stretch/>
        </p:blipFill>
        <p:spPr>
          <a:xfrm>
            <a:off x="3647453" y="1019079"/>
            <a:ext cx="5085561" cy="3499493"/>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spTree>
    <p:extLst>
      <p:ext uri="{BB962C8B-B14F-4D97-AF65-F5344CB8AC3E}">
        <p14:creationId xmlns:p14="http://schemas.microsoft.com/office/powerpoint/2010/main" val="4599765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wo-line Header">
  <a:themeElements>
    <a:clrScheme name="VA Print Colors">
      <a:dk1>
        <a:srgbClr val="000000"/>
      </a:dk1>
      <a:lt1>
        <a:srgbClr val="FFFFFF"/>
      </a:lt1>
      <a:dk2>
        <a:srgbClr val="003F72"/>
      </a:dk2>
      <a:lt2>
        <a:srgbClr val="EEECE1"/>
      </a:lt2>
      <a:accent1>
        <a:srgbClr val="0082BD"/>
      </a:accent1>
      <a:accent2>
        <a:srgbClr val="C6262D"/>
      </a:accent2>
      <a:accent3>
        <a:srgbClr val="762431"/>
      </a:accent3>
      <a:accent4>
        <a:srgbClr val="F2CF45"/>
      </a:accent4>
      <a:accent5>
        <a:srgbClr val="828F97"/>
      </a:accent5>
      <a:accent6>
        <a:srgbClr val="DBDCDE"/>
      </a:accent6>
      <a:hlink>
        <a:srgbClr val="0082BD"/>
      </a:hlink>
      <a:folHlink>
        <a:srgbClr val="003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XSymposium_Template_v05" id="{2CCAAA04-E6E4-7449-B46B-BCB03239E4F6}" vid="{044F5E7B-CF6C-B64D-A5F7-3D9ECEC179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E30B21F1623449AA79AC99749305CA" ma:contentTypeVersion="13" ma:contentTypeDescription="Create a new document." ma:contentTypeScope="" ma:versionID="ebb9be971266029cc5831ef4c14e1cc3">
  <xsd:schema xmlns:xsd="http://www.w3.org/2001/XMLSchema" xmlns:xs="http://www.w3.org/2001/XMLSchema" xmlns:p="http://schemas.microsoft.com/office/2006/metadata/properties" xmlns:ns2="42b4bb46-5d81-43f4-8587-34a3e0e6d42d" xmlns:ns3="6a064b98-9978-4112-8952-3c59b93e1f73" targetNamespace="http://schemas.microsoft.com/office/2006/metadata/properties" ma:root="true" ma:fieldsID="c8eb516f599903b770de21aa3b6e68f1" ns2:_="" ns3:_="">
    <xsd:import namespace="42b4bb46-5d81-43f4-8587-34a3e0e6d42d"/>
    <xsd:import namespace="6a064b98-9978-4112-8952-3c59b93e1f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b4bb46-5d81-43f4-8587-34a3e0e6d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064b98-9978-4112-8952-3c59b93e1f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83f18b-6311-4e5a-88db-0cdddec861d8}" ma:internalName="TaxCatchAll" ma:showField="CatchAllData" ma:web="6a064b98-9978-4112-8952-3c59b93e1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b4bb46-5d81-43f4-8587-34a3e0e6d42d">
      <Terms xmlns="http://schemas.microsoft.com/office/infopath/2007/PartnerControls"/>
    </lcf76f155ced4ddcb4097134ff3c332f>
    <TaxCatchAll xmlns="6a064b98-9978-4112-8952-3c59b93e1f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6F1607-879D-4A8B-8AF7-15790E170E2E}"/>
</file>

<file path=customXml/itemProps2.xml><?xml version="1.0" encoding="utf-8"?>
<ds:datastoreItem xmlns:ds="http://schemas.openxmlformats.org/officeDocument/2006/customXml" ds:itemID="{4F05A406-3004-4A8C-AA91-DF3D2C3E13DF}">
  <ds:schemaRefs>
    <ds:schemaRef ds:uri="030b807e-65ed-412f-a846-186e990c9f00"/>
    <ds:schemaRef ds:uri="c1ea63c3-ea0a-437f-91dc-2ca4b730e6ab"/>
    <ds:schemaRef ds:uri="d3d55549-ed7a-428f-80fc-a7b0cedac9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359060F-08C3-4348-9D8B-446C095131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CXSymposium_Template_v05 (1)</Template>
  <TotalTime>512</TotalTime>
  <Words>5413</Words>
  <Application>Microsoft Office PowerPoint</Application>
  <PresentationFormat>Widescreen</PresentationFormat>
  <Paragraphs>632</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Nova</vt:lpstr>
      <vt:lpstr>Calibri</vt:lpstr>
      <vt:lpstr>Georgia</vt:lpstr>
      <vt:lpstr>MyriadPro</vt:lpstr>
      <vt:lpstr>Wingdings</vt:lpstr>
      <vt:lpstr>Two-line Header</vt:lpstr>
      <vt:lpstr>Survey of Healthcare Experiences of Patients- SHEP 101</vt:lpstr>
      <vt:lpstr>AGENDA</vt:lpstr>
      <vt:lpstr>PURPOSE</vt:lpstr>
      <vt:lpstr>WHAT IS SHEP?</vt:lpstr>
      <vt:lpstr>WHAT IS CAHPS?</vt:lpstr>
      <vt:lpstr>SHEP SURVEY ADMINISTRATION</vt:lpstr>
      <vt:lpstr>SHEP SURVEYS: Dimensions of Patient Experience Assessed</vt:lpstr>
      <vt:lpstr>SCORING LOGIC- “TOP BOX” SCORING</vt:lpstr>
      <vt:lpstr>DATA NAVIGATION Know your data: Where to find it and what it means?</vt:lpstr>
      <vt:lpstr>VISN Level Infographics Report</vt:lpstr>
      <vt:lpstr>VISN Level Infographics Report- Comparison</vt:lpstr>
      <vt:lpstr>VISN level Infographics Report- Trending</vt:lpstr>
      <vt:lpstr>VISN level Infographics Report- Response Level Drilldown</vt:lpstr>
      <vt:lpstr>PowerPoint Presentation</vt:lpstr>
      <vt:lpstr>IDENTIFY DRIVERS- Using Attributable Effects Reports</vt:lpstr>
      <vt:lpstr>IDENTIFY DRIVERS- Using Attributable Effects Reports</vt:lpstr>
      <vt:lpstr>PowerPoint Presentation</vt:lpstr>
      <vt:lpstr>INFOGRAPHICS – Facility Breakdown</vt:lpstr>
      <vt:lpstr>FACILITY BREAKDOWN</vt:lpstr>
      <vt:lpstr>FACILITY BREAKDOWN</vt:lpstr>
      <vt:lpstr>FACILITY BREAKDOWN</vt:lpstr>
      <vt:lpstr>PowerPoint Presentation</vt:lpstr>
      <vt:lpstr>CASE STUDY: JOURNEY TO 90th PERCENTILE!</vt:lpstr>
      <vt:lpstr>CASE STUDY: PDSA Process</vt:lpstr>
      <vt:lpstr>CASE STUDY:  Leadership &amp; Employee Buy-in</vt:lpstr>
      <vt:lpstr>CASE STUDY:  Identify Tactics using Data</vt:lpstr>
      <vt:lpstr>PowerPoint Presentation</vt:lpstr>
      <vt:lpstr>PowerPoint Presentation</vt:lpstr>
      <vt:lpstr>PowerPoint Presentation</vt:lpstr>
      <vt:lpstr>Measure, Forecast &amp; Distribute</vt:lpstr>
      <vt:lpstr>CASE STUDY: Review Results and Sustain</vt:lpstr>
      <vt:lpstr>CASE STUDY: Lesson’s Learned</vt:lpstr>
      <vt:lpstr>SHEP RESOURCES</vt:lpstr>
      <vt:lpstr>STAY CONNECTED</vt:lpstr>
      <vt:lpstr>DON’T FORGET</vt:lpstr>
      <vt:lpstr>CONTACT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Enter Document Subject</dc:subject>
  <dc:creator>Baker, Dana M. (she/her/hers)</dc:creator>
  <cp:keywords>Enter document keywords</cp:keywords>
  <dc:description/>
  <cp:lastModifiedBy>Lerner, Thara F</cp:lastModifiedBy>
  <cp:revision>29</cp:revision>
  <cp:lastPrinted>2011-05-13T15:25:22Z</cp:lastPrinted>
  <dcterms:created xsi:type="dcterms:W3CDTF">2022-06-03T16:45:45Z</dcterms:created>
  <dcterms:modified xsi:type="dcterms:W3CDTF">2022-08-02T20:07:35Z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reviewed">
    <vt:lpwstr>yyyymmdd</vt:lpwstr>
  </property>
  <property fmtid="{D5CDD505-2E9C-101B-9397-08002B2CF9AE}" pid="3" name="Datecreated">
    <vt:lpwstr>yyyymmdd</vt:lpwstr>
  </property>
  <property fmtid="{D5CDD505-2E9C-101B-9397-08002B2CF9AE}" pid="4" name="Type">
    <vt:lpwstr>General Information</vt:lpwstr>
  </property>
  <property fmtid="{D5CDD505-2E9C-101B-9397-08002B2CF9AE}" pid="5" name="Language">
    <vt:lpwstr>En</vt:lpwstr>
  </property>
  <property fmtid="{D5CDD505-2E9C-101B-9397-08002B2CF9AE}" pid="6" name="Description">
    <vt:lpwstr>This document contains information on how to use the OIT PowerPoint Template.</vt:lpwstr>
  </property>
  <property fmtid="{D5CDD505-2E9C-101B-9397-08002B2CF9AE}" pid="7" name="Creator">
    <vt:lpwstr>U.S. Department of Veterans Affairs</vt:lpwstr>
  </property>
  <property fmtid="{D5CDD505-2E9C-101B-9397-08002B2CF9AE}" pid="8" name="ContentTypeId">
    <vt:lpwstr>0x010100A9E30B21F1623449AA79AC99749305CA</vt:lpwstr>
  </property>
</Properties>
</file>