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71" r:id="rId4"/>
  </p:sldMasterIdLst>
  <p:notesMasterIdLst>
    <p:notesMasterId r:id="rId22"/>
  </p:notesMasterIdLst>
  <p:handoutMasterIdLst>
    <p:handoutMasterId r:id="rId23"/>
  </p:handoutMasterIdLst>
  <p:sldIdLst>
    <p:sldId id="280" r:id="rId5"/>
    <p:sldId id="1233" r:id="rId6"/>
    <p:sldId id="1240" r:id="rId7"/>
    <p:sldId id="1238" r:id="rId8"/>
    <p:sldId id="1237" r:id="rId9"/>
    <p:sldId id="1236" r:id="rId10"/>
    <p:sldId id="1235" r:id="rId11"/>
    <p:sldId id="1234" r:id="rId12"/>
    <p:sldId id="3160" r:id="rId13"/>
    <p:sldId id="1244" r:id="rId14"/>
    <p:sldId id="1242" r:id="rId15"/>
    <p:sldId id="1241" r:id="rId16"/>
    <p:sldId id="1246" r:id="rId17"/>
    <p:sldId id="1248" r:id="rId18"/>
    <p:sldId id="1249" r:id="rId19"/>
    <p:sldId id="1253" r:id="rId20"/>
    <p:sldId id="1254" r:id="rId21"/>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1F76A4-04B3-4DBB-B4BB-BA439E4E87E0}">
          <p14:sldIdLst>
            <p14:sldId id="280"/>
          </p14:sldIdLst>
        </p14:section>
        <p14:section name="Implementation Planning" id="{5FBE6E80-420B-4A2A-8D4B-EBEB2F868D2B}">
          <p14:sldIdLst>
            <p14:sldId id="1233"/>
            <p14:sldId id="1240"/>
            <p14:sldId id="1238"/>
            <p14:sldId id="1237"/>
            <p14:sldId id="1236"/>
            <p14:sldId id="1235"/>
            <p14:sldId id="1234"/>
            <p14:sldId id="3160"/>
            <p14:sldId id="1244"/>
            <p14:sldId id="1242"/>
            <p14:sldId id="1241"/>
            <p14:sldId id="1246"/>
            <p14:sldId id="1248"/>
            <p14:sldId id="1249"/>
            <p14:sldId id="1253"/>
            <p14:sldId id="1254"/>
          </p14:sldIdLst>
        </p14:section>
      </p14:sectionLst>
    </p:ext>
    <p:ext uri="{EFAFB233-063F-42B5-8137-9DF3F51BA10A}">
      <p15:sldGuideLst xmlns:p15="http://schemas.microsoft.com/office/powerpoint/2012/main">
        <p15:guide id="1" orient="horz" pos="210" userDrawn="1">
          <p15:clr>
            <a:srgbClr val="A4A3A4"/>
          </p15:clr>
        </p15:guide>
        <p15:guide id="2" orient="horz" pos="3510" userDrawn="1">
          <p15:clr>
            <a:srgbClr val="A4A3A4"/>
          </p15:clr>
        </p15:guide>
        <p15:guide id="3" orient="horz" pos="2897" userDrawn="1">
          <p15:clr>
            <a:srgbClr val="A4A3A4"/>
          </p15:clr>
        </p15:guide>
        <p15:guide id="4" orient="horz" pos="4101" userDrawn="1">
          <p15:clr>
            <a:srgbClr val="A4A3A4"/>
          </p15:clr>
        </p15:guide>
        <p15:guide id="5" orient="horz" pos="1921" userDrawn="1">
          <p15:clr>
            <a:srgbClr val="A4A3A4"/>
          </p15:clr>
        </p15:guide>
        <p15:guide id="6" orient="horz" pos="2004" userDrawn="1">
          <p15:clr>
            <a:srgbClr val="A4A3A4"/>
          </p15:clr>
        </p15:guide>
        <p15:guide id="7" orient="horz" pos="1104" userDrawn="1">
          <p15:clr>
            <a:srgbClr val="A4A3A4"/>
          </p15:clr>
        </p15:guide>
        <p15:guide id="8" orient="horz" pos="1021" userDrawn="1">
          <p15:clr>
            <a:srgbClr val="A4A3A4"/>
          </p15:clr>
        </p15:guide>
        <p15:guide id="9" orient="horz" pos="3908" userDrawn="1">
          <p15:clr>
            <a:srgbClr val="A4A3A4"/>
          </p15:clr>
        </p15:guide>
        <p15:guide id="10" orient="horz" pos="2820" userDrawn="1">
          <p15:clr>
            <a:srgbClr val="A4A3A4"/>
          </p15:clr>
        </p15:guide>
        <p15:guide id="11" pos="7393" userDrawn="1">
          <p15:clr>
            <a:srgbClr val="A4A3A4"/>
          </p15:clr>
        </p15:guide>
        <p15:guide id="12" pos="2584" userDrawn="1">
          <p15:clr>
            <a:srgbClr val="A4A3A4"/>
          </p15:clr>
        </p15:guide>
        <p15:guide id="13" pos="4981" userDrawn="1">
          <p15:clr>
            <a:srgbClr val="A4A3A4"/>
          </p15:clr>
        </p15:guide>
        <p15:guide id="14" pos="5091" userDrawn="1">
          <p15:clr>
            <a:srgbClr val="A4A3A4"/>
          </p15:clr>
        </p15:guide>
        <p15:guide id="15" pos="281" userDrawn="1">
          <p15:clr>
            <a:srgbClr val="A4A3A4"/>
          </p15:clr>
        </p15:guide>
        <p15:guide id="16" pos="6297" userDrawn="1">
          <p15:clr>
            <a:srgbClr val="A4A3A4"/>
          </p15:clr>
        </p15:guide>
        <p15:guide id="17" pos="6188" userDrawn="1">
          <p15:clr>
            <a:srgbClr val="A4A3A4"/>
          </p15:clr>
        </p15:guide>
        <p15:guide id="18" pos="1487" userDrawn="1">
          <p15:clr>
            <a:srgbClr val="A4A3A4"/>
          </p15:clr>
        </p15:guide>
        <p15:guide id="19" pos="1376" userDrawn="1">
          <p15:clr>
            <a:srgbClr val="A4A3A4"/>
          </p15:clr>
        </p15:guide>
        <p15:guide id="20" pos="3885" userDrawn="1">
          <p15:clr>
            <a:srgbClr val="A4A3A4"/>
          </p15:clr>
        </p15:guide>
        <p15:guide id="21" pos="3781" userDrawn="1">
          <p15:clr>
            <a:srgbClr val="A4A3A4"/>
          </p15:clr>
        </p15:guide>
        <p15:guide id="22" pos="26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xwell, Katherine [USA]" initials="MK[" lastIdx="1" clrIdx="0"/>
  <p:cmAuthor id="1" name="Hayes, Michelle (NOLA)" initials="HM(" lastIdx="1" clrIdx="1">
    <p:extLst>
      <p:ext uri="{19B8F6BF-5375-455C-9EA6-DF929625EA0E}">
        <p15:presenceInfo xmlns:p15="http://schemas.microsoft.com/office/powerpoint/2012/main" userId="S::michelle.hayes2@va.gov::19fe1f92-c7aa-4b7f-9cfd-e260f330f4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2"/>
    <a:srgbClr val="0194D3"/>
    <a:srgbClr val="ECECEC"/>
    <a:srgbClr val="D9D9D9"/>
    <a:srgbClr val="5A2149"/>
    <a:srgbClr val="8B0E04"/>
    <a:srgbClr val="0130D3"/>
    <a:srgbClr val="00467F"/>
    <a:srgbClr val="183C47"/>
    <a:srgbClr val="292C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911" autoAdjust="0"/>
  </p:normalViewPr>
  <p:slideViewPr>
    <p:cSldViewPr snapToGrid="0" snapToObjects="1">
      <p:cViewPr varScale="1">
        <p:scale>
          <a:sx n="86" d="100"/>
          <a:sy n="86" d="100"/>
        </p:scale>
        <p:origin x="660" y="96"/>
      </p:cViewPr>
      <p:guideLst>
        <p:guide orient="horz" pos="210"/>
        <p:guide orient="horz" pos="3510"/>
        <p:guide orient="horz" pos="2897"/>
        <p:guide orient="horz" pos="4101"/>
        <p:guide orient="horz" pos="1921"/>
        <p:guide orient="horz" pos="2004"/>
        <p:guide orient="horz" pos="1104"/>
        <p:guide orient="horz" pos="1021"/>
        <p:guide orient="horz" pos="3908"/>
        <p:guide orient="horz" pos="2820"/>
        <p:guide pos="7393"/>
        <p:guide pos="2584"/>
        <p:guide pos="4981"/>
        <p:guide pos="5091"/>
        <p:guide pos="281"/>
        <p:guide pos="6297"/>
        <p:guide pos="6188"/>
        <p:guide pos="1487"/>
        <p:guide pos="1376"/>
        <p:guide pos="3885"/>
        <p:guide pos="3781"/>
        <p:guide pos="26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4A682B-60B7-244F-AF8C-16AA5F067F6C}" type="datetimeFigureOut">
              <a:rPr lang="en-US" smtClean="0"/>
              <a:t>6/23/2022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285591-F2ED-7B4B-AAEB-54F8DF9914E5}" type="slidenum">
              <a:rPr lang="en-US" smtClean="0"/>
              <a:t>‹#›</a:t>
            </a:fld>
            <a:endParaRPr lang="en-US"/>
          </a:p>
        </p:txBody>
      </p:sp>
    </p:spTree>
    <p:extLst>
      <p:ext uri="{BB962C8B-B14F-4D97-AF65-F5344CB8AC3E}">
        <p14:creationId xmlns:p14="http://schemas.microsoft.com/office/powerpoint/2010/main" val="19199291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0177D-0B34-354A-A985-A7708375935C}" type="datetimeFigureOut">
              <a:rPr lang="en-US" smtClean="0"/>
              <a:t>6/23/2022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D3E557-29CA-2942-B5B0-BBAE067F5736}" type="slidenum">
              <a:rPr lang="en-US" smtClean="0"/>
              <a:t>‹#›</a:t>
            </a:fld>
            <a:endParaRPr lang="en-US"/>
          </a:p>
        </p:txBody>
      </p:sp>
    </p:spTree>
    <p:extLst>
      <p:ext uri="{BB962C8B-B14F-4D97-AF65-F5344CB8AC3E}">
        <p14:creationId xmlns:p14="http://schemas.microsoft.com/office/powerpoint/2010/main" val="5251619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isruptdesign.co/blog/2017/8/18/11-key-principles-of-systems-think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Who better to quote than Albert Einstein?  Read quote</a:t>
            </a:r>
          </a:p>
          <a:p>
            <a:endParaRPr lang="en-US" dirty="0">
              <a:cs typeface="Calibri"/>
            </a:endParaRPr>
          </a:p>
          <a:p>
            <a:r>
              <a:rPr lang="en-US" dirty="0">
                <a:cs typeface="Calibri"/>
              </a:rPr>
              <a:t>One of the things said at a lot of facilities to exec leadership teams and service chiefs is that the data is telling you exactly what the system you've created is designed to do.  So you may know people, especially the patient advocates, who want to deny that the problem doesn't exist or want to pretend that data is wrong.  There no value in that. Part of  systems thinking is accepting the data and the outcomes are a result of the inputs of the system we currently have.  Not always a negative thing.  We talked early about the issues that Women Veterans face, and that's because it was built for men; that's who the system was designed for. And we're now working to be more inclusive in healthcare delivery.  Doesn’t  mean it was wrong for the time.  Just accept the way things are, no finger pointing, not helpful.  </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a:t>
            </a:fld>
            <a:endParaRPr lang="en-US" dirty="0"/>
          </a:p>
        </p:txBody>
      </p:sp>
    </p:spTree>
    <p:extLst>
      <p:ext uri="{BB962C8B-B14F-4D97-AF65-F5344CB8AC3E}">
        <p14:creationId xmlns:p14="http://schemas.microsoft.com/office/powerpoint/2010/main" val="349525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Stroh, D. P. (2015). Systems Thinking For Social Change: A Practical Guide to Solving Complex Problems, Avoiding Unintended Consequences, and Achieving Lasting Results. (P. 21-22</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Suzanne hit on this in the video.</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Traditional analysis focuses on separating the individual pieces vs looking at the collective whole.</a:t>
            </a:r>
          </a:p>
          <a:p>
            <a:r>
              <a:rPr lang="en-US" sz="1200" dirty="0">
                <a:effectLst/>
                <a:latin typeface="Arial" charset="0"/>
                <a:ea typeface="Arial" charset="0"/>
                <a:cs typeface="Arial" charset="0"/>
                <a:sym typeface="Source Sans Pro"/>
              </a:rPr>
              <a:t>Obesity example is can’t just focus on the PCP without looking at dietician, etc. to be effective</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Analysis actually means to break into its constituent parts.  Whereas systems look at how all those parts interacts </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10</a:t>
            </a:fld>
            <a:endParaRPr lang="en-US" dirty="0"/>
          </a:p>
        </p:txBody>
      </p:sp>
    </p:spTree>
    <p:extLst>
      <p:ext uri="{BB962C8B-B14F-4D97-AF65-F5344CB8AC3E}">
        <p14:creationId xmlns:p14="http://schemas.microsoft.com/office/powerpoint/2010/main" val="403953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Stroh, D. P. (2015). Systems Thinking For Social Change: A Practical Guide to Solving Complex Problems, Avoiding Unintended Consequences, and Achieving Lasting Results. (P. 21-22</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So, why?  This will come up again in Change Management.  Type of thinking addresses four common challenges and why change fails.</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Remember the system doesn’t care what the output is.  It does what they system is designed to do.  </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Caregiver example:  if all program pieces are all in the room pointing fingers, very unlikely to solve the problem versus looking at the overall system</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Catalyzes-data tells you there’s a problem, so it allows just to face facts instead of arguing the data is incorrect.</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Focuses-going back to comment about data, whatever is the simplest answer is usually the right answer.  Folks will look for very complex reasons on why something is not working.  Rapid Team site visit, where hospital had ongoing issues with infection control and sepsis.  Team spent an entire day with about 20 people.  First and foremost, they argued about the protocols and were they valid and then argued on what should be done.  That produced a massive plan to try to address this one problem because all the viewpoints  had to be considered.  In the end, they overlooked the obvious that following sepsis protocols was all that was required.  They found the forest, but they walked right past the trees.  Don’t try to boil the ocean.  Find what the data is telling you, and when you find that, fix it and work off from that momentum to tackle the next issue.</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Learning-ties into HRO and learning environment.  There is an idea that contrary to common sense, if you have robust HRO and patient safety reporting program, you won’t see a decrease in safety reports, you’ll see an increase because increased learning capacity and increased psych safety and all those incidents become opportunities for learning.  So, its kind of frustrating that it’s not a one and done thing.  Once you address the moments that matter or this data, you build on that success to put a good structure in place to address the other moments/data points that need attention.</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11</a:t>
            </a:fld>
            <a:endParaRPr lang="en-US" dirty="0"/>
          </a:p>
        </p:txBody>
      </p:sp>
    </p:spTree>
    <p:extLst>
      <p:ext uri="{BB962C8B-B14F-4D97-AF65-F5344CB8AC3E}">
        <p14:creationId xmlns:p14="http://schemas.microsoft.com/office/powerpoint/2010/main" val="2854115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Stroh, D. P. (2015). Systems Thinking For Social Change: A Practical Guide to Solving Complex Problems, Avoiding Unintended Consequences, and Achieving Lasting Results. (P. 13)</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Don’t address long term game</a:t>
            </a:r>
          </a:p>
          <a:p>
            <a:r>
              <a:rPr lang="en-US" sz="1200" dirty="0">
                <a:effectLst/>
                <a:latin typeface="Arial" charset="0"/>
                <a:ea typeface="Arial" charset="0"/>
                <a:cs typeface="Arial" charset="0"/>
                <a:sym typeface="Source Sans Pro"/>
              </a:rPr>
              <a:t>Unintended consequences</a:t>
            </a:r>
          </a:p>
          <a:p>
            <a:r>
              <a:rPr lang="en-US" sz="1200" dirty="0">
                <a:effectLst/>
                <a:latin typeface="Arial" charset="0"/>
                <a:ea typeface="Arial" charset="0"/>
                <a:cs typeface="Arial" charset="0"/>
                <a:sym typeface="Source Sans Pro"/>
              </a:rPr>
              <a:t>“I implemented the tool, why does the problem still exist.”</a:t>
            </a:r>
          </a:p>
          <a:p>
            <a:endParaRPr lang="en-US" sz="1200" dirty="0">
              <a:effectLst/>
              <a:latin typeface="Arial" charset="0"/>
              <a:ea typeface="Arial" charset="0"/>
              <a:cs typeface="Arial" charset="0"/>
              <a:sym typeface="Source Sans Pro"/>
            </a:endParaRP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12</a:t>
            </a:fld>
            <a:endParaRPr lang="en-US" dirty="0"/>
          </a:p>
        </p:txBody>
      </p:sp>
    </p:spTree>
    <p:extLst>
      <p:ext uri="{BB962C8B-B14F-4D97-AF65-F5344CB8AC3E}">
        <p14:creationId xmlns:p14="http://schemas.microsoft.com/office/powerpoint/2010/main" val="422659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https://www.disruptdesign.co/blog/2017/8/18/11-key-principles-of-systems-thinking</a:t>
            </a:r>
            <a:endParaRPr lang="en-US" sz="1200" dirty="0">
              <a:solidFill>
                <a:srgbClr val="002060"/>
              </a:solidFill>
              <a:latin typeface="+mn-lt"/>
              <a:ea typeface="Franklin Gothic Medium" charset="0"/>
              <a:cs typeface="Franklin Gothic Medium" charset="0"/>
            </a:endParaRP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All is interconnected</a:t>
            </a:r>
          </a:p>
          <a:p>
            <a:r>
              <a:rPr lang="en-US" sz="1200" dirty="0">
                <a:effectLst/>
                <a:latin typeface="Arial" charset="0"/>
                <a:ea typeface="Arial" charset="0"/>
                <a:cs typeface="Arial" charset="0"/>
                <a:sym typeface="Source Sans Pro"/>
              </a:rPr>
              <a:t>We are guilty of making linear systems whereas, nature makes circular ones</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Journey maps all linear, e.g.  But not real life, just no good way to visualize in a simple manner</a:t>
            </a:r>
          </a:p>
          <a:p>
            <a:endParaRPr lang="en-US" sz="1200" dirty="0">
              <a:effectLst/>
              <a:latin typeface="Arial" charset="0"/>
              <a:ea typeface="Arial" charset="0"/>
              <a:cs typeface="Arial" charset="0"/>
              <a:sym typeface="Source Sans Pro"/>
            </a:endParaRPr>
          </a:p>
          <a:p>
            <a:r>
              <a:rPr lang="en-US" b="0" dirty="0"/>
              <a:t>HRO continuous learning.  Failure is not a bad thing, neither is change.  As an organization, VA struggles with change, fairly </a:t>
            </a:r>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13</a:t>
            </a:fld>
            <a:endParaRPr lang="en-US" dirty="0"/>
          </a:p>
        </p:txBody>
      </p:sp>
    </p:spTree>
    <p:extLst>
      <p:ext uri="{BB962C8B-B14F-4D97-AF65-F5344CB8AC3E}">
        <p14:creationId xmlns:p14="http://schemas.microsoft.com/office/powerpoint/2010/main" val="111580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charset="0"/>
                <a:ea typeface="Arial" charset="0"/>
                <a:cs typeface="Arial" charset="0"/>
                <a:sym typeface="Source Sans Pro"/>
              </a:rPr>
              <a:t>Let’s look at some tools of a systems thinker.</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These are just the graphic representations and there are more out there if you want to learn more.</a:t>
            </a:r>
          </a:p>
          <a:p>
            <a:r>
              <a:rPr lang="en-US" sz="1200" dirty="0">
                <a:effectLst/>
                <a:latin typeface="Arial" charset="0"/>
                <a:ea typeface="Arial" charset="0"/>
                <a:cs typeface="Arial" charset="0"/>
                <a:sym typeface="Source Sans Pro"/>
              </a:rPr>
              <a:t>When thinking about the ADKAR tomorrow, think about these 6 particular tools</a:t>
            </a:r>
          </a:p>
          <a:p>
            <a:r>
              <a:rPr lang="en-US" sz="1200" dirty="0">
                <a:effectLst/>
                <a:latin typeface="Arial" charset="0"/>
                <a:ea typeface="Arial" charset="0"/>
                <a:cs typeface="Arial" charset="0"/>
                <a:sym typeface="Source Sans Pro"/>
              </a:rPr>
              <a:t>When thinking about a change project, who are the key players?  Make sure you have all the right people</a:t>
            </a:r>
          </a:p>
          <a:p>
            <a:r>
              <a:rPr lang="en-US" sz="1200" dirty="0">
                <a:effectLst/>
                <a:latin typeface="Arial" charset="0"/>
                <a:ea typeface="Arial" charset="0"/>
                <a:cs typeface="Arial" charset="0"/>
                <a:sym typeface="Source Sans Pro"/>
              </a:rPr>
              <a:t>Then how can you think about your program less linear?  How can you represent it more realistically?</a:t>
            </a:r>
          </a:p>
          <a:p>
            <a:r>
              <a:rPr lang="en-US" sz="1200" dirty="0">
                <a:effectLst/>
                <a:latin typeface="Arial" charset="0"/>
                <a:ea typeface="Arial" charset="0"/>
                <a:cs typeface="Arial" charset="0"/>
                <a:sym typeface="Source Sans Pro"/>
              </a:rPr>
              <a:t>Silos- we kill ourselves by thinking in silos.  One of biggest ways PC has broken down silos is the PACT team model.  Now have a collective team and idea of emergence rather than silos</a:t>
            </a:r>
          </a:p>
          <a:p>
            <a:r>
              <a:rPr lang="en-US" sz="1200" dirty="0">
                <a:effectLst/>
                <a:latin typeface="Arial" charset="0"/>
                <a:ea typeface="Arial" charset="0"/>
                <a:cs typeface="Arial" charset="0"/>
                <a:sym typeface="Source Sans Pro"/>
              </a:rPr>
              <a:t>Parts</a:t>
            </a:r>
          </a:p>
          <a:p>
            <a:r>
              <a:rPr lang="en-US" sz="1200" dirty="0">
                <a:effectLst/>
                <a:latin typeface="Arial" charset="0"/>
                <a:ea typeface="Arial" charset="0"/>
                <a:cs typeface="Arial" charset="0"/>
                <a:sym typeface="Source Sans Pro"/>
              </a:rPr>
              <a:t>Analysis- think back to data, if new to data that was overwhelming.  How do you take all these parts together and capture.  We talk about data analysis, but we should be thinking about data synthesis.  How can you pull those key moments that matter in some of the lowest scoring components in VSignals and cross walk those with your SHEP data and PATS data.  Looking at in total will tell you where you are likely to get the most impact.</a:t>
            </a:r>
          </a:p>
          <a:p>
            <a:r>
              <a:rPr lang="en-US" sz="1200" dirty="0">
                <a:effectLst/>
                <a:latin typeface="Arial" charset="0"/>
                <a:ea typeface="Arial" charset="0"/>
                <a:cs typeface="Arial" charset="0"/>
                <a:sym typeface="Source Sans Pro"/>
              </a:rPr>
              <a:t>Isolation-with this large organization with its 300+k employees, also kinds of lives and dies on relationships</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More details and will talk more in Change Management</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14</a:t>
            </a:fld>
            <a:endParaRPr lang="en-US" dirty="0"/>
          </a:p>
        </p:txBody>
      </p:sp>
    </p:spTree>
    <p:extLst>
      <p:ext uri="{BB962C8B-B14F-4D97-AF65-F5344CB8AC3E}">
        <p14:creationId xmlns:p14="http://schemas.microsoft.com/office/powerpoint/2010/main" val="1059405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Arial" charset="0"/>
                <a:cs typeface="Arial"/>
              </a:rPr>
              <a:t>Review learning objectives</a:t>
            </a:r>
            <a:endParaRPr lang="en-US" sz="1200" dirty="0">
              <a:effectLst/>
              <a:latin typeface="Arial" charset="0"/>
              <a:ea typeface="Arial" charset="0"/>
              <a:cs typeface="Arial" charset="0"/>
              <a:sym typeface="Source Sans Pro"/>
            </a:endParaRP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15</a:t>
            </a:fld>
            <a:endParaRPr lang="en-US" dirty="0"/>
          </a:p>
        </p:txBody>
      </p:sp>
    </p:spTree>
    <p:extLst>
      <p:ext uri="{BB962C8B-B14F-4D97-AF65-F5344CB8AC3E}">
        <p14:creationId xmlns:p14="http://schemas.microsoft.com/office/powerpoint/2010/main" val="463677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baseline="0" dirty="0"/>
              <a:t>Close Out:</a:t>
            </a:r>
          </a:p>
          <a:p>
            <a:pPr>
              <a:spcBef>
                <a:spcPts val="0"/>
              </a:spcBef>
            </a:pPr>
            <a:endParaRPr lang="en-US" sz="1200" b="1" baseline="0" dirty="0"/>
          </a:p>
          <a:p>
            <a:pPr>
              <a:spcBef>
                <a:spcPts val="0"/>
              </a:spcBef>
            </a:pPr>
            <a:r>
              <a:rPr lang="en-US" sz="1200" b="0" baseline="0" dirty="0"/>
              <a:t>Are there any questions?</a:t>
            </a:r>
          </a:p>
          <a:p>
            <a:pPr>
              <a:spcBef>
                <a:spcPts val="0"/>
              </a:spcBef>
            </a:pPr>
            <a:endParaRPr lang="en-US" sz="1200" b="1" baseline="0" dirty="0"/>
          </a:p>
          <a:p>
            <a:pPr>
              <a:spcBef>
                <a:spcPts val="0"/>
              </a:spcBef>
            </a:pPr>
            <a:r>
              <a:rPr lang="en-US" sz="1200" b="1" baseline="0" dirty="0"/>
              <a:t>Please go into TMS and complete the survey to ensure you get credit for this class.</a:t>
            </a:r>
          </a:p>
          <a:p>
            <a:pPr>
              <a:spcBef>
                <a:spcPts val="0"/>
              </a:spcBef>
            </a:pPr>
            <a:endParaRPr lang="en-US" sz="1200" b="1" baseline="0" dirty="0"/>
          </a:p>
          <a:p>
            <a:pPr>
              <a:spcBef>
                <a:spcPts val="0"/>
              </a:spcBef>
            </a:pPr>
            <a:r>
              <a:rPr lang="en-US" sz="1200" b="0" baseline="0" dirty="0"/>
              <a:t>Thank you so much for all you do for our Veterans. Have a great day.</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16</a:t>
            </a:fld>
            <a:endParaRPr lang="en-US" dirty="0"/>
          </a:p>
        </p:txBody>
      </p:sp>
    </p:spTree>
    <p:extLst>
      <p:ext uri="{BB962C8B-B14F-4D97-AF65-F5344CB8AC3E}">
        <p14:creationId xmlns:p14="http://schemas.microsoft.com/office/powerpoint/2010/main" val="2658690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Arial" charset="0"/>
                <a:cs typeface="Arial"/>
              </a:rPr>
              <a:t>Review learning objectives</a:t>
            </a:r>
            <a:endParaRPr lang="en-US" sz="1200" dirty="0">
              <a:effectLst/>
              <a:latin typeface="Arial" charset="0"/>
              <a:ea typeface="Arial" charset="0"/>
              <a:cs typeface="Arial" charset="0"/>
              <a:sym typeface="Source Sans Pro"/>
            </a:endParaRP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2</a:t>
            </a:fld>
            <a:endParaRPr lang="en-US" dirty="0"/>
          </a:p>
        </p:txBody>
      </p:sp>
    </p:spTree>
    <p:extLst>
      <p:ext uri="{BB962C8B-B14F-4D97-AF65-F5344CB8AC3E}">
        <p14:creationId xmlns:p14="http://schemas.microsoft.com/office/powerpoint/2010/main" val="2217209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Stroh, D. P. (2015). Systems Thinking For Social Change: A Practical Guide to Solving Complex Problems, Avoiding Unintended Consequences, and Achieving Lasting Results. (P. 16)</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Meadows she is a leading scholar around Systems Theory, she's the leading academic.  </a:t>
            </a:r>
          </a:p>
          <a:p>
            <a:r>
              <a:rPr lang="en-US" sz="1200" dirty="0">
                <a:effectLst/>
                <a:latin typeface="Arial" charset="0"/>
                <a:ea typeface="Arial" charset="0"/>
                <a:cs typeface="Arial" charset="0"/>
                <a:sym typeface="Source Sans Pro"/>
              </a:rPr>
              <a:t>What’s unique about her definition is that achieves “something.”  The system is neutral, it doesn’t care, but there is some intended purpose</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When talk about Change Management, it’s hard because the system that we built is doing what we designed it to do, whether that’s good bad or indifferent.</a:t>
            </a:r>
          </a:p>
          <a:p>
            <a:r>
              <a:rPr lang="en-US" sz="1200" dirty="0">
                <a:effectLst/>
                <a:latin typeface="Arial" charset="0"/>
                <a:ea typeface="Arial" charset="0"/>
                <a:cs typeface="Arial" charset="0"/>
                <a:sym typeface="Source Sans Pro"/>
              </a:rPr>
              <a:t>Think about this as we think through CM this week.  </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Transition: </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3</a:t>
            </a:fld>
            <a:endParaRPr lang="en-US" dirty="0"/>
          </a:p>
        </p:txBody>
      </p:sp>
    </p:spTree>
    <p:extLst>
      <p:ext uri="{BB962C8B-B14F-4D97-AF65-F5344CB8AC3E}">
        <p14:creationId xmlns:p14="http://schemas.microsoft.com/office/powerpoint/2010/main" val="197520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couple of ways of looking at this:  the video referenced the linear way of thinking  cause and effect (event oriented).  You started smoking, so you got lung cancer.  Gained weight, etc.</a:t>
            </a:r>
          </a:p>
          <a:p>
            <a:r>
              <a:rPr lang="en-US" dirty="0"/>
              <a:t>What video highlights is there are a variety of inputs that go into place that effect it:  so now that you ate poorly, you gained weight?  Why did you eat poorly?  Maybe low access to quality food, food deserts,  maybe didn’t have access to routine health care, which makes you less likely to take preventive measures.</a:t>
            </a:r>
          </a:p>
          <a:p>
            <a:r>
              <a:rPr lang="en-US" dirty="0"/>
              <a:t>So looking at the whole system,  its’ easy to watch a video or think in such a way as to say are we removing all responsibility from all the individual actors or in this case, the individual who is obese.  Idea is not to say that all individual parts in the system are not responsible,  but they are all interconnected in way that they often lose how they are responsible for the outcome.</a:t>
            </a:r>
          </a:p>
          <a:p>
            <a:r>
              <a:rPr lang="en-US" dirty="0"/>
              <a:t>This will make more sense when we start to look at the tools.</a:t>
            </a:r>
          </a:p>
          <a:p>
            <a:endParaRPr lang="en-US" dirty="0"/>
          </a:p>
          <a:p>
            <a:r>
              <a:rPr lang="en-US" dirty="0"/>
              <a:t>Transition:</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4</a:t>
            </a:fld>
            <a:endParaRPr lang="en-US" dirty="0"/>
          </a:p>
        </p:txBody>
      </p:sp>
    </p:spTree>
    <p:extLst>
      <p:ext uri="{BB962C8B-B14F-4D97-AF65-F5344CB8AC3E}">
        <p14:creationId xmlns:p14="http://schemas.microsoft.com/office/powerpoint/2010/main" val="428233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easier way to view in terms of why you may not sleep much.</a:t>
            </a:r>
          </a:p>
          <a:p>
            <a:endParaRPr lang="en-US" dirty="0"/>
          </a:p>
          <a:p>
            <a:r>
              <a:rPr lang="en-US" dirty="0"/>
              <a:t>Pretty common example.  </a:t>
            </a:r>
          </a:p>
          <a:p>
            <a:endParaRPr lang="en-US" dirty="0"/>
          </a:p>
          <a:p>
            <a:r>
              <a:rPr lang="en-US" dirty="0"/>
              <a:t>Transition:  let’s look at another</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5</a:t>
            </a:fld>
            <a:endParaRPr lang="en-US" dirty="0"/>
          </a:p>
        </p:txBody>
      </p:sp>
    </p:spTree>
    <p:extLst>
      <p:ext uri="{BB962C8B-B14F-4D97-AF65-F5344CB8AC3E}">
        <p14:creationId xmlns:p14="http://schemas.microsoft.com/office/powerpoint/2010/main" val="794369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effectLst/>
              <a:latin typeface="Source Sans Pro"/>
              <a:ea typeface="Source Sans Pro"/>
              <a:cs typeface="Source Sans Pro"/>
              <a:sym typeface="Source Sans Pro"/>
            </a:endParaRPr>
          </a:p>
          <a:p>
            <a:r>
              <a:rPr lang="en-US" dirty="0"/>
              <a:t>SO what are some examples of complex systems (just a transition slide)</a:t>
            </a:r>
            <a:endParaRPr lang="en-US" dirty="0">
              <a:cs typeface="Calibri"/>
            </a:endParaRPr>
          </a:p>
          <a:p>
            <a:endParaRPr lang="en-US" dirty="0">
              <a:cs typeface="Calibri"/>
            </a:endParaRPr>
          </a:p>
          <a:p>
            <a:endParaRPr lang="en-US" dirty="0">
              <a:cs typeface="Calibri"/>
            </a:endParaRPr>
          </a:p>
          <a:p>
            <a:r>
              <a:rPr lang="en-US" dirty="0">
                <a:cs typeface="Calibri"/>
              </a:rPr>
              <a:t>Justice, education, digestive system, human body, are all common examples.</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6</a:t>
            </a:fld>
            <a:endParaRPr lang="en-US" dirty="0"/>
          </a:p>
        </p:txBody>
      </p:sp>
    </p:spTree>
    <p:extLst>
      <p:ext uri="{BB962C8B-B14F-4D97-AF65-F5344CB8AC3E}">
        <p14:creationId xmlns:p14="http://schemas.microsoft.com/office/powerpoint/2010/main" val="2952086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Gawande, A. (2010). The Checklist Manifesto: How to Get Things Right. Henry Holt and Company. ”” ( p 185)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effectLst/>
                <a:latin typeface="Arial" charset="0"/>
                <a:ea typeface="Arial" charset="0"/>
                <a:cs typeface="Arial" charset="0"/>
                <a:sym typeface="Source Sans Pro"/>
              </a:rPr>
              <a:t>Has anyone read Atul Gawande?  He writes a lot about end of life and healthcare quality.  Wrote the book the Checklist Manifesto</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In addition to an oddly interesting history of checklists, which you wouldn’t expect to be interesting, it talks about his efforts and initiatives (also ties back to HRO) into utilizing standard work and standard processes to eliminate errors.  So his definition is listed here</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Read the highlighted part here.</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Don Berwick from IHI </a:t>
            </a:r>
          </a:p>
          <a:p>
            <a:r>
              <a:rPr lang="en-US" sz="1200" dirty="0">
                <a:effectLst/>
                <a:latin typeface="Arial" charset="0"/>
                <a:ea typeface="Arial" charset="0"/>
                <a:cs typeface="Arial" charset="0"/>
                <a:sym typeface="Source Sans Pro"/>
              </a:rPr>
              <a:t>Can have best cardiac surgeon but if don’t have EMS to handle infection control in the OR suite, all these interdependent parts have to work together even if they are illogical.  When think KSAs for better or worse social stature of surgeon and EMS, despite having little in common, the two cannot operate independent of one another, they have to find a work to co exist in a way that makes some sort of logical sense.</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Discharge time is another example of second, third and fourth order effects.  If you can get the discharge time earlier, you potentially increase the throughput capacity in the ED, which could potentially reduce the time occupying ICU beds. </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Very small system view of how one piece can impact many other pieces in the system.</a:t>
            </a:r>
          </a:p>
          <a:p>
            <a:endParaRPr lang="en-US" sz="1200" dirty="0">
              <a:effectLst/>
              <a:latin typeface="Arial" charset="0"/>
              <a:ea typeface="Arial" charset="0"/>
              <a:cs typeface="Arial" charset="0"/>
              <a:sym typeface="Source Sans Pro"/>
            </a:endParaRPr>
          </a:p>
          <a:p>
            <a:r>
              <a:rPr lang="en-US" sz="1200" dirty="0">
                <a:effectLst/>
                <a:latin typeface="Arial" charset="0"/>
                <a:ea typeface="Arial" charset="0"/>
                <a:cs typeface="Arial" charset="0"/>
                <a:sym typeface="Source Sans Pro"/>
              </a:rPr>
              <a:t>Transitions:  </a:t>
            </a: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7</a:t>
            </a:fld>
            <a:endParaRPr lang="en-US" dirty="0"/>
          </a:p>
        </p:txBody>
      </p:sp>
    </p:spTree>
    <p:extLst>
      <p:ext uri="{BB962C8B-B14F-4D97-AF65-F5344CB8AC3E}">
        <p14:creationId xmlns:p14="http://schemas.microsoft.com/office/powerpoint/2010/main" val="3869782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6F7D25-770E-4F77-8331-8C84F68246BD}" type="slidenum">
              <a:rPr lang="en-US" smtClean="0"/>
              <a:t>8</a:t>
            </a:fld>
            <a:endParaRPr lang="en-US"/>
          </a:p>
        </p:txBody>
      </p:sp>
    </p:spTree>
    <p:extLst>
      <p:ext uri="{BB962C8B-B14F-4D97-AF65-F5344CB8AC3E}">
        <p14:creationId xmlns:p14="http://schemas.microsoft.com/office/powerpoint/2010/main" val="1340792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Gawande, A. (2010). The Checklist Manifesto: How to Get Things Right. Henry Holt and Company. ”” ( p 185)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latin typeface="Arial"/>
                <a:ea typeface="Arial" charset="0"/>
                <a:cs typeface="Arial"/>
              </a:rPr>
              <a:t>Discuss how having one great component doesn't help the system.  </a:t>
            </a:r>
          </a:p>
          <a:p>
            <a:endParaRPr lang="en-US" dirty="0">
              <a:latin typeface="Arial"/>
              <a:ea typeface="Arial" charset="0"/>
              <a:cs typeface="Arial" charset="0"/>
            </a:endParaRPr>
          </a:p>
          <a:p>
            <a:r>
              <a:rPr lang="en-US" dirty="0">
                <a:latin typeface="Arial"/>
                <a:ea typeface="Arial" charset="0"/>
                <a:cs typeface="Arial"/>
              </a:rPr>
              <a:t>"We don't rise to the level of our goals, we fall the limitations of our systems."</a:t>
            </a:r>
            <a:endParaRPr lang="en-US" dirty="0">
              <a:latin typeface="Arial"/>
              <a:ea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DA6F7D25-770E-4F77-8331-8C84F68246BD}" type="slidenum">
              <a:rPr lang="en-US" smtClean="0"/>
              <a:t>9</a:t>
            </a:fld>
            <a:endParaRPr lang="en-US" dirty="0"/>
          </a:p>
        </p:txBody>
      </p:sp>
    </p:spTree>
    <p:extLst>
      <p:ext uri="{BB962C8B-B14F-4D97-AF65-F5344CB8AC3E}">
        <p14:creationId xmlns:p14="http://schemas.microsoft.com/office/powerpoint/2010/main" val="356990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reselected Pho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510454-734A-9144-8FE7-F44AFE841B28}"/>
              </a:ext>
            </a:extLst>
          </p:cNvPr>
          <p:cNvSpPr/>
          <p:nvPr userDrawn="1"/>
        </p:nvSpPr>
        <p:spPr>
          <a:xfrm>
            <a:off x="304800" y="265176"/>
            <a:ext cx="11582400" cy="6364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544400C-694E-6A48-A7A0-4E8A9B883BD6}"/>
              </a:ext>
            </a:extLst>
          </p:cNvPr>
          <p:cNvSpPr/>
          <p:nvPr userDrawn="1"/>
        </p:nvSpPr>
        <p:spPr>
          <a:xfrm>
            <a:off x="0" y="1232941"/>
            <a:ext cx="4726899" cy="3077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7D94AB-6BF0-4D49-8303-7D66DE57A197}"/>
              </a:ext>
            </a:extLst>
          </p:cNvPr>
          <p:cNvSpPr txBox="1"/>
          <p:nvPr userDrawn="1"/>
        </p:nvSpPr>
        <p:spPr>
          <a:xfrm>
            <a:off x="5717070" y="852505"/>
            <a:ext cx="5535897" cy="246221"/>
          </a:xfrm>
          <a:prstGeom prst="rect">
            <a:avLst/>
          </a:prstGeom>
          <a:noFill/>
        </p:spPr>
        <p:txBody>
          <a:bodyPr wrap="square" lIns="0" rtlCol="0">
            <a:spAutoFit/>
          </a:bodyPr>
          <a:lstStyle/>
          <a:p>
            <a:pPr algn="r"/>
            <a:fld id="{51118A9C-9ABD-A84C-846F-CC0713849565}" type="datetime4">
              <a:rPr lang="en-US" sz="1000" b="0" smtClean="0">
                <a:solidFill>
                  <a:schemeClr val="bg1"/>
                </a:solidFill>
              </a:rPr>
              <a:pPr algn="r"/>
              <a:t>June 23, 2022</a:t>
            </a:fld>
            <a:endParaRPr lang="en-US" sz="1000" b="0" dirty="0">
              <a:solidFill>
                <a:schemeClr val="bg1"/>
              </a:solidFill>
            </a:endParaRPr>
          </a:p>
        </p:txBody>
      </p:sp>
      <p:sp>
        <p:nvSpPr>
          <p:cNvPr id="16" name="Text Placeholder 8">
            <a:extLst>
              <a:ext uri="{FF2B5EF4-FFF2-40B4-BE49-F238E27FC236}">
                <a16:creationId xmlns:a16="http://schemas.microsoft.com/office/drawing/2014/main" id="{A8D06877-E96A-C446-9E3A-3A13B024A710}"/>
              </a:ext>
            </a:extLst>
          </p:cNvPr>
          <p:cNvSpPr>
            <a:spLocks noGrp="1"/>
          </p:cNvSpPr>
          <p:nvPr>
            <p:ph type="body" sz="quarter" idx="11" hasCustomPrompt="1"/>
          </p:nvPr>
        </p:nvSpPr>
        <p:spPr>
          <a:xfrm>
            <a:off x="1065465" y="3826720"/>
            <a:ext cx="5653989" cy="508605"/>
          </a:xfrm>
        </p:spPr>
        <p:txBody>
          <a:bodyPr lIns="0">
            <a:noAutofit/>
          </a:bodyPr>
          <a:lstStyle>
            <a:lvl1pPr marL="0" indent="0">
              <a:buNone/>
              <a:defRPr sz="2000" i="1">
                <a:solidFill>
                  <a:schemeClr val="accent4"/>
                </a:solidFill>
                <a:latin typeface="+mn-lt"/>
              </a:defRPr>
            </a:lvl1pPr>
          </a:lstStyle>
          <a:p>
            <a:pPr lvl="0"/>
            <a:r>
              <a:rPr lang="en-US" dirty="0"/>
              <a:t>Click to edit Subtitle</a:t>
            </a:r>
          </a:p>
        </p:txBody>
      </p:sp>
      <p:pic>
        <p:nvPicPr>
          <p:cNvPr id="17" name="Picture 16">
            <a:extLst>
              <a:ext uri="{FF2B5EF4-FFF2-40B4-BE49-F238E27FC236}">
                <a16:creationId xmlns:a16="http://schemas.microsoft.com/office/drawing/2014/main" id="{AD2CBED1-ECA4-7E4F-8E48-47A526A428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465" y="5604273"/>
            <a:ext cx="2857500" cy="635000"/>
          </a:xfrm>
          <a:prstGeom prst="rect">
            <a:avLst/>
          </a:prstGeom>
        </p:spPr>
      </p:pic>
      <p:pic>
        <p:nvPicPr>
          <p:cNvPr id="18" name="Picture 17">
            <a:extLst>
              <a:ext uri="{FF2B5EF4-FFF2-40B4-BE49-F238E27FC236}">
                <a16:creationId xmlns:a16="http://schemas.microsoft.com/office/drawing/2014/main" id="{9E8D2926-A8FD-F2BD-BACD-5E35EAD276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41000" y="5545860"/>
            <a:ext cx="2611967" cy="761824"/>
          </a:xfrm>
          <a:prstGeom prst="rect">
            <a:avLst/>
          </a:prstGeom>
        </p:spPr>
      </p:pic>
      <p:sp>
        <p:nvSpPr>
          <p:cNvPr id="2" name="Title 1">
            <a:extLst>
              <a:ext uri="{FF2B5EF4-FFF2-40B4-BE49-F238E27FC236}">
                <a16:creationId xmlns:a16="http://schemas.microsoft.com/office/drawing/2014/main" id="{4641D38B-4DFB-AA17-A138-06691CDF7F97}"/>
              </a:ext>
            </a:extLst>
          </p:cNvPr>
          <p:cNvSpPr>
            <a:spLocks noGrp="1"/>
          </p:cNvSpPr>
          <p:nvPr>
            <p:ph type="title"/>
          </p:nvPr>
        </p:nvSpPr>
        <p:spPr>
          <a:xfrm>
            <a:off x="1065466" y="1828964"/>
            <a:ext cx="5653989" cy="1832988"/>
          </a:xfrm>
          <a:prstGeom prst="rect">
            <a:avLst/>
          </a:prstGeom>
        </p:spPr>
        <p:txBody>
          <a:bodyPr lIns="0" anchor="b"/>
          <a:lstStyle>
            <a:lvl1pPr>
              <a:defRPr sz="3200">
                <a:solidFill>
                  <a:schemeClr val="bg1"/>
                </a:solidFill>
                <a:latin typeface="+mj-lt"/>
              </a:defRPr>
            </a:lvl1pPr>
          </a:lstStyle>
          <a:p>
            <a:r>
              <a:rPr lang="en-US"/>
              <a:t>Click to edit Master title style</a:t>
            </a:r>
            <a:endParaRPr lang="en-US" dirty="0"/>
          </a:p>
        </p:txBody>
      </p:sp>
      <p:pic>
        <p:nvPicPr>
          <p:cNvPr id="4" name="Picture 3" descr="A gavel and a flag&#10;&#10;Description automatically generated with medium confidence">
            <a:extLst>
              <a:ext uri="{FF2B5EF4-FFF2-40B4-BE49-F238E27FC236}">
                <a16:creationId xmlns:a16="http://schemas.microsoft.com/office/drawing/2014/main" id="{01682A27-8768-BABE-805B-9564D5774148}"/>
              </a:ext>
            </a:extLst>
          </p:cNvPr>
          <p:cNvPicPr>
            <a:picLocks/>
          </p:cNvPicPr>
          <p:nvPr userDrawn="1"/>
        </p:nvPicPr>
        <p:blipFill rotWithShape="1">
          <a:blip r:embed="rId4"/>
          <a:srcRect l="1008" t="500" r="27531" b="1225"/>
          <a:stretch/>
        </p:blipFill>
        <p:spPr>
          <a:xfrm>
            <a:off x="7015841" y="3338209"/>
            <a:ext cx="2006756" cy="1832988"/>
          </a:xfrm>
          <a:prstGeom prst="rect">
            <a:avLst/>
          </a:prstGeom>
        </p:spPr>
      </p:pic>
      <p:pic>
        <p:nvPicPr>
          <p:cNvPr id="15" name="Picture 14">
            <a:extLst>
              <a:ext uri="{FF2B5EF4-FFF2-40B4-BE49-F238E27FC236}">
                <a16:creationId xmlns:a16="http://schemas.microsoft.com/office/drawing/2014/main" id="{D22C796B-4957-B5FB-2B8B-EEE63089AF3D}"/>
              </a:ext>
            </a:extLst>
          </p:cNvPr>
          <p:cNvPicPr>
            <a:picLocks noChangeAspect="1"/>
          </p:cNvPicPr>
          <p:nvPr userDrawn="1"/>
        </p:nvPicPr>
        <p:blipFill rotWithShape="1">
          <a:blip r:embed="rId5"/>
          <a:srcRect l="29524" t="3034" r="24826" b="3034"/>
          <a:stretch/>
        </p:blipFill>
        <p:spPr>
          <a:xfrm>
            <a:off x="7024256" y="1317256"/>
            <a:ext cx="2006756" cy="1832988"/>
          </a:xfrm>
          <a:prstGeom prst="rect">
            <a:avLst/>
          </a:prstGeom>
        </p:spPr>
      </p:pic>
      <p:pic>
        <p:nvPicPr>
          <p:cNvPr id="19" name="Picture 18">
            <a:extLst>
              <a:ext uri="{FF2B5EF4-FFF2-40B4-BE49-F238E27FC236}">
                <a16:creationId xmlns:a16="http://schemas.microsoft.com/office/drawing/2014/main" id="{5127BEF8-FE1D-4C0C-C3A2-B0F6AFFF8384}"/>
              </a:ext>
            </a:extLst>
          </p:cNvPr>
          <p:cNvPicPr>
            <a:picLocks noChangeAspect="1"/>
          </p:cNvPicPr>
          <p:nvPr userDrawn="1"/>
        </p:nvPicPr>
        <p:blipFill rotWithShape="1">
          <a:blip r:embed="rId6"/>
          <a:srcRect l="27314" t="3034" r="25261" b="3034"/>
          <a:stretch/>
        </p:blipFill>
        <p:spPr>
          <a:xfrm>
            <a:off x="9246211" y="3338209"/>
            <a:ext cx="2006756" cy="1832988"/>
          </a:xfrm>
          <a:prstGeom prst="rect">
            <a:avLst/>
          </a:prstGeom>
        </p:spPr>
      </p:pic>
      <p:pic>
        <p:nvPicPr>
          <p:cNvPr id="23" name="Picture 22">
            <a:extLst>
              <a:ext uri="{FF2B5EF4-FFF2-40B4-BE49-F238E27FC236}">
                <a16:creationId xmlns:a16="http://schemas.microsoft.com/office/drawing/2014/main" id="{F438F4F1-D827-BE55-A67D-9DE6CD0C0CE7}"/>
              </a:ext>
            </a:extLst>
          </p:cNvPr>
          <p:cNvPicPr>
            <a:picLocks noChangeAspect="1"/>
          </p:cNvPicPr>
          <p:nvPr userDrawn="1"/>
        </p:nvPicPr>
        <p:blipFill rotWithShape="1">
          <a:blip r:embed="rId7"/>
          <a:srcRect l="24900" r="24900"/>
          <a:stretch/>
        </p:blipFill>
        <p:spPr>
          <a:xfrm>
            <a:off x="9243212" y="1317256"/>
            <a:ext cx="2006756" cy="1832988"/>
          </a:xfrm>
          <a:prstGeom prst="rect">
            <a:avLst/>
          </a:prstGeom>
        </p:spPr>
      </p:pic>
    </p:spTree>
    <p:extLst>
      <p:ext uri="{BB962C8B-B14F-4D97-AF65-F5344CB8AC3E}">
        <p14:creationId xmlns:p14="http://schemas.microsoft.com/office/powerpoint/2010/main" val="374327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F87CB9F-1FBC-5B4B-8C1E-BC250F792A5D}"/>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261425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57846"/>
            <a:ext cx="6815667" cy="5100714"/>
          </a:xfrm>
        </p:spPr>
        <p:txBody>
          <a:bodyPr>
            <a:no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09601" y="1157847"/>
            <a:ext cx="4011084" cy="5100713"/>
          </a:xfrm>
          <a:solidFill>
            <a:srgbClr val="FFFFFF"/>
          </a:solidFill>
          <a:ln>
            <a:solidFill>
              <a:srgbClr val="BFBFBF"/>
            </a:solidFill>
          </a:ln>
        </p:spPr>
        <p:txBody>
          <a:bodyPr>
            <a:noAutofit/>
          </a:bodyPr>
          <a:lstStyle>
            <a:lvl1pPr marL="0" indent="0">
              <a:buNone/>
              <a:defRPr sz="16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5"/>
          <p:cNvSpPr>
            <a:spLocks noGrp="1"/>
          </p:cNvSpPr>
          <p:nvPr>
            <p:ph type="title"/>
          </p:nvPr>
        </p:nvSpPr>
        <p:spPr>
          <a:xfrm>
            <a:off x="609600" y="133423"/>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463FD921-9763-6546-9789-CEC6A46C633A}"/>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889150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296650"/>
            <a:ext cx="7315200" cy="38192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102498"/>
            <a:ext cx="7315200" cy="613568"/>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a:xfrm>
            <a:off x="600891"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B51EF3CB-3B26-1747-A0CC-69379BE87D00}"/>
              </a:ext>
            </a:extLst>
          </p:cNvPr>
          <p:cNvSpPr txBox="1">
            <a:spLocks/>
          </p:cNvSpPr>
          <p:nvPr userDrawn="1"/>
        </p:nvSpPr>
        <p:spPr>
          <a:xfrm>
            <a:off x="11235887" y="6357805"/>
            <a:ext cx="326527"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mj-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z="1000" smtClean="0"/>
              <a:pPr/>
              <a:t>‹#›</a:t>
            </a:fld>
            <a:endParaRPr lang="en-US" sz="1000" dirty="0"/>
          </a:p>
        </p:txBody>
      </p:sp>
    </p:spTree>
    <p:extLst>
      <p:ext uri="{BB962C8B-B14F-4D97-AF65-F5344CB8AC3E}">
        <p14:creationId xmlns:p14="http://schemas.microsoft.com/office/powerpoint/2010/main" val="84767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99607"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116954C1-40E7-ED47-80B6-7DF5E34F1169}"/>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669573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5874" y="1199287"/>
            <a:ext cx="6726539" cy="4864234"/>
          </a:xfrm>
        </p:spPr>
        <p:txBody>
          <a:bodyPr>
            <a:no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598795" y="1199289"/>
            <a:ext cx="4011084" cy="4864233"/>
          </a:xfrm>
          <a:solidFill>
            <a:srgbClr val="FFFFFF"/>
          </a:solidFill>
          <a:ln>
            <a:solidFill>
              <a:srgbClr val="BFBFBF"/>
            </a:solidFill>
          </a:ln>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5"/>
          <p:cNvSpPr>
            <a:spLocks noGrp="1"/>
          </p:cNvSpPr>
          <p:nvPr>
            <p:ph type="title"/>
          </p:nvPr>
        </p:nvSpPr>
        <p:spPr>
          <a:xfrm>
            <a:off x="598795"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01A2AE48-3F98-7541-9391-83F1B4FDA54D}"/>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88915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199214"/>
            <a:ext cx="7315200" cy="4002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438400" y="5266844"/>
            <a:ext cx="7315200" cy="613568"/>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p:cNvSpPr>
            <a:spLocks noGrp="1"/>
          </p:cNvSpPr>
          <p:nvPr>
            <p:ph type="title"/>
          </p:nvPr>
        </p:nvSpPr>
        <p:spPr>
          <a:xfrm>
            <a:off x="598323" y="13342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C4CEE060-238D-CC42-AA97-6D32E3E72440}"/>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847674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609600" y="1248765"/>
            <a:ext cx="5384800" cy="5009795"/>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48765"/>
            <a:ext cx="5384800" cy="5009795"/>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C15BC2CF-BBEE-BB4E-BE75-E250C6DC9F1C}"/>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pPr defTabSz="342900"/>
            <a:fld id="{D983F1FA-211D-3044-9E35-958DFBC26156}" type="slidenum">
              <a:rPr lang="en-US" smtClean="0"/>
              <a:pPr defTabSz="342900"/>
              <a:t>‹#›</a:t>
            </a:fld>
            <a:endParaRPr lang="en-US" dirty="0"/>
          </a:p>
        </p:txBody>
      </p:sp>
    </p:spTree>
    <p:extLst>
      <p:ext uri="{BB962C8B-B14F-4D97-AF65-F5344CB8AC3E}">
        <p14:creationId xmlns:p14="http://schemas.microsoft.com/office/powerpoint/2010/main" val="665252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de bar">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609600" y="1248765"/>
            <a:ext cx="6908800" cy="5009795"/>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C15BC2CF-BBEE-BB4E-BE75-E250C6DC9F1C}"/>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pPr defTabSz="342900"/>
            <a:fld id="{D983F1FA-211D-3044-9E35-958DFBC26156}" type="slidenum">
              <a:rPr lang="en-US" smtClean="0"/>
              <a:pPr defTabSz="342900"/>
              <a:t>‹#›</a:t>
            </a:fld>
            <a:endParaRPr lang="en-US" dirty="0"/>
          </a:p>
        </p:txBody>
      </p:sp>
      <p:sp>
        <p:nvSpPr>
          <p:cNvPr id="7" name="Rectangle 6">
            <a:extLst>
              <a:ext uri="{FF2B5EF4-FFF2-40B4-BE49-F238E27FC236}">
                <a16:creationId xmlns:a16="http://schemas.microsoft.com/office/drawing/2014/main" id="{E3027BBD-8594-F947-8FEA-2CB8532656DE}"/>
              </a:ext>
            </a:extLst>
          </p:cNvPr>
          <p:cNvSpPr/>
          <p:nvPr userDrawn="1"/>
        </p:nvSpPr>
        <p:spPr>
          <a:xfrm>
            <a:off x="7683500" y="1248765"/>
            <a:ext cx="3898900" cy="5009795"/>
          </a:xfrm>
          <a:prstGeom prst="rect">
            <a:avLst/>
          </a:prstGeom>
          <a:solidFill>
            <a:srgbClr val="E4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7861300" y="1397000"/>
            <a:ext cx="3556000" cy="2202544"/>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3EE7605D-1FAA-8B4C-AFA2-AA53A6902BBB}"/>
              </a:ext>
            </a:extLst>
          </p:cNvPr>
          <p:cNvSpPr>
            <a:spLocks noGrp="1"/>
          </p:cNvSpPr>
          <p:nvPr>
            <p:ph sz="half" idx="11"/>
          </p:nvPr>
        </p:nvSpPr>
        <p:spPr>
          <a:xfrm>
            <a:off x="7861300" y="3747779"/>
            <a:ext cx="3556000" cy="2348221"/>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291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ist of four">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82F2165-0316-0CA2-1DE8-197105E21153}"/>
              </a:ext>
            </a:extLst>
          </p:cNvPr>
          <p:cNvSpPr/>
          <p:nvPr userDrawn="1"/>
        </p:nvSpPr>
        <p:spPr>
          <a:xfrm>
            <a:off x="6218890" y="3960912"/>
            <a:ext cx="5343524" cy="2055359"/>
          </a:xfrm>
          <a:prstGeom prst="rect">
            <a:avLst/>
          </a:prstGeom>
          <a:solidFill>
            <a:srgbClr val="E4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0B73ED69-7419-0299-5BB2-09C401692915}"/>
              </a:ext>
            </a:extLst>
          </p:cNvPr>
          <p:cNvSpPr/>
          <p:nvPr userDrawn="1"/>
        </p:nvSpPr>
        <p:spPr>
          <a:xfrm>
            <a:off x="584845" y="3960912"/>
            <a:ext cx="5343524" cy="2055359"/>
          </a:xfrm>
          <a:prstGeom prst="rect">
            <a:avLst/>
          </a:prstGeom>
          <a:solidFill>
            <a:srgbClr val="E4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91D21F3C-1E81-A7FE-C9CC-B2D1C8AC83AD}"/>
              </a:ext>
            </a:extLst>
          </p:cNvPr>
          <p:cNvSpPr/>
          <p:nvPr userDrawn="1"/>
        </p:nvSpPr>
        <p:spPr>
          <a:xfrm>
            <a:off x="6218890" y="1729425"/>
            <a:ext cx="5343524" cy="2055359"/>
          </a:xfrm>
          <a:prstGeom prst="rect">
            <a:avLst/>
          </a:prstGeom>
          <a:solidFill>
            <a:srgbClr val="E4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B6E11040-F546-7DEF-8945-79389BB096C0}"/>
              </a:ext>
            </a:extLst>
          </p:cNvPr>
          <p:cNvSpPr/>
          <p:nvPr userDrawn="1"/>
        </p:nvSpPr>
        <p:spPr>
          <a:xfrm>
            <a:off x="584845" y="1729425"/>
            <a:ext cx="5343524" cy="2055359"/>
          </a:xfrm>
          <a:prstGeom prst="rect">
            <a:avLst/>
          </a:prstGeom>
          <a:solidFill>
            <a:srgbClr val="E4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Content Placeholder 2">
            <a:extLst>
              <a:ext uri="{FF2B5EF4-FFF2-40B4-BE49-F238E27FC236}">
                <a16:creationId xmlns:a16="http://schemas.microsoft.com/office/drawing/2014/main" id="{E731422C-C2A5-0DCE-D915-2DE27D744C5D}"/>
              </a:ext>
            </a:extLst>
          </p:cNvPr>
          <p:cNvSpPr>
            <a:spLocks noGrp="1"/>
          </p:cNvSpPr>
          <p:nvPr>
            <p:ph idx="20"/>
          </p:nvPr>
        </p:nvSpPr>
        <p:spPr>
          <a:xfrm>
            <a:off x="1304929" y="4116277"/>
            <a:ext cx="4419598" cy="1798185"/>
          </a:xfrm>
          <a:noFill/>
        </p:spPr>
        <p:txBody>
          <a:bodyPr lIns="91440">
            <a:noAutofit/>
          </a:bodyPr>
          <a:lstStyle>
            <a:lvl1pPr marL="0" indent="0">
              <a:buNone/>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p:txBody>
      </p:sp>
      <p:sp>
        <p:nvSpPr>
          <p:cNvPr id="41" name="Content Placeholder 2">
            <a:extLst>
              <a:ext uri="{FF2B5EF4-FFF2-40B4-BE49-F238E27FC236}">
                <a16:creationId xmlns:a16="http://schemas.microsoft.com/office/drawing/2014/main" id="{A8F9CC0C-9B9A-8B92-88AF-2C320C45C9F2}"/>
              </a:ext>
            </a:extLst>
          </p:cNvPr>
          <p:cNvSpPr>
            <a:spLocks noGrp="1"/>
          </p:cNvSpPr>
          <p:nvPr>
            <p:ph idx="21"/>
          </p:nvPr>
        </p:nvSpPr>
        <p:spPr>
          <a:xfrm>
            <a:off x="6934208" y="4116276"/>
            <a:ext cx="4419593" cy="1798185"/>
          </a:xfrm>
          <a:noFill/>
        </p:spPr>
        <p:txBody>
          <a:bodyPr lIns="91440">
            <a:noAutofit/>
          </a:bodyPr>
          <a:lstStyle>
            <a:lvl1pPr marL="0" indent="0">
              <a:buNone/>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p:txBody>
      </p:sp>
      <p:sp>
        <p:nvSpPr>
          <p:cNvPr id="39" name="Content Placeholder 2">
            <a:extLst>
              <a:ext uri="{FF2B5EF4-FFF2-40B4-BE49-F238E27FC236}">
                <a16:creationId xmlns:a16="http://schemas.microsoft.com/office/drawing/2014/main" id="{64FC2966-92A9-6AC9-4C99-0DEB9E96D5AD}"/>
              </a:ext>
            </a:extLst>
          </p:cNvPr>
          <p:cNvSpPr>
            <a:spLocks noGrp="1"/>
          </p:cNvSpPr>
          <p:nvPr>
            <p:ph idx="19"/>
          </p:nvPr>
        </p:nvSpPr>
        <p:spPr>
          <a:xfrm>
            <a:off x="6934209" y="1856213"/>
            <a:ext cx="4419592" cy="1798185"/>
          </a:xfrm>
          <a:noFill/>
        </p:spPr>
        <p:txBody>
          <a:bodyPr lIns="91440">
            <a:noAutofit/>
          </a:bodyPr>
          <a:lstStyle>
            <a:lvl1pPr marL="0" indent="0">
              <a:buNone/>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p:txBody>
      </p:sp>
      <p:sp>
        <p:nvSpPr>
          <p:cNvPr id="37" name="Content Placeholder 2">
            <a:extLst>
              <a:ext uri="{FF2B5EF4-FFF2-40B4-BE49-F238E27FC236}">
                <a16:creationId xmlns:a16="http://schemas.microsoft.com/office/drawing/2014/main" id="{28FA0271-E72F-D0F3-93C7-EBB0D39A28EF}"/>
              </a:ext>
            </a:extLst>
          </p:cNvPr>
          <p:cNvSpPr>
            <a:spLocks noGrp="1"/>
          </p:cNvSpPr>
          <p:nvPr>
            <p:ph idx="18"/>
          </p:nvPr>
        </p:nvSpPr>
        <p:spPr>
          <a:xfrm>
            <a:off x="1304930" y="1856213"/>
            <a:ext cx="4419596" cy="1798185"/>
          </a:xfrm>
          <a:noFill/>
        </p:spPr>
        <p:txBody>
          <a:bodyPr lIns="91440">
            <a:noAutofit/>
          </a:bodyPr>
          <a:lstStyle>
            <a:lvl1pPr marL="0" indent="0">
              <a:buNone/>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p:txBody>
      </p:sp>
      <p:sp>
        <p:nvSpPr>
          <p:cNvPr id="2" name="Title 1"/>
          <p:cNvSpPr>
            <a:spLocks noGrp="1"/>
          </p:cNvSpPr>
          <p:nvPr>
            <p:ph type="title"/>
          </p:nvPr>
        </p:nvSpPr>
        <p:spPr>
          <a:xfrm>
            <a:off x="609600" y="125928"/>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D983F1FA-211D-3044-9E35-958DFBC26156}" type="slidenum">
              <a:rPr lang="en-US" smtClean="0"/>
              <a:pPr/>
              <a:t>‹#›</a:t>
            </a:fld>
            <a:endParaRPr lang="en-US" dirty="0"/>
          </a:p>
        </p:txBody>
      </p:sp>
      <p:sp>
        <p:nvSpPr>
          <p:cNvPr id="35" name="Content Placeholder 2">
            <a:extLst>
              <a:ext uri="{FF2B5EF4-FFF2-40B4-BE49-F238E27FC236}">
                <a16:creationId xmlns:a16="http://schemas.microsoft.com/office/drawing/2014/main" id="{E52E54DA-1E7D-5F7C-317E-5C622DE636BA}"/>
              </a:ext>
            </a:extLst>
          </p:cNvPr>
          <p:cNvSpPr>
            <a:spLocks noGrp="1"/>
          </p:cNvSpPr>
          <p:nvPr>
            <p:ph idx="17"/>
          </p:nvPr>
        </p:nvSpPr>
        <p:spPr>
          <a:xfrm>
            <a:off x="609600" y="1206709"/>
            <a:ext cx="10972800" cy="412541"/>
          </a:xfrm>
        </p:spPr>
        <p:txBody>
          <a:bodyPr>
            <a:noAutofit/>
          </a:bodyPr>
          <a:lstStyle>
            <a:lvl1pPr marL="0" indent="0">
              <a:buNone/>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p:txBody>
      </p:sp>
      <p:sp>
        <p:nvSpPr>
          <p:cNvPr id="11" name="Rectangle 10">
            <a:extLst>
              <a:ext uri="{FF2B5EF4-FFF2-40B4-BE49-F238E27FC236}">
                <a16:creationId xmlns:a16="http://schemas.microsoft.com/office/drawing/2014/main" id="{63AD7AF1-177E-4B8D-96FA-40A0E9C23D41}"/>
              </a:ext>
            </a:extLst>
          </p:cNvPr>
          <p:cNvSpPr/>
          <p:nvPr userDrawn="1"/>
        </p:nvSpPr>
        <p:spPr>
          <a:xfrm>
            <a:off x="584845" y="1729425"/>
            <a:ext cx="561978" cy="561978"/>
          </a:xfrm>
          <a:prstGeom prst="rect">
            <a:avLst/>
          </a:prstGeom>
          <a:solidFill>
            <a:srgbClr val="008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1</a:t>
            </a:r>
            <a:endParaRPr lang="en-US" sz="2000" dirty="0"/>
          </a:p>
        </p:txBody>
      </p:sp>
      <p:sp>
        <p:nvSpPr>
          <p:cNvPr id="42" name="Rectangle 41">
            <a:extLst>
              <a:ext uri="{FF2B5EF4-FFF2-40B4-BE49-F238E27FC236}">
                <a16:creationId xmlns:a16="http://schemas.microsoft.com/office/drawing/2014/main" id="{04816DAA-1E53-FB29-240B-CFA45DBAE9E6}"/>
              </a:ext>
            </a:extLst>
          </p:cNvPr>
          <p:cNvSpPr/>
          <p:nvPr userDrawn="1"/>
        </p:nvSpPr>
        <p:spPr>
          <a:xfrm>
            <a:off x="584845" y="3960912"/>
            <a:ext cx="561978" cy="561978"/>
          </a:xfrm>
          <a:prstGeom prst="rect">
            <a:avLst/>
          </a:prstGeom>
          <a:solidFill>
            <a:srgbClr val="008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3</a:t>
            </a:r>
            <a:endParaRPr lang="en-US" sz="2000" dirty="0"/>
          </a:p>
        </p:txBody>
      </p:sp>
      <p:sp>
        <p:nvSpPr>
          <p:cNvPr id="43" name="Rectangle 42">
            <a:extLst>
              <a:ext uri="{FF2B5EF4-FFF2-40B4-BE49-F238E27FC236}">
                <a16:creationId xmlns:a16="http://schemas.microsoft.com/office/drawing/2014/main" id="{3E79C649-CFD0-3742-C8F7-F7624DFFDFBE}"/>
              </a:ext>
            </a:extLst>
          </p:cNvPr>
          <p:cNvSpPr/>
          <p:nvPr userDrawn="1"/>
        </p:nvSpPr>
        <p:spPr>
          <a:xfrm>
            <a:off x="6218890" y="1729425"/>
            <a:ext cx="561978" cy="561978"/>
          </a:xfrm>
          <a:prstGeom prst="rect">
            <a:avLst/>
          </a:prstGeom>
          <a:solidFill>
            <a:srgbClr val="008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a:t>
            </a:r>
            <a:endParaRPr lang="en-US" sz="2000" dirty="0"/>
          </a:p>
        </p:txBody>
      </p:sp>
      <p:sp>
        <p:nvSpPr>
          <p:cNvPr id="44" name="Rectangle 43">
            <a:extLst>
              <a:ext uri="{FF2B5EF4-FFF2-40B4-BE49-F238E27FC236}">
                <a16:creationId xmlns:a16="http://schemas.microsoft.com/office/drawing/2014/main" id="{F2CE3ED4-6654-B135-4FE0-6BD7123EE794}"/>
              </a:ext>
            </a:extLst>
          </p:cNvPr>
          <p:cNvSpPr/>
          <p:nvPr userDrawn="1"/>
        </p:nvSpPr>
        <p:spPr>
          <a:xfrm>
            <a:off x="6218890" y="3960912"/>
            <a:ext cx="561978" cy="561978"/>
          </a:xfrm>
          <a:prstGeom prst="rect">
            <a:avLst/>
          </a:prstGeom>
          <a:solidFill>
            <a:srgbClr val="008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4</a:t>
            </a:r>
            <a:endParaRPr lang="en-US" sz="2000" dirty="0"/>
          </a:p>
        </p:txBody>
      </p:sp>
    </p:spTree>
    <p:extLst>
      <p:ext uri="{BB962C8B-B14F-4D97-AF65-F5344CB8AC3E}">
        <p14:creationId xmlns:p14="http://schemas.microsoft.com/office/powerpoint/2010/main" val="573857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 stacked">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09600" y="1206709"/>
            <a:ext cx="10972800" cy="742821"/>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D983F1FA-211D-3044-9E35-958DFBC26156}" type="slidenum">
              <a:rPr lang="en-US" smtClean="0"/>
              <a:pPr/>
              <a:t>‹#›</a:t>
            </a:fld>
            <a:endParaRPr lang="en-US" dirty="0"/>
          </a:p>
        </p:txBody>
      </p:sp>
      <p:sp>
        <p:nvSpPr>
          <p:cNvPr id="6" name="Content Placeholder 2">
            <a:extLst>
              <a:ext uri="{FF2B5EF4-FFF2-40B4-BE49-F238E27FC236}">
                <a16:creationId xmlns:a16="http://schemas.microsoft.com/office/drawing/2014/main" id="{7DE7507F-5845-6748-BAC7-A407EDD4BC6E}"/>
              </a:ext>
            </a:extLst>
          </p:cNvPr>
          <p:cNvSpPr>
            <a:spLocks noGrp="1"/>
          </p:cNvSpPr>
          <p:nvPr>
            <p:ph idx="11"/>
          </p:nvPr>
        </p:nvSpPr>
        <p:spPr>
          <a:xfrm>
            <a:off x="609600" y="2040402"/>
            <a:ext cx="10972800" cy="742821"/>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7" name="Content Placeholder 2">
            <a:extLst>
              <a:ext uri="{FF2B5EF4-FFF2-40B4-BE49-F238E27FC236}">
                <a16:creationId xmlns:a16="http://schemas.microsoft.com/office/drawing/2014/main" id="{ABB13656-D12B-7E4C-ACDF-EE630DDD0103}"/>
              </a:ext>
            </a:extLst>
          </p:cNvPr>
          <p:cNvSpPr>
            <a:spLocks noGrp="1"/>
          </p:cNvSpPr>
          <p:nvPr>
            <p:ph idx="12"/>
          </p:nvPr>
        </p:nvSpPr>
        <p:spPr>
          <a:xfrm>
            <a:off x="609600" y="2874095"/>
            <a:ext cx="10972800" cy="742821"/>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8" name="Content Placeholder 2">
            <a:extLst>
              <a:ext uri="{FF2B5EF4-FFF2-40B4-BE49-F238E27FC236}">
                <a16:creationId xmlns:a16="http://schemas.microsoft.com/office/drawing/2014/main" id="{E2B0CDD2-21E3-464C-885E-86B1BA81C91F}"/>
              </a:ext>
            </a:extLst>
          </p:cNvPr>
          <p:cNvSpPr>
            <a:spLocks noGrp="1"/>
          </p:cNvSpPr>
          <p:nvPr>
            <p:ph idx="13"/>
          </p:nvPr>
        </p:nvSpPr>
        <p:spPr>
          <a:xfrm>
            <a:off x="609600" y="3707788"/>
            <a:ext cx="10972800" cy="742821"/>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10" name="Content Placeholder 2">
            <a:extLst>
              <a:ext uri="{FF2B5EF4-FFF2-40B4-BE49-F238E27FC236}">
                <a16:creationId xmlns:a16="http://schemas.microsoft.com/office/drawing/2014/main" id="{62AF86DF-A6A5-F74E-9F26-68B52592C4BF}"/>
              </a:ext>
            </a:extLst>
          </p:cNvPr>
          <p:cNvSpPr>
            <a:spLocks noGrp="1"/>
          </p:cNvSpPr>
          <p:nvPr>
            <p:ph idx="14"/>
          </p:nvPr>
        </p:nvSpPr>
        <p:spPr>
          <a:xfrm>
            <a:off x="609600" y="4541481"/>
            <a:ext cx="10972800" cy="742821"/>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11" name="Content Placeholder 2">
            <a:extLst>
              <a:ext uri="{FF2B5EF4-FFF2-40B4-BE49-F238E27FC236}">
                <a16:creationId xmlns:a16="http://schemas.microsoft.com/office/drawing/2014/main" id="{E52711D7-E3A8-B947-8C17-8196273F8873}"/>
              </a:ext>
            </a:extLst>
          </p:cNvPr>
          <p:cNvSpPr>
            <a:spLocks noGrp="1"/>
          </p:cNvSpPr>
          <p:nvPr>
            <p:ph idx="15"/>
          </p:nvPr>
        </p:nvSpPr>
        <p:spPr>
          <a:xfrm>
            <a:off x="609600" y="5375175"/>
            <a:ext cx="10972800" cy="742821"/>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629091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09D613-D76A-7D40-8460-4CAE6263F144}"/>
              </a:ext>
            </a:extLst>
          </p:cNvPr>
          <p:cNvSpPr txBox="1"/>
          <p:nvPr userDrawn="1"/>
        </p:nvSpPr>
        <p:spPr>
          <a:xfrm>
            <a:off x="755669" y="4620951"/>
            <a:ext cx="5535897" cy="307777"/>
          </a:xfrm>
          <a:prstGeom prst="rect">
            <a:avLst/>
          </a:prstGeom>
          <a:noFill/>
        </p:spPr>
        <p:txBody>
          <a:bodyPr wrap="square" lIns="0" rtlCol="0">
            <a:spAutoFit/>
          </a:bodyPr>
          <a:lstStyle/>
          <a:p>
            <a:fld id="{51118A9C-9ABD-A84C-846F-CC0713849565}" type="datetime4">
              <a:rPr lang="en-US" sz="1400" b="1" smtClean="0">
                <a:solidFill>
                  <a:schemeClr val="accent5"/>
                </a:solidFill>
              </a:rPr>
              <a:t>June 23, 2022</a:t>
            </a:fld>
            <a:endParaRPr lang="en-US" sz="1400" b="1" dirty="0">
              <a:solidFill>
                <a:schemeClr val="accent5"/>
              </a:solidFill>
            </a:endParaRPr>
          </a:p>
        </p:txBody>
      </p:sp>
      <p:sp>
        <p:nvSpPr>
          <p:cNvPr id="9" name="Text Placeholder 8">
            <a:extLst>
              <a:ext uri="{FF2B5EF4-FFF2-40B4-BE49-F238E27FC236}">
                <a16:creationId xmlns:a16="http://schemas.microsoft.com/office/drawing/2014/main" id="{256D496D-3EAE-0643-966A-D24A621E946F}"/>
              </a:ext>
            </a:extLst>
          </p:cNvPr>
          <p:cNvSpPr>
            <a:spLocks noGrp="1"/>
          </p:cNvSpPr>
          <p:nvPr>
            <p:ph type="body" sz="quarter" idx="10"/>
          </p:nvPr>
        </p:nvSpPr>
        <p:spPr>
          <a:xfrm>
            <a:off x="755669" y="2583064"/>
            <a:ext cx="8391583" cy="1016040"/>
          </a:xfrm>
        </p:spPr>
        <p:txBody>
          <a:bodyPr lIns="0" anchor="b" anchorCtr="0">
            <a:noAutofit/>
          </a:bodyPr>
          <a:lstStyle>
            <a:lvl1pPr marL="0" indent="0">
              <a:buNone/>
              <a:defRPr sz="3200" b="1">
                <a:solidFill>
                  <a:schemeClr val="tx2"/>
                </a:solidFill>
                <a:latin typeface="+mj-lt"/>
              </a:defRPr>
            </a:lvl1pPr>
          </a:lstStyle>
          <a:p>
            <a:pPr lvl="0"/>
            <a:r>
              <a:rPr lang="en-US"/>
              <a:t>Click to edit Master text styles</a:t>
            </a:r>
          </a:p>
        </p:txBody>
      </p:sp>
      <p:sp>
        <p:nvSpPr>
          <p:cNvPr id="17" name="Text Placeholder 8">
            <a:extLst>
              <a:ext uri="{FF2B5EF4-FFF2-40B4-BE49-F238E27FC236}">
                <a16:creationId xmlns:a16="http://schemas.microsoft.com/office/drawing/2014/main" id="{144DFDF4-465A-A143-9D9B-04AB8BF3F0B2}"/>
              </a:ext>
            </a:extLst>
          </p:cNvPr>
          <p:cNvSpPr>
            <a:spLocks noGrp="1"/>
          </p:cNvSpPr>
          <p:nvPr>
            <p:ph type="body" sz="quarter" idx="11" hasCustomPrompt="1"/>
          </p:nvPr>
        </p:nvSpPr>
        <p:spPr>
          <a:xfrm>
            <a:off x="755669" y="3918575"/>
            <a:ext cx="8391583" cy="508605"/>
          </a:xfrm>
        </p:spPr>
        <p:txBody>
          <a:bodyPr lIns="0">
            <a:noAutofit/>
          </a:bodyPr>
          <a:lstStyle>
            <a:lvl1pPr marL="0" indent="0">
              <a:buNone/>
              <a:defRPr sz="2000" i="1">
                <a:solidFill>
                  <a:schemeClr val="accent5"/>
                </a:solidFill>
                <a:latin typeface="+mn-lt"/>
              </a:defRPr>
            </a:lvl1pPr>
          </a:lstStyle>
          <a:p>
            <a:pPr lvl="0"/>
            <a:r>
              <a:rPr lang="en-US" dirty="0"/>
              <a:t>Click to edit Subtitle</a:t>
            </a:r>
          </a:p>
        </p:txBody>
      </p:sp>
      <p:cxnSp>
        <p:nvCxnSpPr>
          <p:cNvPr id="10" name="Straight Connector 9">
            <a:extLst>
              <a:ext uri="{FF2B5EF4-FFF2-40B4-BE49-F238E27FC236}">
                <a16:creationId xmlns:a16="http://schemas.microsoft.com/office/drawing/2014/main" id="{B2BD8274-25F7-2B4C-9DA1-BF4FAF6ABBF6}"/>
              </a:ext>
            </a:extLst>
          </p:cNvPr>
          <p:cNvCxnSpPr/>
          <p:nvPr userDrawn="1"/>
        </p:nvCxnSpPr>
        <p:spPr>
          <a:xfrm>
            <a:off x="728576" y="3726687"/>
            <a:ext cx="10026145" cy="0"/>
          </a:xfrm>
          <a:prstGeom prst="line">
            <a:avLst/>
          </a:prstGeom>
          <a:ln w="31750"/>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4605F522-782B-414F-9804-2336838F24F8}"/>
              </a:ext>
            </a:extLst>
          </p:cNvPr>
          <p:cNvSpPr/>
          <p:nvPr userDrawn="1"/>
        </p:nvSpPr>
        <p:spPr>
          <a:xfrm>
            <a:off x="3334" y="5890826"/>
            <a:ext cx="4080005" cy="6400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FBA9D200-C85C-2046-A980-119BFA98D77F}"/>
              </a:ext>
            </a:extLst>
          </p:cNvPr>
          <p:cNvSpPr/>
          <p:nvPr userDrawn="1"/>
        </p:nvSpPr>
        <p:spPr>
          <a:xfrm>
            <a:off x="4083341" y="5890826"/>
            <a:ext cx="4063935" cy="640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940C2771-8878-724A-A692-39B9696628BF}"/>
              </a:ext>
            </a:extLst>
          </p:cNvPr>
          <p:cNvSpPr/>
          <p:nvPr userDrawn="1"/>
        </p:nvSpPr>
        <p:spPr>
          <a:xfrm>
            <a:off x="8147277" y="5890826"/>
            <a:ext cx="404806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A picture containing text&#10;&#10;Description automatically generated">
            <a:extLst>
              <a:ext uri="{FF2B5EF4-FFF2-40B4-BE49-F238E27FC236}">
                <a16:creationId xmlns:a16="http://schemas.microsoft.com/office/drawing/2014/main" id="{11B66FC1-B565-E844-B6D7-7DEA8824F1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8660" y="6137198"/>
            <a:ext cx="2590800" cy="571500"/>
          </a:xfrm>
          <a:prstGeom prst="rect">
            <a:avLst/>
          </a:prstGeom>
        </p:spPr>
      </p:pic>
      <p:pic>
        <p:nvPicPr>
          <p:cNvPr id="13" name="Picture 12" descr="A picture containing text, sign, clipart&#10;&#10;Description automatically generated">
            <a:extLst>
              <a:ext uri="{FF2B5EF4-FFF2-40B4-BE49-F238E27FC236}">
                <a16:creationId xmlns:a16="http://schemas.microsoft.com/office/drawing/2014/main" id="{AC72E77C-A0B3-6FC5-43C2-20C247B6CE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16986" y="6073190"/>
            <a:ext cx="2276354" cy="663937"/>
          </a:xfrm>
          <a:prstGeom prst="rect">
            <a:avLst/>
          </a:prstGeom>
        </p:spPr>
      </p:pic>
    </p:spTree>
    <p:extLst>
      <p:ext uri="{BB962C8B-B14F-4D97-AF65-F5344CB8AC3E}">
        <p14:creationId xmlns:p14="http://schemas.microsoft.com/office/powerpoint/2010/main" val="872586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ist of e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50E56A-0A07-7F44-BE48-8D1478AC46EE}"/>
              </a:ext>
            </a:extLst>
          </p:cNvPr>
          <p:cNvSpPr/>
          <p:nvPr userDrawn="1"/>
        </p:nvSpPr>
        <p:spPr>
          <a:xfrm>
            <a:off x="609600" y="1206709"/>
            <a:ext cx="5289755" cy="1138796"/>
          </a:xfrm>
          <a:prstGeom prst="rect">
            <a:avLst/>
          </a:prstGeom>
          <a:solidFill>
            <a:srgbClr val="E4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8247CD7-ABB7-6C80-BE5C-944110574B8C}"/>
              </a:ext>
            </a:extLst>
          </p:cNvPr>
          <p:cNvSpPr/>
          <p:nvPr userDrawn="1"/>
        </p:nvSpPr>
        <p:spPr>
          <a:xfrm>
            <a:off x="609600" y="2418355"/>
            <a:ext cx="5289755" cy="1138796"/>
          </a:xfrm>
          <a:prstGeom prst="rect">
            <a:avLst/>
          </a:prstGeom>
          <a:solidFill>
            <a:srgbClr val="CBDA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13D6198-F962-D97B-574E-D743184BADEF}"/>
              </a:ext>
            </a:extLst>
          </p:cNvPr>
          <p:cNvSpPr/>
          <p:nvPr userDrawn="1"/>
        </p:nvSpPr>
        <p:spPr>
          <a:xfrm>
            <a:off x="609600" y="3652673"/>
            <a:ext cx="5289755" cy="1138796"/>
          </a:xfrm>
          <a:prstGeom prst="rect">
            <a:avLst/>
          </a:prstGeom>
          <a:solidFill>
            <a:srgbClr val="E4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61E7CCB-CF79-6102-AB8A-66AD176EE85E}"/>
              </a:ext>
            </a:extLst>
          </p:cNvPr>
          <p:cNvSpPr/>
          <p:nvPr userDrawn="1"/>
        </p:nvSpPr>
        <p:spPr>
          <a:xfrm>
            <a:off x="609600" y="4864319"/>
            <a:ext cx="5289755" cy="1138796"/>
          </a:xfrm>
          <a:prstGeom prst="rect">
            <a:avLst/>
          </a:prstGeom>
          <a:solidFill>
            <a:srgbClr val="CBDA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9B3F1A2-0204-D3DF-92AC-B210B5DA7073}"/>
              </a:ext>
            </a:extLst>
          </p:cNvPr>
          <p:cNvSpPr/>
          <p:nvPr userDrawn="1"/>
        </p:nvSpPr>
        <p:spPr>
          <a:xfrm>
            <a:off x="6292647" y="1206709"/>
            <a:ext cx="5289755" cy="1138796"/>
          </a:xfrm>
          <a:prstGeom prst="rect">
            <a:avLst/>
          </a:prstGeom>
          <a:solidFill>
            <a:srgbClr val="E4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A6D7A7E-C79D-EE49-E585-CBB6B9730BCE}"/>
              </a:ext>
            </a:extLst>
          </p:cNvPr>
          <p:cNvSpPr/>
          <p:nvPr userDrawn="1"/>
        </p:nvSpPr>
        <p:spPr>
          <a:xfrm>
            <a:off x="6292647" y="2418355"/>
            <a:ext cx="5289755" cy="1138796"/>
          </a:xfrm>
          <a:prstGeom prst="rect">
            <a:avLst/>
          </a:prstGeom>
          <a:solidFill>
            <a:srgbClr val="CBDA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D334A5B-05AD-2262-E372-A1B456CBBB12}"/>
              </a:ext>
            </a:extLst>
          </p:cNvPr>
          <p:cNvSpPr/>
          <p:nvPr userDrawn="1"/>
        </p:nvSpPr>
        <p:spPr>
          <a:xfrm>
            <a:off x="6292647" y="3652673"/>
            <a:ext cx="5289755" cy="1138796"/>
          </a:xfrm>
          <a:prstGeom prst="rect">
            <a:avLst/>
          </a:prstGeom>
          <a:solidFill>
            <a:srgbClr val="E4F2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6BEF7509-DB1A-5DB8-DA17-6657B7C8AAB5}"/>
              </a:ext>
            </a:extLst>
          </p:cNvPr>
          <p:cNvSpPr/>
          <p:nvPr userDrawn="1"/>
        </p:nvSpPr>
        <p:spPr>
          <a:xfrm>
            <a:off x="6292647" y="4864319"/>
            <a:ext cx="5289755" cy="1138796"/>
          </a:xfrm>
          <a:prstGeom prst="rect">
            <a:avLst/>
          </a:prstGeom>
          <a:solidFill>
            <a:srgbClr val="CBDA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0" y="125928"/>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1624981" y="1357775"/>
            <a:ext cx="4032869" cy="868680"/>
          </a:xfrm>
          <a:noFill/>
        </p:spPr>
        <p:txBody>
          <a:bodyPr lIns="91440" tIns="91440" bIns="91440" anchor="ctr">
            <a:noAutofit/>
          </a:bodyPr>
          <a:lstStyle>
            <a:lvl1pPr marL="0" indent="0">
              <a:lnSpc>
                <a:spcPct val="90000"/>
              </a:lnSpc>
              <a:spcBef>
                <a:spcPts val="0"/>
              </a:spcBef>
              <a:buNone/>
              <a:defRPr sz="1600">
                <a:solidFill>
                  <a:schemeClr val="tx1">
                    <a:lumMod val="75000"/>
                  </a:schemeClr>
                </a:solidFill>
              </a:defRPr>
            </a:lvl1pPr>
            <a:lvl2pPr marL="225425" indent="0">
              <a:lnSpc>
                <a:spcPct val="90000"/>
              </a:lnSpc>
              <a:buNone/>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D983F1FA-211D-3044-9E35-958DFBC26156}" type="slidenum">
              <a:rPr lang="en-US" smtClean="0"/>
              <a:pPr/>
              <a:t>‹#›</a:t>
            </a:fld>
            <a:endParaRPr lang="en-US" dirty="0"/>
          </a:p>
        </p:txBody>
      </p:sp>
      <p:sp>
        <p:nvSpPr>
          <p:cNvPr id="6" name="Content Placeholder 2">
            <a:extLst>
              <a:ext uri="{FF2B5EF4-FFF2-40B4-BE49-F238E27FC236}">
                <a16:creationId xmlns:a16="http://schemas.microsoft.com/office/drawing/2014/main" id="{7DE7507F-5845-6748-BAC7-A407EDD4BC6E}"/>
              </a:ext>
            </a:extLst>
          </p:cNvPr>
          <p:cNvSpPr>
            <a:spLocks noGrp="1"/>
          </p:cNvSpPr>
          <p:nvPr>
            <p:ph idx="11"/>
          </p:nvPr>
        </p:nvSpPr>
        <p:spPr>
          <a:xfrm>
            <a:off x="1624981" y="2580062"/>
            <a:ext cx="4032869" cy="868680"/>
          </a:xfrm>
          <a:noFill/>
        </p:spPr>
        <p:txBody>
          <a:bodyPr lIns="91440" tIns="91440" bIns="91440" anchor="ctr">
            <a:noAutofit/>
          </a:bodyPr>
          <a:lstStyle>
            <a:lvl1pPr marL="0" indent="0">
              <a:lnSpc>
                <a:spcPct val="90000"/>
              </a:lnSpc>
              <a:buNone/>
              <a:defRPr sz="1600">
                <a:solidFill>
                  <a:schemeClr val="tx1">
                    <a:lumMod val="75000"/>
                  </a:schemeClr>
                </a:solidFill>
              </a:defRPr>
            </a:lvl1pPr>
            <a:lvl2pPr marL="225425" indent="0">
              <a:lnSpc>
                <a:spcPct val="90000"/>
              </a:lnSpc>
              <a:buNone/>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7" name="Content Placeholder 2">
            <a:extLst>
              <a:ext uri="{FF2B5EF4-FFF2-40B4-BE49-F238E27FC236}">
                <a16:creationId xmlns:a16="http://schemas.microsoft.com/office/drawing/2014/main" id="{ABB13656-D12B-7E4C-ACDF-EE630DDD0103}"/>
              </a:ext>
            </a:extLst>
          </p:cNvPr>
          <p:cNvSpPr>
            <a:spLocks noGrp="1"/>
          </p:cNvSpPr>
          <p:nvPr>
            <p:ph idx="12"/>
          </p:nvPr>
        </p:nvSpPr>
        <p:spPr>
          <a:xfrm>
            <a:off x="1624981" y="3782389"/>
            <a:ext cx="4032869" cy="868680"/>
          </a:xfrm>
          <a:noFill/>
        </p:spPr>
        <p:txBody>
          <a:bodyPr lIns="91440" tIns="91440" bIns="91440" anchor="ctr">
            <a:noAutofit/>
          </a:bodyPr>
          <a:lstStyle>
            <a:lvl1pPr marL="0" indent="0">
              <a:lnSpc>
                <a:spcPct val="90000"/>
              </a:lnSpc>
              <a:buNone/>
              <a:defRPr sz="1600">
                <a:solidFill>
                  <a:schemeClr val="tx1">
                    <a:lumMod val="75000"/>
                  </a:schemeClr>
                </a:solidFill>
              </a:defRPr>
            </a:lvl1pPr>
            <a:lvl2pPr marL="225425" indent="0">
              <a:lnSpc>
                <a:spcPct val="90000"/>
              </a:lnSpc>
              <a:buNone/>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8" name="Content Placeholder 2">
            <a:extLst>
              <a:ext uri="{FF2B5EF4-FFF2-40B4-BE49-F238E27FC236}">
                <a16:creationId xmlns:a16="http://schemas.microsoft.com/office/drawing/2014/main" id="{E2B0CDD2-21E3-464C-885E-86B1BA81C91F}"/>
              </a:ext>
            </a:extLst>
          </p:cNvPr>
          <p:cNvSpPr>
            <a:spLocks noGrp="1"/>
          </p:cNvSpPr>
          <p:nvPr>
            <p:ph idx="13"/>
          </p:nvPr>
        </p:nvSpPr>
        <p:spPr>
          <a:xfrm>
            <a:off x="1624981" y="4994241"/>
            <a:ext cx="4032869" cy="868680"/>
          </a:xfrm>
          <a:noFill/>
        </p:spPr>
        <p:txBody>
          <a:bodyPr lIns="91440" tIns="91440" bIns="91440" anchor="ctr">
            <a:noAutofit/>
          </a:bodyPr>
          <a:lstStyle>
            <a:lvl1pPr marL="0" indent="0">
              <a:lnSpc>
                <a:spcPct val="90000"/>
              </a:lnSpc>
              <a:buNone/>
              <a:defRPr sz="1600">
                <a:solidFill>
                  <a:schemeClr val="tx1">
                    <a:lumMod val="75000"/>
                  </a:schemeClr>
                </a:solidFill>
              </a:defRPr>
            </a:lvl1pPr>
            <a:lvl2pPr marL="225425" indent="0">
              <a:lnSpc>
                <a:spcPct val="90000"/>
              </a:lnSpc>
              <a:buNone/>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id="{83D9B5F2-1260-2348-80C1-A5110B9394A0}"/>
              </a:ext>
            </a:extLst>
          </p:cNvPr>
          <p:cNvSpPr>
            <a:spLocks noGrp="1"/>
          </p:cNvSpPr>
          <p:nvPr>
            <p:ph idx="15"/>
          </p:nvPr>
        </p:nvSpPr>
        <p:spPr>
          <a:xfrm>
            <a:off x="7199870" y="1368210"/>
            <a:ext cx="4254710" cy="868680"/>
          </a:xfrm>
          <a:noFill/>
        </p:spPr>
        <p:txBody>
          <a:bodyPr lIns="91440" tIns="91440" bIns="91440" anchor="ctr">
            <a:noAutofit/>
          </a:bodyPr>
          <a:lstStyle>
            <a:lvl1pPr marL="0" indent="0">
              <a:lnSpc>
                <a:spcPct val="90000"/>
              </a:lnSpc>
              <a:buNone/>
              <a:defRPr sz="1600">
                <a:solidFill>
                  <a:schemeClr val="tx1">
                    <a:lumMod val="75000"/>
                  </a:schemeClr>
                </a:solidFill>
              </a:defRPr>
            </a:lvl1pPr>
            <a:lvl2pPr marL="225425" indent="0">
              <a:lnSpc>
                <a:spcPct val="90000"/>
              </a:lnSpc>
              <a:buNone/>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13" name="Content Placeholder 2">
            <a:extLst>
              <a:ext uri="{FF2B5EF4-FFF2-40B4-BE49-F238E27FC236}">
                <a16:creationId xmlns:a16="http://schemas.microsoft.com/office/drawing/2014/main" id="{E9469F69-4C56-3D47-9369-DF6CAC833607}"/>
              </a:ext>
            </a:extLst>
          </p:cNvPr>
          <p:cNvSpPr>
            <a:spLocks noGrp="1"/>
          </p:cNvSpPr>
          <p:nvPr>
            <p:ph idx="16"/>
          </p:nvPr>
        </p:nvSpPr>
        <p:spPr>
          <a:xfrm>
            <a:off x="7199872" y="2573065"/>
            <a:ext cx="4254710" cy="868680"/>
          </a:xfrm>
          <a:noFill/>
        </p:spPr>
        <p:txBody>
          <a:bodyPr lIns="91440" tIns="91440" bIns="91440" anchor="ctr">
            <a:noAutofit/>
          </a:bodyPr>
          <a:lstStyle>
            <a:lvl1pPr marL="0" indent="0">
              <a:lnSpc>
                <a:spcPct val="90000"/>
              </a:lnSpc>
              <a:buNone/>
              <a:defRPr sz="1600">
                <a:solidFill>
                  <a:schemeClr val="tx1">
                    <a:lumMod val="75000"/>
                  </a:schemeClr>
                </a:solidFill>
              </a:defRPr>
            </a:lvl1pPr>
            <a:lvl2pPr marL="225425" indent="0">
              <a:lnSpc>
                <a:spcPct val="90000"/>
              </a:lnSpc>
              <a:buNone/>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14" name="Content Placeholder 2">
            <a:extLst>
              <a:ext uri="{FF2B5EF4-FFF2-40B4-BE49-F238E27FC236}">
                <a16:creationId xmlns:a16="http://schemas.microsoft.com/office/drawing/2014/main" id="{04A6352E-737C-0344-A516-151F6C56E5D1}"/>
              </a:ext>
            </a:extLst>
          </p:cNvPr>
          <p:cNvSpPr>
            <a:spLocks noGrp="1"/>
          </p:cNvSpPr>
          <p:nvPr>
            <p:ph idx="17"/>
          </p:nvPr>
        </p:nvSpPr>
        <p:spPr>
          <a:xfrm>
            <a:off x="7199872" y="3806041"/>
            <a:ext cx="4254710" cy="868680"/>
          </a:xfrm>
          <a:noFill/>
        </p:spPr>
        <p:txBody>
          <a:bodyPr lIns="91440" tIns="91440" bIns="91440" anchor="ctr">
            <a:noAutofit/>
          </a:bodyPr>
          <a:lstStyle>
            <a:lvl1pPr marL="0" indent="0">
              <a:lnSpc>
                <a:spcPct val="90000"/>
              </a:lnSpc>
              <a:buNone/>
              <a:defRPr sz="1600">
                <a:solidFill>
                  <a:schemeClr val="tx1">
                    <a:lumMod val="75000"/>
                  </a:schemeClr>
                </a:solidFill>
              </a:defRPr>
            </a:lvl1pPr>
            <a:lvl2pPr marL="225425" indent="0">
              <a:lnSpc>
                <a:spcPct val="90000"/>
              </a:lnSpc>
              <a:buNone/>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15" name="Content Placeholder 2">
            <a:extLst>
              <a:ext uri="{FF2B5EF4-FFF2-40B4-BE49-F238E27FC236}">
                <a16:creationId xmlns:a16="http://schemas.microsoft.com/office/drawing/2014/main" id="{FCD7144B-693E-CD4D-9F61-90EC6843EE61}"/>
              </a:ext>
            </a:extLst>
          </p:cNvPr>
          <p:cNvSpPr>
            <a:spLocks noGrp="1"/>
          </p:cNvSpPr>
          <p:nvPr>
            <p:ph idx="18"/>
          </p:nvPr>
        </p:nvSpPr>
        <p:spPr>
          <a:xfrm>
            <a:off x="7199871" y="4991392"/>
            <a:ext cx="4254710" cy="868680"/>
          </a:xfrm>
          <a:noFill/>
        </p:spPr>
        <p:txBody>
          <a:bodyPr lIns="91440" tIns="91440" bIns="91440" anchor="ctr">
            <a:noAutofit/>
          </a:bodyPr>
          <a:lstStyle>
            <a:lvl1pPr marL="0" indent="0">
              <a:lnSpc>
                <a:spcPct val="90000"/>
              </a:lnSpc>
              <a:buNone/>
              <a:defRPr sz="1600">
                <a:solidFill>
                  <a:schemeClr val="tx1">
                    <a:lumMod val="75000"/>
                  </a:schemeClr>
                </a:solidFill>
              </a:defRPr>
            </a:lvl1pPr>
            <a:lvl2pPr marL="225425" indent="0">
              <a:lnSpc>
                <a:spcPct val="90000"/>
              </a:lnSpc>
              <a:buNone/>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dirty="0"/>
              <a:t>Click to edit Master text styles</a:t>
            </a:r>
          </a:p>
          <a:p>
            <a:pPr lvl="1"/>
            <a:endParaRPr lang="en-US" dirty="0"/>
          </a:p>
        </p:txBody>
      </p:sp>
      <p:sp>
        <p:nvSpPr>
          <p:cNvPr id="4" name="Oval 3">
            <a:extLst>
              <a:ext uri="{FF2B5EF4-FFF2-40B4-BE49-F238E27FC236}">
                <a16:creationId xmlns:a16="http://schemas.microsoft.com/office/drawing/2014/main" id="{4B612141-667D-144C-9959-1D465DDCAD89}"/>
              </a:ext>
            </a:extLst>
          </p:cNvPr>
          <p:cNvSpPr/>
          <p:nvPr userDrawn="1"/>
        </p:nvSpPr>
        <p:spPr>
          <a:xfrm>
            <a:off x="737419" y="1368210"/>
            <a:ext cx="759743" cy="759743"/>
          </a:xfrm>
          <a:prstGeom prst="ellipse">
            <a:avLst/>
          </a:prstGeom>
          <a:solidFill>
            <a:srgbClr val="0083BE"/>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17" name="Oval 16">
            <a:extLst>
              <a:ext uri="{FF2B5EF4-FFF2-40B4-BE49-F238E27FC236}">
                <a16:creationId xmlns:a16="http://schemas.microsoft.com/office/drawing/2014/main" id="{783B34E2-6F27-F74D-A30E-26C336EE4924}"/>
              </a:ext>
            </a:extLst>
          </p:cNvPr>
          <p:cNvSpPr/>
          <p:nvPr userDrawn="1"/>
        </p:nvSpPr>
        <p:spPr>
          <a:xfrm>
            <a:off x="737419" y="2640360"/>
            <a:ext cx="759743" cy="759743"/>
          </a:xfrm>
          <a:prstGeom prst="ellipse">
            <a:avLst/>
          </a:prstGeom>
          <a:solidFill>
            <a:srgbClr val="0083BE"/>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18" name="Oval 17">
            <a:extLst>
              <a:ext uri="{FF2B5EF4-FFF2-40B4-BE49-F238E27FC236}">
                <a16:creationId xmlns:a16="http://schemas.microsoft.com/office/drawing/2014/main" id="{1F0236A9-DFE8-3947-9D01-D189BA8ECFC4}"/>
              </a:ext>
            </a:extLst>
          </p:cNvPr>
          <p:cNvSpPr/>
          <p:nvPr userDrawn="1"/>
        </p:nvSpPr>
        <p:spPr>
          <a:xfrm>
            <a:off x="737419" y="3888132"/>
            <a:ext cx="759743" cy="759743"/>
          </a:xfrm>
          <a:prstGeom prst="ellipse">
            <a:avLst/>
          </a:prstGeom>
          <a:solidFill>
            <a:srgbClr val="0083BE"/>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19" name="Oval 18">
            <a:extLst>
              <a:ext uri="{FF2B5EF4-FFF2-40B4-BE49-F238E27FC236}">
                <a16:creationId xmlns:a16="http://schemas.microsoft.com/office/drawing/2014/main" id="{0A92DF7D-089D-A045-B8E0-0565186A8830}"/>
              </a:ext>
            </a:extLst>
          </p:cNvPr>
          <p:cNvSpPr/>
          <p:nvPr userDrawn="1"/>
        </p:nvSpPr>
        <p:spPr>
          <a:xfrm>
            <a:off x="737419" y="5039608"/>
            <a:ext cx="759743" cy="759743"/>
          </a:xfrm>
          <a:prstGeom prst="ellipse">
            <a:avLst/>
          </a:prstGeom>
          <a:solidFill>
            <a:srgbClr val="0083BE"/>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1" name="Oval 20">
            <a:extLst>
              <a:ext uri="{FF2B5EF4-FFF2-40B4-BE49-F238E27FC236}">
                <a16:creationId xmlns:a16="http://schemas.microsoft.com/office/drawing/2014/main" id="{96D5183D-B9B5-A64B-8E43-567F9EF37DF3}"/>
              </a:ext>
            </a:extLst>
          </p:cNvPr>
          <p:cNvSpPr/>
          <p:nvPr userDrawn="1"/>
        </p:nvSpPr>
        <p:spPr>
          <a:xfrm>
            <a:off x="6366387" y="1396985"/>
            <a:ext cx="759743" cy="759743"/>
          </a:xfrm>
          <a:prstGeom prst="ellipse">
            <a:avLst/>
          </a:prstGeom>
          <a:solidFill>
            <a:srgbClr val="0083BE"/>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22" name="Oval 21">
            <a:extLst>
              <a:ext uri="{FF2B5EF4-FFF2-40B4-BE49-F238E27FC236}">
                <a16:creationId xmlns:a16="http://schemas.microsoft.com/office/drawing/2014/main" id="{26537D28-8862-BE48-86C7-D86006886E71}"/>
              </a:ext>
            </a:extLst>
          </p:cNvPr>
          <p:cNvSpPr/>
          <p:nvPr userDrawn="1"/>
        </p:nvSpPr>
        <p:spPr>
          <a:xfrm>
            <a:off x="6366387" y="2640360"/>
            <a:ext cx="759743" cy="759743"/>
          </a:xfrm>
          <a:prstGeom prst="ellipse">
            <a:avLst/>
          </a:prstGeom>
          <a:solidFill>
            <a:srgbClr val="0083BE"/>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6</a:t>
            </a:r>
          </a:p>
        </p:txBody>
      </p:sp>
      <p:sp>
        <p:nvSpPr>
          <p:cNvPr id="23" name="Oval 22">
            <a:extLst>
              <a:ext uri="{FF2B5EF4-FFF2-40B4-BE49-F238E27FC236}">
                <a16:creationId xmlns:a16="http://schemas.microsoft.com/office/drawing/2014/main" id="{EC585D64-3250-F949-8ABE-310325AC461C}"/>
              </a:ext>
            </a:extLst>
          </p:cNvPr>
          <p:cNvSpPr/>
          <p:nvPr userDrawn="1"/>
        </p:nvSpPr>
        <p:spPr>
          <a:xfrm>
            <a:off x="6366387" y="3888132"/>
            <a:ext cx="759743" cy="759743"/>
          </a:xfrm>
          <a:prstGeom prst="ellipse">
            <a:avLst/>
          </a:prstGeom>
          <a:solidFill>
            <a:srgbClr val="0083BE"/>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7</a:t>
            </a:r>
          </a:p>
        </p:txBody>
      </p:sp>
      <p:sp>
        <p:nvSpPr>
          <p:cNvPr id="24" name="Oval 23">
            <a:extLst>
              <a:ext uri="{FF2B5EF4-FFF2-40B4-BE49-F238E27FC236}">
                <a16:creationId xmlns:a16="http://schemas.microsoft.com/office/drawing/2014/main" id="{A2B36B8A-B158-8D48-B608-889F306BC872}"/>
              </a:ext>
            </a:extLst>
          </p:cNvPr>
          <p:cNvSpPr/>
          <p:nvPr userDrawn="1"/>
        </p:nvSpPr>
        <p:spPr>
          <a:xfrm>
            <a:off x="6366387" y="5053845"/>
            <a:ext cx="759743" cy="759743"/>
          </a:xfrm>
          <a:prstGeom prst="ellipse">
            <a:avLst/>
          </a:prstGeom>
          <a:solidFill>
            <a:srgbClr val="0083BE"/>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8</a:t>
            </a:r>
          </a:p>
        </p:txBody>
      </p:sp>
    </p:spTree>
    <p:extLst>
      <p:ext uri="{BB962C8B-B14F-4D97-AF65-F5344CB8AC3E}">
        <p14:creationId xmlns:p14="http://schemas.microsoft.com/office/powerpoint/2010/main" val="1847166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Stacked">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09600" y="1206708"/>
            <a:ext cx="10972800" cy="250894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D983F1FA-211D-3044-9E35-958DFBC26156}" type="slidenum">
              <a:rPr lang="en-US" smtClean="0"/>
              <a:pPr/>
              <a:t>‹#›</a:t>
            </a:fld>
            <a:endParaRPr lang="en-US" dirty="0"/>
          </a:p>
        </p:txBody>
      </p:sp>
      <p:sp>
        <p:nvSpPr>
          <p:cNvPr id="5" name="Content Placeholder 2">
            <a:extLst>
              <a:ext uri="{FF2B5EF4-FFF2-40B4-BE49-F238E27FC236}">
                <a16:creationId xmlns:a16="http://schemas.microsoft.com/office/drawing/2014/main" id="{6265CB65-41F0-9C4A-98C6-846747E3FC0A}"/>
              </a:ext>
            </a:extLst>
          </p:cNvPr>
          <p:cNvSpPr>
            <a:spLocks noGrp="1"/>
          </p:cNvSpPr>
          <p:nvPr>
            <p:ph idx="11"/>
          </p:nvPr>
        </p:nvSpPr>
        <p:spPr>
          <a:xfrm>
            <a:off x="609600" y="3920457"/>
            <a:ext cx="10972800" cy="2015463"/>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2374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6790" y="4406901"/>
            <a:ext cx="10946889" cy="1362075"/>
          </a:xfrm>
          <a:prstGeom prst="rect">
            <a:avLst/>
          </a:prstGeom>
        </p:spPr>
        <p:txBody>
          <a:bodyPr anchor="t">
            <a:normAutofit/>
          </a:bodyPr>
          <a:lstStyle>
            <a:lvl1pPr algn="l">
              <a:defRPr sz="2800" b="0" cap="none">
                <a:solidFill>
                  <a:schemeClr val="tx1">
                    <a:lumMod val="75000"/>
                  </a:schemeClr>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a:xfrm>
            <a:off x="716790" y="2906713"/>
            <a:ext cx="10946889" cy="1500187"/>
          </a:xfrm>
        </p:spPr>
        <p:txBody>
          <a:bodyPr anchor="b"/>
          <a:lstStyle>
            <a:lvl1pPr marL="0" indent="0">
              <a:buNone/>
              <a:defRPr sz="2000">
                <a:solidFill>
                  <a:schemeClr val="tx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60754DB7-DDD7-7A48-A2B7-234B7AAE7DE2}"/>
              </a:ext>
            </a:extLst>
          </p:cNvPr>
          <p:cNvSpPr/>
          <p:nvPr userDrawn="1"/>
        </p:nvSpPr>
        <p:spPr>
          <a:xfrm>
            <a:off x="8683413" y="6268720"/>
            <a:ext cx="2777067" cy="386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22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noAutofit/>
          </a:bodyPr>
          <a:lstStyle>
            <a:lvl1pPr>
              <a:defRPr>
                <a:solidFill>
                  <a:schemeClr val="bg1"/>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09600" y="1206708"/>
            <a:ext cx="10972800" cy="5082332"/>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2229877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B129CD-9FC2-A14D-82B1-607BD3F6790C}"/>
              </a:ext>
            </a:extLst>
          </p:cNvPr>
          <p:cNvSpPr/>
          <p:nvPr userDrawn="1"/>
        </p:nvSpPr>
        <p:spPr>
          <a:xfrm>
            <a:off x="-12192" y="0"/>
            <a:ext cx="12204192" cy="6400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522B69D9-6485-E143-9C53-16A5AC2EDCC4}"/>
              </a:ext>
            </a:extLst>
          </p:cNvPr>
          <p:cNvSpPr/>
          <p:nvPr userDrawn="1"/>
        </p:nvSpPr>
        <p:spPr>
          <a:xfrm>
            <a:off x="-12192" y="0"/>
            <a:ext cx="12204192" cy="6858000"/>
          </a:xfrm>
          <a:prstGeom prst="rect">
            <a:avLst/>
          </a:prstGeom>
          <a:solidFill>
            <a:schemeClr val="bg1">
              <a:lumMod val="8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338328"/>
            <a:ext cx="10972800" cy="598264"/>
          </a:xfrm>
          <a:prstGeom prst="rect">
            <a:avLst/>
          </a:prstGeom>
        </p:spPr>
        <p:txBody>
          <a:bodyPr anchor="b" anchorCtr="0">
            <a:noAutofit/>
          </a:bodyPr>
          <a:lstStyle>
            <a:lvl1pPr>
              <a:defRPr>
                <a:solidFill>
                  <a:schemeClr val="tx2"/>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09600" y="1206708"/>
            <a:ext cx="5486400" cy="4755180"/>
          </a:xfrm>
        </p:spPr>
        <p:txBody>
          <a:bodyPr>
            <a:noAutofit/>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marL="1144588" indent="-225425">
              <a:defRPr sz="1400">
                <a:solidFill>
                  <a:schemeClr val="tx1">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34D6EE6C-D70D-3F49-ADF9-28B57FAF3D45}"/>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solidFill>
                <a:latin typeface="+mj-lt"/>
                <a:cs typeface="Georgia"/>
              </a:defRPr>
            </a:lvl1pPr>
          </a:lstStyle>
          <a:p>
            <a:fld id="{9B27D237-6C0D-5549-BE11-2040A22CBC71}" type="slidenum">
              <a:rPr lang="en-US" smtClean="0"/>
              <a:pPr/>
              <a:t>‹#›</a:t>
            </a:fld>
            <a:endParaRPr lang="en-US" dirty="0"/>
          </a:p>
        </p:txBody>
      </p:sp>
      <p:sp>
        <p:nvSpPr>
          <p:cNvPr id="7" name="Content Placeholder 6">
            <a:extLst>
              <a:ext uri="{FF2B5EF4-FFF2-40B4-BE49-F238E27FC236}">
                <a16:creationId xmlns:a16="http://schemas.microsoft.com/office/drawing/2014/main" id="{41868FDF-E83A-824D-8ABE-9455927344B3}"/>
              </a:ext>
            </a:extLst>
          </p:cNvPr>
          <p:cNvSpPr>
            <a:spLocks noGrp="1"/>
          </p:cNvSpPr>
          <p:nvPr>
            <p:ph sz="quarter" idx="11"/>
          </p:nvPr>
        </p:nvSpPr>
        <p:spPr>
          <a:xfrm>
            <a:off x="6413501" y="1189039"/>
            <a:ext cx="4986020" cy="2274451"/>
          </a:xfrm>
          <a:solidFill>
            <a:schemeClr val="accent1"/>
          </a:solidFill>
        </p:spPr>
        <p:txBody>
          <a:bodyPr lIns="182880" tIns="182880" rIns="182880" bIns="182880">
            <a:normAutofit/>
          </a:bodyPr>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881CEC5D-B8B5-6640-80A3-D8A25DEAA564}"/>
              </a:ext>
            </a:extLst>
          </p:cNvPr>
          <p:cNvSpPr>
            <a:spLocks noGrp="1"/>
          </p:cNvSpPr>
          <p:nvPr>
            <p:ph sz="quarter" idx="12"/>
          </p:nvPr>
        </p:nvSpPr>
        <p:spPr>
          <a:xfrm>
            <a:off x="6431534" y="3630806"/>
            <a:ext cx="4986020" cy="2331082"/>
          </a:xfrm>
          <a:solidFill>
            <a:schemeClr val="accent1"/>
          </a:solidFill>
        </p:spPr>
        <p:txBody>
          <a:bodyPr lIns="182880" tIns="182880" rIns="182880" bIns="182880">
            <a:normAutofit/>
          </a:bodyPr>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75760A61-4E74-2E4A-B0E1-A068CFD7C2B7}"/>
              </a:ext>
            </a:extLst>
          </p:cNvPr>
          <p:cNvSpPr/>
          <p:nvPr userDrawn="1"/>
        </p:nvSpPr>
        <p:spPr>
          <a:xfrm>
            <a:off x="9443545" y="6471745"/>
            <a:ext cx="1792342" cy="134007"/>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FEA1626-59F4-8748-A574-C2C18E72A9E4}"/>
              </a:ext>
            </a:extLst>
          </p:cNvPr>
          <p:cNvSpPr txBox="1"/>
          <p:nvPr userDrawn="1"/>
        </p:nvSpPr>
        <p:spPr>
          <a:xfrm>
            <a:off x="5042045" y="6421472"/>
            <a:ext cx="6255875" cy="246221"/>
          </a:xfrm>
          <a:prstGeom prst="rect">
            <a:avLst/>
          </a:prstGeom>
          <a:noFill/>
        </p:spPr>
        <p:txBody>
          <a:bodyPr wrap="square" rtlCol="0">
            <a:spAutoFit/>
          </a:bodyPr>
          <a:lstStyle/>
          <a:p>
            <a:pPr algn="r"/>
            <a:r>
              <a:rPr lang="en-US" sz="1000" dirty="0">
                <a:solidFill>
                  <a:schemeClr val="tx1"/>
                </a:solidFill>
              </a:rPr>
              <a:t>CX SYMPOSIUM</a:t>
            </a:r>
          </a:p>
        </p:txBody>
      </p:sp>
    </p:spTree>
    <p:extLst>
      <p:ext uri="{BB962C8B-B14F-4D97-AF65-F5344CB8AC3E}">
        <p14:creationId xmlns:p14="http://schemas.microsoft.com/office/powerpoint/2010/main" val="877227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cks">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609600" y="1248765"/>
            <a:ext cx="1682187" cy="152915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2511706" y="1248765"/>
            <a:ext cx="9070694" cy="1529159"/>
          </a:xfrm>
        </p:spPr>
        <p:txBody>
          <a:bodyPr anchor="ctr">
            <a:noAutofit/>
          </a:bodyPr>
          <a:lstStyle>
            <a:lvl1pPr marL="0" indent="0">
              <a:buFontTx/>
              <a:buNone/>
              <a:defRPr sz="3000" b="1">
                <a:solidFill>
                  <a:srgbClr val="003F72"/>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2">
            <a:extLst>
              <a:ext uri="{FF2B5EF4-FFF2-40B4-BE49-F238E27FC236}">
                <a16:creationId xmlns:a16="http://schemas.microsoft.com/office/drawing/2014/main" id="{6530DF51-7249-A778-CF6F-061CDCEB704E}"/>
              </a:ext>
            </a:extLst>
          </p:cNvPr>
          <p:cNvSpPr>
            <a:spLocks noGrp="1"/>
          </p:cNvSpPr>
          <p:nvPr>
            <p:ph sz="half" idx="11"/>
          </p:nvPr>
        </p:nvSpPr>
        <p:spPr>
          <a:xfrm>
            <a:off x="609600" y="2989082"/>
            <a:ext cx="1682187" cy="152915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8" name="Content Placeholder 3">
            <a:extLst>
              <a:ext uri="{FF2B5EF4-FFF2-40B4-BE49-F238E27FC236}">
                <a16:creationId xmlns:a16="http://schemas.microsoft.com/office/drawing/2014/main" id="{0A50746F-7C79-40F0-87BD-C52485687F0B}"/>
              </a:ext>
            </a:extLst>
          </p:cNvPr>
          <p:cNvSpPr>
            <a:spLocks noGrp="1"/>
          </p:cNvSpPr>
          <p:nvPr>
            <p:ph sz="half" idx="13"/>
          </p:nvPr>
        </p:nvSpPr>
        <p:spPr>
          <a:xfrm>
            <a:off x="2511706" y="2989082"/>
            <a:ext cx="9070694" cy="1529159"/>
          </a:xfrm>
        </p:spPr>
        <p:txBody>
          <a:bodyPr anchor="ctr">
            <a:noAutofit/>
          </a:bodyPr>
          <a:lstStyle>
            <a:lvl1pPr marL="0" indent="0">
              <a:buFontTx/>
              <a:buNone/>
              <a:defRPr sz="3000" b="1">
                <a:solidFill>
                  <a:srgbClr val="003F72"/>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7" name="Content Placeholder 2">
            <a:extLst>
              <a:ext uri="{FF2B5EF4-FFF2-40B4-BE49-F238E27FC236}">
                <a16:creationId xmlns:a16="http://schemas.microsoft.com/office/drawing/2014/main" id="{F152D51A-291E-0A5A-B59A-F944C78578F1}"/>
              </a:ext>
            </a:extLst>
          </p:cNvPr>
          <p:cNvSpPr>
            <a:spLocks noGrp="1"/>
          </p:cNvSpPr>
          <p:nvPr>
            <p:ph sz="half" idx="12"/>
          </p:nvPr>
        </p:nvSpPr>
        <p:spPr>
          <a:xfrm>
            <a:off x="609600" y="4729399"/>
            <a:ext cx="1682187" cy="1529159"/>
          </a:xfrm>
        </p:spPr>
        <p:txBody>
          <a:bodyPr>
            <a:noAutofit/>
          </a:bodyPr>
          <a:lstStyle>
            <a:lvl1pPr>
              <a:defRPr sz="1600">
                <a:solidFill>
                  <a:schemeClr val="tx1">
                    <a:lumMod val="75000"/>
                  </a:schemeClr>
                </a:solidFill>
              </a:defRPr>
            </a:lvl1pPr>
            <a:lvl2pPr>
              <a:defRPr sz="1600">
                <a:solidFill>
                  <a:schemeClr val="tx1">
                    <a:lumMod val="75000"/>
                  </a:schemeClr>
                </a:solidFill>
              </a:defRPr>
            </a:lvl2pPr>
            <a:lvl3pPr marL="684213" indent="-225425">
              <a:defRPr sz="1600">
                <a:solidFill>
                  <a:schemeClr val="tx1">
                    <a:lumMod val="75000"/>
                  </a:schemeClr>
                </a:solidFill>
              </a:defRPr>
            </a:lvl3pPr>
            <a:lvl4pPr marL="919163" indent="-234950">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3">
            <a:extLst>
              <a:ext uri="{FF2B5EF4-FFF2-40B4-BE49-F238E27FC236}">
                <a16:creationId xmlns:a16="http://schemas.microsoft.com/office/drawing/2014/main" id="{A0AF174F-287E-8B97-9DB2-E754928F92A4}"/>
              </a:ext>
            </a:extLst>
          </p:cNvPr>
          <p:cNvSpPr>
            <a:spLocks noGrp="1"/>
          </p:cNvSpPr>
          <p:nvPr>
            <p:ph sz="half" idx="14"/>
          </p:nvPr>
        </p:nvSpPr>
        <p:spPr>
          <a:xfrm>
            <a:off x="2491720" y="4729398"/>
            <a:ext cx="9070694" cy="1529159"/>
          </a:xfrm>
        </p:spPr>
        <p:txBody>
          <a:bodyPr anchor="ctr">
            <a:noAutofit/>
          </a:bodyPr>
          <a:lstStyle>
            <a:lvl1pPr marL="0" indent="0">
              <a:buFontTx/>
              <a:buNone/>
              <a:defRPr sz="3000" b="1">
                <a:solidFill>
                  <a:srgbClr val="003F72"/>
                </a:solidFill>
              </a:defRPr>
            </a:lvl1pPr>
            <a:lvl2pPr>
              <a:defRPr sz="1600">
                <a:solidFill>
                  <a:schemeClr val="tx1">
                    <a:lumMod val="75000"/>
                  </a:schemeClr>
                </a:solidFill>
              </a:defRPr>
            </a:lvl2pPr>
            <a:lvl3pPr>
              <a:defRPr sz="1600">
                <a:solidFill>
                  <a:schemeClr val="tx1">
                    <a:lumMod val="75000"/>
                  </a:schemeClr>
                </a:solidFill>
              </a:defRPr>
            </a:lvl3pPr>
            <a:lvl4pPr>
              <a:defRPr sz="1600">
                <a:solidFill>
                  <a:schemeClr val="tx1">
                    <a:lumMod val="75000"/>
                  </a:schemeClr>
                </a:solidFill>
              </a:defRPr>
            </a:lvl4pPr>
            <a:lvl5pPr marL="1144588" indent="-225425">
              <a:defRPr sz="1600">
                <a:solidFill>
                  <a:schemeClr val="tx1">
                    <a:lumMod val="75000"/>
                  </a:schemeClr>
                </a:solidFill>
                <a:latin typeface="+mn-lt"/>
              </a:defRPr>
            </a:lvl5pPr>
            <a:lvl6pPr>
              <a:defRPr sz="1800"/>
            </a:lvl6pPr>
            <a:lvl7pPr>
              <a:defRPr sz="1800"/>
            </a:lvl7pPr>
            <a:lvl8pPr>
              <a:defRPr sz="1800"/>
            </a:lvl8pPr>
            <a:lvl9pPr>
              <a:defRPr sz="18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C15BC2CF-BBEE-BB4E-BE75-E250C6DC9F1C}"/>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1508298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589614" y="1189204"/>
            <a:ext cx="5386917"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9614" y="1828966"/>
            <a:ext cx="5386917" cy="4439754"/>
          </a:xfrm>
        </p:spPr>
        <p:txBody>
          <a:bodyPr>
            <a:no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3381" y="1189204"/>
            <a:ext cx="5389033" cy="63976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3381" y="1828966"/>
            <a:ext cx="5389033" cy="4439754"/>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A1478252-F837-8F40-94A1-A1FBD943B31F}"/>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1862334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928"/>
            <a:ext cx="10972800" cy="810665"/>
          </a:xfrm>
          <a:prstGeom prst="rect">
            <a:avLst/>
          </a:prstGeom>
        </p:spPr>
        <p:txBody>
          <a:bodyPr anchor="b" anchorCtr="0"/>
          <a:lstStyle>
            <a:lvl1pPr>
              <a:defRPr>
                <a:solidFill>
                  <a:schemeClr val="bg1"/>
                </a:solidFill>
                <a:latin typeface="+mn-lt"/>
              </a:defRPr>
            </a:lvl1pPr>
          </a:lstStyle>
          <a:p>
            <a:r>
              <a:rPr lang="en-US"/>
              <a:t>Click to edit Master title style</a:t>
            </a:r>
            <a:endParaRPr lang="en-US" dirty="0"/>
          </a:p>
        </p:txBody>
      </p:sp>
      <p:sp>
        <p:nvSpPr>
          <p:cNvPr id="4" name="Content Placeholder 3"/>
          <p:cNvSpPr>
            <a:spLocks noGrp="1"/>
          </p:cNvSpPr>
          <p:nvPr>
            <p:ph sz="half" idx="2"/>
          </p:nvPr>
        </p:nvSpPr>
        <p:spPr>
          <a:xfrm>
            <a:off x="589614" y="1361209"/>
            <a:ext cx="5386917" cy="4907511"/>
          </a:xfrm>
        </p:spPr>
        <p:txBody>
          <a:bodyPr>
            <a:noAutofit/>
          </a:bodyPr>
          <a:lstStyle>
            <a:lvl1pPr>
              <a:defRPr sz="1600"/>
            </a:lvl1pPr>
            <a:lvl2pPr>
              <a:defRPr sz="1600"/>
            </a:lvl2pPr>
            <a:lvl3pPr>
              <a:defRPr sz="16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73381" y="1361209"/>
            <a:ext cx="5389033" cy="4907511"/>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A1478252-F837-8F40-94A1-A1FBD943B31F}"/>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94703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29163"/>
            <a:ext cx="10972800" cy="810665"/>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BFE5E727-B59D-944E-8079-5EA4A63F56F9}"/>
              </a:ext>
            </a:extLst>
          </p:cNvPr>
          <p:cNvSpPr>
            <a:spLocks noGrp="1"/>
          </p:cNvSpPr>
          <p:nvPr>
            <p:ph type="sldNum" sz="quarter" idx="10"/>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380617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777AD75-3CC9-5E4C-AAE7-C8B056F501F9}"/>
              </a:ext>
            </a:extLst>
          </p:cNvPr>
          <p:cNvSpPr/>
          <p:nvPr userDrawn="1"/>
        </p:nvSpPr>
        <p:spPr>
          <a:xfrm>
            <a:off x="-8631" y="0"/>
            <a:ext cx="12192000" cy="10418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itle Placeholder 1"/>
          <p:cNvSpPr txBox="1">
            <a:spLocks/>
          </p:cNvSpPr>
          <p:nvPr userDrawn="1"/>
        </p:nvSpPr>
        <p:spPr>
          <a:xfrm>
            <a:off x="609600" y="180149"/>
            <a:ext cx="10972800" cy="810665"/>
          </a:xfrm>
          <a:prstGeom prst="rect">
            <a:avLst/>
          </a:prstGeom>
        </p:spPr>
        <p:txBody>
          <a:bodyPr vert="horz" lIns="91440" tIns="45720" rIns="91440" bIns="45720" rtlCol="0" anchor="b">
            <a:normAutofit/>
          </a:bodyPr>
          <a:lstStyle>
            <a:lvl1pPr algn="l" defTabSz="457200" rtl="0" eaLnBrk="1" latinLnBrk="0" hangingPunct="1">
              <a:spcBef>
                <a:spcPct val="0"/>
              </a:spcBef>
              <a:buNone/>
              <a:defRPr sz="2400" kern="1200">
                <a:solidFill>
                  <a:schemeClr val="tx1">
                    <a:lumMod val="75000"/>
                  </a:schemeClr>
                </a:solidFill>
                <a:latin typeface="Georgia"/>
                <a:ea typeface="+mj-ea"/>
                <a:cs typeface="Georgia"/>
              </a:defRPr>
            </a:lvl1pPr>
          </a:lstStyle>
          <a:p>
            <a:endParaRPr lang="en-US" sz="2400" dirty="0"/>
          </a:p>
        </p:txBody>
      </p:sp>
      <p:sp>
        <p:nvSpPr>
          <p:cNvPr id="3" name="Text Placeholder 2"/>
          <p:cNvSpPr>
            <a:spLocks noGrp="1"/>
          </p:cNvSpPr>
          <p:nvPr>
            <p:ph type="body" idx="1"/>
          </p:nvPr>
        </p:nvSpPr>
        <p:spPr>
          <a:xfrm>
            <a:off x="601068" y="1213514"/>
            <a:ext cx="10961347" cy="50684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A49A0533-1C09-5C44-A98B-5B58112BCEF1}"/>
              </a:ext>
            </a:extLst>
          </p:cNvPr>
          <p:cNvGrpSpPr/>
          <p:nvPr userDrawn="1"/>
        </p:nvGrpSpPr>
        <p:grpSpPr>
          <a:xfrm>
            <a:off x="-8531" y="1011795"/>
            <a:ext cx="12198660" cy="64008"/>
            <a:chOff x="-4995" y="5896713"/>
            <a:chExt cx="9148995" cy="64008"/>
          </a:xfrm>
        </p:grpSpPr>
        <p:sp>
          <p:nvSpPr>
            <p:cNvPr id="8" name="Rectangle 7">
              <a:extLst>
                <a:ext uri="{FF2B5EF4-FFF2-40B4-BE49-F238E27FC236}">
                  <a16:creationId xmlns:a16="http://schemas.microsoft.com/office/drawing/2014/main" id="{8400CA6F-A2B6-C24E-8A8F-79A1EC72DEC0}"/>
                </a:ext>
              </a:extLst>
            </p:cNvPr>
            <p:cNvSpPr/>
            <p:nvPr userDrawn="1"/>
          </p:nvSpPr>
          <p:spPr>
            <a:xfrm>
              <a:off x="-4995" y="5896713"/>
              <a:ext cx="3047951" cy="6400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D679272F-E79E-4443-8893-0783BEA20AE8}"/>
                </a:ext>
              </a:extLst>
            </p:cNvPr>
            <p:cNvSpPr/>
            <p:nvPr userDrawn="1"/>
          </p:nvSpPr>
          <p:spPr>
            <a:xfrm>
              <a:off x="3042956" y="5896713"/>
              <a:ext cx="3047951" cy="640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7DB5FA60-D767-464D-A01D-B36B21AC7050}"/>
                </a:ext>
              </a:extLst>
            </p:cNvPr>
            <p:cNvSpPr/>
            <p:nvPr userDrawn="1"/>
          </p:nvSpPr>
          <p:spPr>
            <a:xfrm>
              <a:off x="6090907" y="5896713"/>
              <a:ext cx="3053093"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extBox 1">
            <a:extLst>
              <a:ext uri="{FF2B5EF4-FFF2-40B4-BE49-F238E27FC236}">
                <a16:creationId xmlns:a16="http://schemas.microsoft.com/office/drawing/2014/main" id="{535E763C-F584-9144-9829-6EA58B399C03}"/>
              </a:ext>
            </a:extLst>
          </p:cNvPr>
          <p:cNvSpPr txBox="1"/>
          <p:nvPr userDrawn="1"/>
        </p:nvSpPr>
        <p:spPr>
          <a:xfrm>
            <a:off x="5042045" y="6421472"/>
            <a:ext cx="6255875" cy="246221"/>
          </a:xfrm>
          <a:prstGeom prst="rect">
            <a:avLst/>
          </a:prstGeom>
          <a:noFill/>
        </p:spPr>
        <p:txBody>
          <a:bodyPr wrap="square" rtlCol="0">
            <a:spAutoFit/>
          </a:bodyPr>
          <a:lstStyle/>
          <a:p>
            <a:pPr algn="r"/>
            <a:r>
              <a:rPr lang="en-US" sz="1000" dirty="0">
                <a:solidFill>
                  <a:schemeClr val="tx1"/>
                </a:solidFill>
              </a:rPr>
              <a:t>CX SYMPOSIUM</a:t>
            </a:r>
          </a:p>
        </p:txBody>
      </p:sp>
      <p:sp>
        <p:nvSpPr>
          <p:cNvPr id="13" name="Slide Number Placeholder 5">
            <a:extLst>
              <a:ext uri="{FF2B5EF4-FFF2-40B4-BE49-F238E27FC236}">
                <a16:creationId xmlns:a16="http://schemas.microsoft.com/office/drawing/2014/main" id="{2DF6EDFB-8BEC-764E-92A0-C1F68E8097A1}"/>
              </a:ext>
            </a:extLst>
          </p:cNvPr>
          <p:cNvSpPr>
            <a:spLocks noGrp="1"/>
          </p:cNvSpPr>
          <p:nvPr>
            <p:ph type="sldNum" sz="quarter" idx="4"/>
          </p:nvPr>
        </p:nvSpPr>
        <p:spPr>
          <a:xfrm>
            <a:off x="11235887" y="6357805"/>
            <a:ext cx="326527" cy="365125"/>
          </a:xfrm>
          <a:prstGeom prst="rect">
            <a:avLst/>
          </a:prstGeom>
        </p:spPr>
        <p:txBody>
          <a:bodyPr vert="horz" lIns="0" tIns="0" rIns="0" bIns="0" rtlCol="0" anchor="ctr"/>
          <a:lstStyle>
            <a:lvl1pPr algn="r">
              <a:defRPr sz="1000">
                <a:solidFill>
                  <a:schemeClr val="tx1">
                    <a:tint val="75000"/>
                  </a:schemeClr>
                </a:solidFill>
                <a:latin typeface="+mj-lt"/>
                <a:cs typeface="Georgia"/>
              </a:defRPr>
            </a:lvl1pPr>
          </a:lstStyle>
          <a:p>
            <a:fld id="{9B27D237-6C0D-5549-BE11-2040A22CBC71}" type="slidenum">
              <a:rPr lang="en-US" smtClean="0"/>
              <a:pPr/>
              <a:t>‹#›</a:t>
            </a:fld>
            <a:endParaRPr lang="en-US" dirty="0"/>
          </a:p>
        </p:txBody>
      </p:sp>
    </p:spTree>
    <p:extLst>
      <p:ext uri="{BB962C8B-B14F-4D97-AF65-F5344CB8AC3E}">
        <p14:creationId xmlns:p14="http://schemas.microsoft.com/office/powerpoint/2010/main" val="1229106318"/>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74" r:id="rId3"/>
    <p:sldLayoutId id="2147483673" r:id="rId4"/>
    <p:sldLayoutId id="2147483685" r:id="rId5"/>
    <p:sldLayoutId id="2147483675" r:id="rId6"/>
    <p:sldLayoutId id="2147483676" r:id="rId7"/>
    <p:sldLayoutId id="2147483686" r:id="rId8"/>
    <p:sldLayoutId id="2147483677" r:id="rId9"/>
    <p:sldLayoutId id="2147483678" r:id="rId10"/>
    <p:sldLayoutId id="2147483679" r:id="rId11"/>
    <p:sldLayoutId id="2147483680" r:id="rId12"/>
    <p:sldLayoutId id="2147483681" r:id="rId13"/>
    <p:sldLayoutId id="2147483656" r:id="rId14"/>
    <p:sldLayoutId id="2147483657" r:id="rId15"/>
    <p:sldLayoutId id="2147483688" r:id="rId16"/>
    <p:sldLayoutId id="2147483690" r:id="rId17"/>
    <p:sldLayoutId id="2147483691" r:id="rId18"/>
    <p:sldLayoutId id="2147483692" r:id="rId19"/>
    <p:sldLayoutId id="2147483693" r:id="rId20"/>
    <p:sldLayoutId id="2147483694" r:id="rId21"/>
  </p:sldLayoutIdLst>
  <p:hf hdr="0" ftr="0" dt="0"/>
  <p:txStyles>
    <p:titleStyle>
      <a:lvl1pPr algn="l" defTabSz="457200" rtl="0" eaLnBrk="1" latinLnBrk="0" hangingPunct="1">
        <a:spcBef>
          <a:spcPct val="0"/>
        </a:spcBef>
        <a:buNone/>
        <a:defRPr sz="2400" kern="1200">
          <a:solidFill>
            <a:schemeClr val="tx1">
              <a:lumMod val="75000"/>
            </a:schemeClr>
          </a:solidFill>
          <a:latin typeface="Georgia"/>
          <a:ea typeface="+mj-ea"/>
          <a:cs typeface="Georgia"/>
        </a:defRPr>
      </a:lvl1pPr>
    </p:titleStyle>
    <p:bodyStyle>
      <a:lvl1pPr marL="225425" indent="-225425" algn="l" defTabSz="457200" rtl="0" eaLnBrk="1" latinLnBrk="0" hangingPunct="1">
        <a:spcBef>
          <a:spcPct val="20000"/>
        </a:spcBef>
        <a:buFont typeface="Arial"/>
        <a:buChar char="•"/>
        <a:defRPr sz="2000" kern="1200">
          <a:solidFill>
            <a:schemeClr val="tx1">
              <a:lumMod val="75000"/>
            </a:schemeClr>
          </a:solidFill>
          <a:latin typeface="+mn-lt"/>
          <a:ea typeface="+mn-ea"/>
          <a:cs typeface="Georgia"/>
        </a:defRPr>
      </a:lvl1pPr>
      <a:lvl2pPr marL="458788" indent="-233363" algn="l" defTabSz="457200" rtl="0" eaLnBrk="1" latinLnBrk="0" hangingPunct="1">
        <a:spcBef>
          <a:spcPct val="20000"/>
        </a:spcBef>
        <a:buFont typeface="Arial"/>
        <a:buChar char="–"/>
        <a:defRPr sz="1800" kern="1200">
          <a:solidFill>
            <a:schemeClr val="tx1">
              <a:lumMod val="75000"/>
            </a:schemeClr>
          </a:solidFill>
          <a:latin typeface="+mn-lt"/>
          <a:ea typeface="+mn-ea"/>
          <a:cs typeface="Georgia"/>
        </a:defRPr>
      </a:lvl2pPr>
      <a:lvl3pPr marL="684213"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3pPr>
      <a:lvl4pPr marL="919163" indent="-234950" algn="l" defTabSz="457200" rtl="0" eaLnBrk="1" latinLnBrk="0" hangingPunct="1">
        <a:spcBef>
          <a:spcPct val="20000"/>
        </a:spcBef>
        <a:buFont typeface="Arial"/>
        <a:buChar char="–"/>
        <a:defRPr sz="1400" kern="1200">
          <a:solidFill>
            <a:schemeClr val="tx1">
              <a:lumMod val="75000"/>
            </a:schemeClr>
          </a:solidFill>
          <a:latin typeface="+mn-lt"/>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www.va.gov/oei/docs/VA2018-2024strategicPlan.pd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0E10675-E0FD-9732-3A4C-14B7611708C2}"/>
              </a:ext>
            </a:extLst>
          </p:cNvPr>
          <p:cNvSpPr>
            <a:spLocks noGrp="1"/>
          </p:cNvSpPr>
          <p:nvPr>
            <p:ph type="body" sz="quarter" idx="11"/>
          </p:nvPr>
        </p:nvSpPr>
        <p:spPr/>
        <p:txBody>
          <a:bodyPr/>
          <a:lstStyle/>
          <a:p>
            <a:endParaRPr lang="en-US" dirty="0"/>
          </a:p>
        </p:txBody>
      </p:sp>
      <p:sp>
        <p:nvSpPr>
          <p:cNvPr id="8" name="Title 7">
            <a:extLst>
              <a:ext uri="{FF2B5EF4-FFF2-40B4-BE49-F238E27FC236}">
                <a16:creationId xmlns:a16="http://schemas.microsoft.com/office/drawing/2014/main" id="{48E3029D-32C1-3786-206E-DEC8F01EEEC4}"/>
              </a:ext>
            </a:extLst>
          </p:cNvPr>
          <p:cNvSpPr>
            <a:spLocks noGrp="1"/>
          </p:cNvSpPr>
          <p:nvPr>
            <p:ph type="title"/>
          </p:nvPr>
        </p:nvSpPr>
        <p:spPr/>
        <p:txBody>
          <a:bodyPr/>
          <a:lstStyle/>
          <a:p>
            <a:r>
              <a:rPr lang="en-US" dirty="0"/>
              <a:t>Systems Thinking</a:t>
            </a:r>
          </a:p>
        </p:txBody>
      </p:sp>
    </p:spTree>
    <p:extLst>
      <p:ext uri="{BB962C8B-B14F-4D97-AF65-F5344CB8AC3E}">
        <p14:creationId xmlns:p14="http://schemas.microsoft.com/office/powerpoint/2010/main" val="4101546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dirty="0"/>
              <a:t>Systems Thinking in Healthcare (cont.)</a:t>
            </a:r>
          </a:p>
        </p:txBody>
      </p:sp>
      <p:pic>
        <p:nvPicPr>
          <p:cNvPr id="5" name="Content Placeholder 4">
            <a:extLst>
              <a:ext uri="{FF2B5EF4-FFF2-40B4-BE49-F238E27FC236}">
                <a16:creationId xmlns:a16="http://schemas.microsoft.com/office/drawing/2014/main" id="{6F3E4146-E478-270E-1363-E80481D4D400}"/>
              </a:ext>
              <a:ext uri="{C183D7F6-B498-43B3-948B-1728B52AA6E4}">
                <adec:decorative xmlns:adec="http://schemas.microsoft.com/office/drawing/2017/decorative" val="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9730" r="19288" b="3647"/>
          <a:stretch/>
        </p:blipFill>
        <p:spPr>
          <a:xfrm>
            <a:off x="609600" y="1248764"/>
            <a:ext cx="4229100" cy="5009795"/>
          </a:xfrm>
        </p:spPr>
      </p:pic>
      <p:sp>
        <p:nvSpPr>
          <p:cNvPr id="3" name="Content Placeholder 2">
            <a:extLst>
              <a:ext uri="{FF2B5EF4-FFF2-40B4-BE49-F238E27FC236}">
                <a16:creationId xmlns:a16="http://schemas.microsoft.com/office/drawing/2014/main" id="{5DD4611B-CC9A-0986-F211-3170BF9A83B4}"/>
              </a:ext>
            </a:extLst>
          </p:cNvPr>
          <p:cNvSpPr>
            <a:spLocks noGrp="1"/>
          </p:cNvSpPr>
          <p:nvPr>
            <p:ph sz="half" idx="2"/>
          </p:nvPr>
        </p:nvSpPr>
        <p:spPr>
          <a:xfrm>
            <a:off x="5057775" y="1248765"/>
            <a:ext cx="6524625" cy="5009795"/>
          </a:xfrm>
        </p:spPr>
        <p:txBody>
          <a:bodyPr anchor="ctr"/>
          <a:lstStyle/>
          <a:p>
            <a:pPr marL="0" indent="0" algn="ctr">
              <a:buNone/>
            </a:pPr>
            <a:r>
              <a:rPr lang="en-US" sz="2200" b="1" u="sng" dirty="0">
                <a:solidFill>
                  <a:schemeClr val="tx2"/>
                </a:solidFill>
              </a:rPr>
              <a:t>The Checklist Manifesto, by Atul Gawande:</a:t>
            </a:r>
          </a:p>
          <a:p>
            <a:pPr marL="0" indent="0" algn="ctr">
              <a:buNone/>
            </a:pPr>
            <a:endParaRPr lang="en-US" sz="2200" b="1" i="1" dirty="0">
              <a:solidFill>
                <a:schemeClr val="tx2"/>
              </a:solidFill>
            </a:endParaRPr>
          </a:p>
          <a:p>
            <a:pPr marL="0" indent="0" algn="ctr">
              <a:buNone/>
            </a:pPr>
            <a:r>
              <a:rPr lang="en-US" sz="2200" b="1" i="1" dirty="0">
                <a:solidFill>
                  <a:schemeClr val="tx2"/>
                </a:solidFill>
              </a:rPr>
              <a:t>“We are obsessed in medicine with having great components - the best drugs, the best devices, the best specialists - but pay little attention to how to make them fit together well. Berwick notes how wrongheaded this approach is. “Anyone who understand systems will know immediately optimizing parts is not a good route to system excellence.”</a:t>
            </a:r>
            <a:endParaRPr lang="en-US" sz="2200" b="1" i="1" dirty="0">
              <a:solidFill>
                <a:schemeClr val="tx2"/>
              </a:solidFill>
              <a:ea typeface="Franklin Gothic Medium" charset="0"/>
              <a:cs typeface="Franklin Gothic Medium" charset="0"/>
            </a:endParaRPr>
          </a:p>
          <a:p>
            <a:endParaRPr lang="en-US" dirty="0"/>
          </a:p>
        </p:txBody>
      </p:sp>
      <p:sp>
        <p:nvSpPr>
          <p:cNvPr id="2" name="Slide Number Placeholder 1">
            <a:extLst>
              <a:ext uri="{FF2B5EF4-FFF2-40B4-BE49-F238E27FC236}">
                <a16:creationId xmlns:a16="http://schemas.microsoft.com/office/drawing/2014/main" id="{02265DFF-02AA-2205-7CC2-F44CCA139B05}"/>
              </a:ext>
            </a:extLst>
          </p:cNvPr>
          <p:cNvSpPr>
            <a:spLocks noGrp="1"/>
          </p:cNvSpPr>
          <p:nvPr>
            <p:ph type="sldNum" sz="quarter" idx="10"/>
          </p:nvPr>
        </p:nvSpPr>
        <p:spPr/>
        <p:txBody>
          <a:bodyPr/>
          <a:lstStyle/>
          <a:p>
            <a:fld id="{D983F1FA-211D-3044-9E35-958DFBC26156}" type="slidenum">
              <a:rPr lang="en-US" smtClean="0"/>
              <a:pPr/>
              <a:t>9</a:t>
            </a:fld>
            <a:endParaRPr lang="en-US" dirty="0"/>
          </a:p>
        </p:txBody>
      </p:sp>
    </p:spTree>
    <p:extLst>
      <p:ext uri="{BB962C8B-B14F-4D97-AF65-F5344CB8AC3E}">
        <p14:creationId xmlns:p14="http://schemas.microsoft.com/office/powerpoint/2010/main" val="1345428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sz="3200" dirty="0"/>
              <a:t>Why Think in Systems – A Comparison</a:t>
            </a:r>
          </a:p>
        </p:txBody>
      </p:sp>
      <p:sp>
        <p:nvSpPr>
          <p:cNvPr id="3" name="Text Placeholder 2">
            <a:extLst>
              <a:ext uri="{FF2B5EF4-FFF2-40B4-BE49-F238E27FC236}">
                <a16:creationId xmlns:a16="http://schemas.microsoft.com/office/drawing/2014/main" id="{2E6A962C-A979-3C5A-786B-85D66B9981D4}"/>
              </a:ext>
            </a:extLst>
          </p:cNvPr>
          <p:cNvSpPr>
            <a:spLocks noGrp="1"/>
          </p:cNvSpPr>
          <p:nvPr>
            <p:ph type="body" idx="1"/>
          </p:nvPr>
        </p:nvSpPr>
        <p:spPr>
          <a:solidFill>
            <a:srgbClr val="0083BE"/>
          </a:solidFill>
        </p:spPr>
        <p:txBody>
          <a:bodyPr anchor="ctr"/>
          <a:lstStyle/>
          <a:p>
            <a:pPr algn="ctr"/>
            <a:r>
              <a:rPr lang="en-US" sz="2200" dirty="0">
                <a:solidFill>
                  <a:schemeClr val="bg1"/>
                </a:solidFill>
              </a:rPr>
              <a:t>Traditional Analysis</a:t>
            </a:r>
          </a:p>
        </p:txBody>
      </p:sp>
      <p:sp>
        <p:nvSpPr>
          <p:cNvPr id="4" name="Content Placeholder 3">
            <a:extLst>
              <a:ext uri="{FF2B5EF4-FFF2-40B4-BE49-F238E27FC236}">
                <a16:creationId xmlns:a16="http://schemas.microsoft.com/office/drawing/2014/main" id="{E628C689-B275-F580-A4CA-990DAF40C74D}"/>
              </a:ext>
            </a:extLst>
          </p:cNvPr>
          <p:cNvSpPr>
            <a:spLocks noGrp="1"/>
          </p:cNvSpPr>
          <p:nvPr>
            <p:ph sz="half" idx="2"/>
          </p:nvPr>
        </p:nvSpPr>
        <p:spPr>
          <a:solidFill>
            <a:srgbClr val="E4F2F9"/>
          </a:solidFill>
        </p:spPr>
        <p:txBody>
          <a:bodyPr lIns="365760" tIns="274320" rIns="365760" bIns="274320"/>
          <a:lstStyle/>
          <a:p>
            <a:pPr marL="0" lvl="0" indent="0">
              <a:buNone/>
            </a:pPr>
            <a:r>
              <a:rPr lang="en-US" altLang="en-US" sz="2000" dirty="0"/>
              <a:t>Traditional analysis focuses on the </a:t>
            </a:r>
            <a:r>
              <a:rPr lang="en-US" altLang="en-US" sz="2000" b="1" dirty="0"/>
              <a:t>separating the individual pieces</a:t>
            </a:r>
            <a:r>
              <a:rPr lang="en-US" altLang="en-US" sz="2000" dirty="0"/>
              <a:t> of what is being studied; in fact, the word </a:t>
            </a:r>
            <a:r>
              <a:rPr lang="ja-JP" altLang="en-US" sz="2000"/>
              <a:t>“</a:t>
            </a:r>
            <a:r>
              <a:rPr lang="en-US" altLang="ja-JP" sz="2000" dirty="0"/>
              <a:t>analysis</a:t>
            </a:r>
            <a:r>
              <a:rPr lang="ja-JP" altLang="en-US" sz="2000"/>
              <a:t>”</a:t>
            </a:r>
            <a:r>
              <a:rPr lang="en-US" altLang="ja-JP" sz="2000" dirty="0"/>
              <a:t> actually </a:t>
            </a:r>
            <a:r>
              <a:rPr lang="en-US" altLang="en-US" sz="2000" dirty="0"/>
              <a:t>comes from the root meaning </a:t>
            </a:r>
            <a:r>
              <a:rPr lang="ja-JP" altLang="en-US" sz="2000"/>
              <a:t>“</a:t>
            </a:r>
            <a:r>
              <a:rPr lang="en-US" altLang="ja-JP" sz="2000" dirty="0"/>
              <a:t>to </a:t>
            </a:r>
            <a:r>
              <a:rPr lang="en-US" altLang="en-US" sz="2000" dirty="0"/>
              <a:t>break into constituent parts.”</a:t>
            </a:r>
          </a:p>
          <a:p>
            <a:endParaRPr lang="en-US" dirty="0"/>
          </a:p>
        </p:txBody>
      </p:sp>
      <p:sp>
        <p:nvSpPr>
          <p:cNvPr id="5" name="Text Placeholder 4">
            <a:extLst>
              <a:ext uri="{FF2B5EF4-FFF2-40B4-BE49-F238E27FC236}">
                <a16:creationId xmlns:a16="http://schemas.microsoft.com/office/drawing/2014/main" id="{82BFDE01-E20D-B14F-2865-3F5DD013D1DF}"/>
              </a:ext>
            </a:extLst>
          </p:cNvPr>
          <p:cNvSpPr>
            <a:spLocks noGrp="1"/>
          </p:cNvSpPr>
          <p:nvPr>
            <p:ph type="body" sz="quarter" idx="3"/>
          </p:nvPr>
        </p:nvSpPr>
        <p:spPr>
          <a:solidFill>
            <a:srgbClr val="0083BE"/>
          </a:solidFill>
        </p:spPr>
        <p:txBody>
          <a:bodyPr anchor="ctr"/>
          <a:lstStyle/>
          <a:p>
            <a:pPr algn="ctr"/>
            <a:r>
              <a:rPr lang="en-US" sz="2200" dirty="0">
                <a:solidFill>
                  <a:schemeClr val="bg1"/>
                </a:solidFill>
              </a:rPr>
              <a:t>Systems Thinking</a:t>
            </a:r>
          </a:p>
        </p:txBody>
      </p:sp>
      <p:sp>
        <p:nvSpPr>
          <p:cNvPr id="6" name="Content Placeholder 5">
            <a:extLst>
              <a:ext uri="{FF2B5EF4-FFF2-40B4-BE49-F238E27FC236}">
                <a16:creationId xmlns:a16="http://schemas.microsoft.com/office/drawing/2014/main" id="{8565A7C3-2CA7-91C8-85B8-8F7961D4F206}"/>
              </a:ext>
            </a:extLst>
          </p:cNvPr>
          <p:cNvSpPr>
            <a:spLocks noGrp="1"/>
          </p:cNvSpPr>
          <p:nvPr>
            <p:ph sz="quarter" idx="4"/>
          </p:nvPr>
        </p:nvSpPr>
        <p:spPr>
          <a:solidFill>
            <a:srgbClr val="E4F2F9"/>
          </a:solidFill>
        </p:spPr>
        <p:txBody>
          <a:bodyPr lIns="365760" tIns="274320" rIns="365760" bIns="274320"/>
          <a:lstStyle/>
          <a:p>
            <a:pPr marL="0" indent="0">
              <a:buNone/>
            </a:pPr>
            <a:r>
              <a:rPr lang="en-US" altLang="en-US" sz="2000" dirty="0"/>
              <a:t>Systems thinking, in contrast, focuses on how the thing being studied </a:t>
            </a:r>
            <a:r>
              <a:rPr lang="en-US" altLang="en-US" sz="2000" b="1" dirty="0"/>
              <a:t>interacts with the other constituents of the system</a:t>
            </a:r>
            <a:r>
              <a:rPr lang="en-US" altLang="en-US" sz="2000" dirty="0"/>
              <a:t>—a set of elements that interact to produce behavior—of which it is a part.</a:t>
            </a:r>
          </a:p>
          <a:p>
            <a:endParaRPr lang="en-US" dirty="0"/>
          </a:p>
        </p:txBody>
      </p:sp>
      <p:sp>
        <p:nvSpPr>
          <p:cNvPr id="2" name="Slide Number Placeholder 1">
            <a:extLst>
              <a:ext uri="{FF2B5EF4-FFF2-40B4-BE49-F238E27FC236}">
                <a16:creationId xmlns:a16="http://schemas.microsoft.com/office/drawing/2014/main" id="{02265DFF-02AA-2205-7CC2-F44CCA139B05}"/>
              </a:ext>
            </a:extLst>
          </p:cNvPr>
          <p:cNvSpPr>
            <a:spLocks noGrp="1"/>
          </p:cNvSpPr>
          <p:nvPr>
            <p:ph type="sldNum" sz="quarter" idx="10"/>
          </p:nvPr>
        </p:nvSpPr>
        <p:spPr/>
        <p:txBody>
          <a:bodyPr/>
          <a:lstStyle/>
          <a:p>
            <a:fld id="{D983F1FA-211D-3044-9E35-958DFBC26156}" type="slidenum">
              <a:rPr lang="en-US" smtClean="0"/>
              <a:pPr/>
              <a:t>10</a:t>
            </a:fld>
            <a:endParaRPr lang="en-US" dirty="0"/>
          </a:p>
        </p:txBody>
      </p:sp>
    </p:spTree>
    <p:extLst>
      <p:ext uri="{BB962C8B-B14F-4D97-AF65-F5344CB8AC3E}">
        <p14:creationId xmlns:p14="http://schemas.microsoft.com/office/powerpoint/2010/main" val="2630551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sz="3600" dirty="0"/>
              <a:t>Why Think in Systems?</a:t>
            </a:r>
          </a:p>
        </p:txBody>
      </p:sp>
      <p:sp>
        <p:nvSpPr>
          <p:cNvPr id="8" name="Content Placeholder 7">
            <a:extLst>
              <a:ext uri="{FF2B5EF4-FFF2-40B4-BE49-F238E27FC236}">
                <a16:creationId xmlns:a16="http://schemas.microsoft.com/office/drawing/2014/main" id="{96245011-6A61-42AA-3DE9-C7F69AB895C0}"/>
              </a:ext>
            </a:extLst>
          </p:cNvPr>
          <p:cNvSpPr>
            <a:spLocks noGrp="1"/>
          </p:cNvSpPr>
          <p:nvPr>
            <p:ph idx="17"/>
          </p:nvPr>
        </p:nvSpPr>
        <p:spPr/>
        <p:txBody>
          <a:bodyPr/>
          <a:lstStyle/>
          <a:p>
            <a:r>
              <a:rPr lang="en-US" sz="1800" b="1" dirty="0"/>
              <a:t>Thinking systematically meets four common challenges of change:</a:t>
            </a:r>
          </a:p>
        </p:txBody>
      </p:sp>
      <p:sp>
        <p:nvSpPr>
          <p:cNvPr id="18" name="Content Placeholder 17">
            <a:extLst>
              <a:ext uri="{FF2B5EF4-FFF2-40B4-BE49-F238E27FC236}">
                <a16:creationId xmlns:a16="http://schemas.microsoft.com/office/drawing/2014/main" id="{19FB9331-DE28-6F66-5349-B2EB50A457F0}"/>
              </a:ext>
            </a:extLst>
          </p:cNvPr>
          <p:cNvSpPr>
            <a:spLocks noGrp="1"/>
          </p:cNvSpPr>
          <p:nvPr>
            <p:ph idx="18"/>
          </p:nvPr>
        </p:nvSpPr>
        <p:spPr/>
        <p:txBody>
          <a:bodyPr anchor="ctr"/>
          <a:lstStyle/>
          <a:p>
            <a:r>
              <a:rPr lang="en-US" sz="1800" dirty="0"/>
              <a:t>Motivates people to change behavior because they discover their role in exacerbating the problems they want to solve. </a:t>
            </a:r>
          </a:p>
        </p:txBody>
      </p:sp>
      <p:sp>
        <p:nvSpPr>
          <p:cNvPr id="19" name="Content Placeholder 18">
            <a:extLst>
              <a:ext uri="{FF2B5EF4-FFF2-40B4-BE49-F238E27FC236}">
                <a16:creationId xmlns:a16="http://schemas.microsoft.com/office/drawing/2014/main" id="{7A76C7EC-2D13-98FA-1892-7256B7863F81}"/>
              </a:ext>
            </a:extLst>
          </p:cNvPr>
          <p:cNvSpPr>
            <a:spLocks noGrp="1"/>
          </p:cNvSpPr>
          <p:nvPr>
            <p:ph idx="19"/>
          </p:nvPr>
        </p:nvSpPr>
        <p:spPr/>
        <p:txBody>
          <a:bodyPr anchor="ctr"/>
          <a:lstStyle/>
          <a:p>
            <a:r>
              <a:rPr lang="en-US" sz="1800" dirty="0"/>
              <a:t>Catalyzes collaboration because people learn how they collectively create the unsatisfying results they experience. </a:t>
            </a:r>
          </a:p>
        </p:txBody>
      </p:sp>
      <p:sp>
        <p:nvSpPr>
          <p:cNvPr id="20" name="Content Placeholder 19">
            <a:extLst>
              <a:ext uri="{FF2B5EF4-FFF2-40B4-BE49-F238E27FC236}">
                <a16:creationId xmlns:a16="http://schemas.microsoft.com/office/drawing/2014/main" id="{FABEF472-5193-C24D-A490-59E276391226}"/>
              </a:ext>
            </a:extLst>
          </p:cNvPr>
          <p:cNvSpPr>
            <a:spLocks noGrp="1"/>
          </p:cNvSpPr>
          <p:nvPr>
            <p:ph idx="20"/>
          </p:nvPr>
        </p:nvSpPr>
        <p:spPr/>
        <p:txBody>
          <a:bodyPr anchor="ctr"/>
          <a:lstStyle/>
          <a:p>
            <a:r>
              <a:rPr lang="en-US" sz="1800" dirty="0"/>
              <a:t>Focuses people to work on a few key coordinated changes over time to achieve systemwide impacts that are significant and sustainable.</a:t>
            </a:r>
          </a:p>
        </p:txBody>
      </p:sp>
      <p:sp>
        <p:nvSpPr>
          <p:cNvPr id="21" name="Content Placeholder 20">
            <a:extLst>
              <a:ext uri="{FF2B5EF4-FFF2-40B4-BE49-F238E27FC236}">
                <a16:creationId xmlns:a16="http://schemas.microsoft.com/office/drawing/2014/main" id="{0C664F66-AFC4-DEBA-789E-A0C2E928C22A}"/>
              </a:ext>
            </a:extLst>
          </p:cNvPr>
          <p:cNvSpPr>
            <a:spLocks noGrp="1"/>
          </p:cNvSpPr>
          <p:nvPr>
            <p:ph idx="21"/>
          </p:nvPr>
        </p:nvSpPr>
        <p:spPr/>
        <p:txBody>
          <a:bodyPr anchor="ctr"/>
          <a:lstStyle/>
          <a:p>
            <a:r>
              <a:rPr lang="en-US" sz="1800" dirty="0"/>
              <a:t>Stimulates continuous learning, which is an essential characteristic of any meaningful change in complex systems.</a:t>
            </a:r>
          </a:p>
        </p:txBody>
      </p:sp>
      <p:sp>
        <p:nvSpPr>
          <p:cNvPr id="2" name="Slide Number Placeholder 1">
            <a:extLst>
              <a:ext uri="{FF2B5EF4-FFF2-40B4-BE49-F238E27FC236}">
                <a16:creationId xmlns:a16="http://schemas.microsoft.com/office/drawing/2014/main" id="{02265DFF-02AA-2205-7CC2-F44CCA139B05}"/>
              </a:ext>
            </a:extLst>
          </p:cNvPr>
          <p:cNvSpPr>
            <a:spLocks noGrp="1"/>
          </p:cNvSpPr>
          <p:nvPr>
            <p:ph type="sldNum" sz="quarter" idx="10"/>
          </p:nvPr>
        </p:nvSpPr>
        <p:spPr/>
        <p:txBody>
          <a:bodyPr/>
          <a:lstStyle/>
          <a:p>
            <a:fld id="{D983F1FA-211D-3044-9E35-958DFBC26156}" type="slidenum">
              <a:rPr lang="en-US" smtClean="0"/>
              <a:pPr/>
              <a:t>11</a:t>
            </a:fld>
            <a:endParaRPr lang="en-US" dirty="0"/>
          </a:p>
        </p:txBody>
      </p:sp>
    </p:spTree>
    <p:extLst>
      <p:ext uri="{BB962C8B-B14F-4D97-AF65-F5344CB8AC3E}">
        <p14:creationId xmlns:p14="http://schemas.microsoft.com/office/powerpoint/2010/main" val="415131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F1F20A6-8FEA-8899-29D7-32BD55BC0C01}"/>
              </a:ext>
            </a:extLst>
          </p:cNvPr>
          <p:cNvSpPr>
            <a:spLocks noGrp="1"/>
          </p:cNvSpPr>
          <p:nvPr>
            <p:ph type="title"/>
          </p:nvPr>
        </p:nvSpPr>
        <p:spPr/>
        <p:txBody>
          <a:bodyPr/>
          <a:lstStyle/>
          <a:p>
            <a:r>
              <a:rPr lang="en-US" sz="3200" dirty="0"/>
              <a:t>What Happens When We DON’T Think in Systems?</a:t>
            </a:r>
          </a:p>
        </p:txBody>
      </p:sp>
      <p:sp>
        <p:nvSpPr>
          <p:cNvPr id="12" name="Content Placeholder 11">
            <a:extLst>
              <a:ext uri="{FF2B5EF4-FFF2-40B4-BE49-F238E27FC236}">
                <a16:creationId xmlns:a16="http://schemas.microsoft.com/office/drawing/2014/main" id="{05FCC9D0-4C1A-4918-3746-8D88A931C729}"/>
              </a:ext>
            </a:extLst>
          </p:cNvPr>
          <p:cNvSpPr>
            <a:spLocks noGrp="1"/>
          </p:cNvSpPr>
          <p:nvPr>
            <p:ph idx="1"/>
          </p:nvPr>
        </p:nvSpPr>
        <p:spPr>
          <a:solidFill>
            <a:srgbClr val="0083BE"/>
          </a:solidFill>
        </p:spPr>
        <p:txBody>
          <a:bodyPr anchor="ctr"/>
          <a:lstStyle/>
          <a:p>
            <a:pPr marL="0" indent="0">
              <a:buNone/>
            </a:pPr>
            <a:r>
              <a:rPr lang="en-US" sz="2000" b="1" dirty="0">
                <a:solidFill>
                  <a:schemeClr val="bg1"/>
                </a:solidFill>
              </a:rPr>
              <a:t>We typically implement solutions that:</a:t>
            </a:r>
            <a:endParaRPr lang="en-US" sz="2000" dirty="0"/>
          </a:p>
        </p:txBody>
      </p:sp>
      <p:sp>
        <p:nvSpPr>
          <p:cNvPr id="13" name="Content Placeholder 12">
            <a:extLst>
              <a:ext uri="{FF2B5EF4-FFF2-40B4-BE49-F238E27FC236}">
                <a16:creationId xmlns:a16="http://schemas.microsoft.com/office/drawing/2014/main" id="{52DD51B9-4286-D271-C710-9F8F67E8BBD0}"/>
              </a:ext>
            </a:extLst>
          </p:cNvPr>
          <p:cNvSpPr>
            <a:spLocks noGrp="1"/>
          </p:cNvSpPr>
          <p:nvPr>
            <p:ph idx="11"/>
          </p:nvPr>
        </p:nvSpPr>
        <p:spPr>
          <a:solidFill>
            <a:srgbClr val="E4F2F9"/>
          </a:solidFill>
        </p:spPr>
        <p:txBody>
          <a:bodyPr lIns="274320" anchor="ctr"/>
          <a:lstStyle/>
          <a:p>
            <a:r>
              <a:rPr lang="en-US" sz="2000" dirty="0">
                <a:solidFill>
                  <a:schemeClr val="tx2"/>
                </a:solidFill>
              </a:rPr>
              <a:t>Address symptoms rather than underlying problems.</a:t>
            </a:r>
            <a:endParaRPr lang="en-US" sz="2000" dirty="0"/>
          </a:p>
        </p:txBody>
      </p:sp>
      <p:sp>
        <p:nvSpPr>
          <p:cNvPr id="14" name="Content Placeholder 13">
            <a:extLst>
              <a:ext uri="{FF2B5EF4-FFF2-40B4-BE49-F238E27FC236}">
                <a16:creationId xmlns:a16="http://schemas.microsoft.com/office/drawing/2014/main" id="{ACDA463E-0830-A31B-4622-0C19FBF29954}"/>
              </a:ext>
            </a:extLst>
          </p:cNvPr>
          <p:cNvSpPr>
            <a:spLocks noGrp="1"/>
          </p:cNvSpPr>
          <p:nvPr>
            <p:ph idx="12"/>
          </p:nvPr>
        </p:nvSpPr>
        <p:spPr>
          <a:solidFill>
            <a:srgbClr val="E4F2F9"/>
          </a:solidFill>
        </p:spPr>
        <p:txBody>
          <a:bodyPr lIns="274320" anchor="ctr"/>
          <a:lstStyle/>
          <a:p>
            <a:r>
              <a:rPr lang="en-US" sz="2000" dirty="0">
                <a:solidFill>
                  <a:schemeClr val="tx2"/>
                </a:solidFill>
              </a:rPr>
              <a:t>Seem obvious and often succeed in the short term.</a:t>
            </a:r>
            <a:endParaRPr lang="en-US" sz="2000" dirty="0"/>
          </a:p>
        </p:txBody>
      </p:sp>
      <p:sp>
        <p:nvSpPr>
          <p:cNvPr id="15" name="Content Placeholder 14">
            <a:extLst>
              <a:ext uri="{FF2B5EF4-FFF2-40B4-BE49-F238E27FC236}">
                <a16:creationId xmlns:a16="http://schemas.microsoft.com/office/drawing/2014/main" id="{BAD762E1-291F-12BD-C4C6-D8A9A0685ED6}"/>
              </a:ext>
            </a:extLst>
          </p:cNvPr>
          <p:cNvSpPr>
            <a:spLocks noGrp="1"/>
          </p:cNvSpPr>
          <p:nvPr>
            <p:ph idx="13"/>
          </p:nvPr>
        </p:nvSpPr>
        <p:spPr>
          <a:solidFill>
            <a:srgbClr val="E4F2F9"/>
          </a:solidFill>
        </p:spPr>
        <p:txBody>
          <a:bodyPr lIns="274320" anchor="ctr"/>
          <a:lstStyle/>
          <a:p>
            <a:r>
              <a:rPr lang="en-US" sz="2000" dirty="0">
                <a:solidFill>
                  <a:schemeClr val="tx2"/>
                </a:solidFill>
              </a:rPr>
              <a:t>Achieve short-term gains that are undermined by longer-term impacts.</a:t>
            </a:r>
            <a:endParaRPr lang="en-US" sz="2000" dirty="0"/>
          </a:p>
        </p:txBody>
      </p:sp>
      <p:sp>
        <p:nvSpPr>
          <p:cNvPr id="16" name="Content Placeholder 15">
            <a:extLst>
              <a:ext uri="{FF2B5EF4-FFF2-40B4-BE49-F238E27FC236}">
                <a16:creationId xmlns:a16="http://schemas.microsoft.com/office/drawing/2014/main" id="{BF383B09-6BC6-0B38-11B6-E3EEE16B4A06}"/>
              </a:ext>
            </a:extLst>
          </p:cNvPr>
          <p:cNvSpPr>
            <a:spLocks noGrp="1"/>
          </p:cNvSpPr>
          <p:nvPr>
            <p:ph idx="14"/>
          </p:nvPr>
        </p:nvSpPr>
        <p:spPr>
          <a:solidFill>
            <a:srgbClr val="E4F2F9"/>
          </a:solidFill>
        </p:spPr>
        <p:txBody>
          <a:bodyPr lIns="274320" anchor="ctr"/>
          <a:lstStyle/>
          <a:p>
            <a:r>
              <a:rPr lang="en-US" sz="2000" dirty="0">
                <a:solidFill>
                  <a:schemeClr val="tx2"/>
                </a:solidFill>
              </a:rPr>
              <a:t>Produce negative consequences that are unintentional.</a:t>
            </a:r>
            <a:endParaRPr lang="en-US" sz="2000" dirty="0"/>
          </a:p>
        </p:txBody>
      </p:sp>
      <p:sp>
        <p:nvSpPr>
          <p:cNvPr id="17" name="Content Placeholder 16">
            <a:extLst>
              <a:ext uri="{FF2B5EF4-FFF2-40B4-BE49-F238E27FC236}">
                <a16:creationId xmlns:a16="http://schemas.microsoft.com/office/drawing/2014/main" id="{47FABC3C-CE8D-9320-67DB-DE268C85B7AE}"/>
              </a:ext>
            </a:extLst>
          </p:cNvPr>
          <p:cNvSpPr>
            <a:spLocks noGrp="1"/>
          </p:cNvSpPr>
          <p:nvPr>
            <p:ph idx="15"/>
          </p:nvPr>
        </p:nvSpPr>
        <p:spPr>
          <a:solidFill>
            <a:srgbClr val="E4F2F9"/>
          </a:solidFill>
        </p:spPr>
        <p:txBody>
          <a:bodyPr lIns="274320" anchor="ctr"/>
          <a:lstStyle/>
          <a:p>
            <a:r>
              <a:rPr lang="en-US" sz="2000" dirty="0">
                <a:solidFill>
                  <a:schemeClr val="tx2"/>
                </a:solidFill>
              </a:rPr>
              <a:t>Lead us to assume that we are not responsible for the problem's recurrence.</a:t>
            </a:r>
            <a:endParaRPr lang="en-US" sz="2000" dirty="0"/>
          </a:p>
        </p:txBody>
      </p:sp>
      <p:sp>
        <p:nvSpPr>
          <p:cNvPr id="7" name="Slide Number Placeholder 6">
            <a:extLst>
              <a:ext uri="{FF2B5EF4-FFF2-40B4-BE49-F238E27FC236}">
                <a16:creationId xmlns:a16="http://schemas.microsoft.com/office/drawing/2014/main" id="{4A18CB8F-3BDC-617B-DAA8-3B9178CB079A}"/>
              </a:ext>
            </a:extLst>
          </p:cNvPr>
          <p:cNvSpPr>
            <a:spLocks noGrp="1"/>
          </p:cNvSpPr>
          <p:nvPr>
            <p:ph type="sldNum" sz="quarter" idx="10"/>
          </p:nvPr>
        </p:nvSpPr>
        <p:spPr/>
        <p:txBody>
          <a:bodyPr/>
          <a:lstStyle/>
          <a:p>
            <a:fld id="{D983F1FA-211D-3044-9E35-958DFBC26156}" type="slidenum">
              <a:rPr lang="en-US" smtClean="0"/>
              <a:pPr/>
              <a:t>12</a:t>
            </a:fld>
            <a:endParaRPr lang="en-US" dirty="0"/>
          </a:p>
        </p:txBody>
      </p:sp>
    </p:spTree>
    <p:extLst>
      <p:ext uri="{BB962C8B-B14F-4D97-AF65-F5344CB8AC3E}">
        <p14:creationId xmlns:p14="http://schemas.microsoft.com/office/powerpoint/2010/main" val="1612199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D2D849-93A1-23A3-78E6-FB5482BE7632}"/>
              </a:ext>
            </a:extLst>
          </p:cNvPr>
          <p:cNvSpPr>
            <a:spLocks noGrp="1"/>
          </p:cNvSpPr>
          <p:nvPr>
            <p:ph type="title"/>
          </p:nvPr>
        </p:nvSpPr>
        <p:spPr/>
        <p:txBody>
          <a:bodyPr/>
          <a:lstStyle/>
          <a:p>
            <a:r>
              <a:rPr lang="en-US" dirty="0"/>
              <a:t>Key Principles of Systems Thinking</a:t>
            </a:r>
          </a:p>
        </p:txBody>
      </p:sp>
      <p:sp>
        <p:nvSpPr>
          <p:cNvPr id="35" name="Content Placeholder 34">
            <a:extLst>
              <a:ext uri="{FF2B5EF4-FFF2-40B4-BE49-F238E27FC236}">
                <a16:creationId xmlns:a16="http://schemas.microsoft.com/office/drawing/2014/main" id="{0B4A3D8B-C954-E27C-A840-E0539CCC908F}"/>
              </a:ext>
            </a:extLst>
          </p:cNvPr>
          <p:cNvSpPr>
            <a:spLocks noGrp="1"/>
          </p:cNvSpPr>
          <p:nvPr>
            <p:ph idx="1"/>
          </p:nvPr>
        </p:nvSpPr>
        <p:spPr/>
        <p:txBody>
          <a:bodyPr/>
          <a:lstStyle/>
          <a:p>
            <a:r>
              <a:rPr lang="en-US" sz="1800" dirty="0"/>
              <a:t>Everything is interconnected.</a:t>
            </a:r>
          </a:p>
        </p:txBody>
      </p:sp>
      <p:sp>
        <p:nvSpPr>
          <p:cNvPr id="56" name="Content Placeholder 55">
            <a:extLst>
              <a:ext uri="{FF2B5EF4-FFF2-40B4-BE49-F238E27FC236}">
                <a16:creationId xmlns:a16="http://schemas.microsoft.com/office/drawing/2014/main" id="{64326CD8-8E63-8839-ED57-FB8A910D85E8}"/>
              </a:ext>
            </a:extLst>
          </p:cNvPr>
          <p:cNvSpPr>
            <a:spLocks noGrp="1"/>
          </p:cNvSpPr>
          <p:nvPr>
            <p:ph idx="11"/>
          </p:nvPr>
        </p:nvSpPr>
        <p:spPr/>
        <p:txBody>
          <a:bodyPr/>
          <a:lstStyle/>
          <a:p>
            <a:r>
              <a:rPr lang="en-US" sz="1800" dirty="0"/>
              <a:t>Today’s problems are yesterday's solutions.</a:t>
            </a:r>
          </a:p>
        </p:txBody>
      </p:sp>
      <p:sp>
        <p:nvSpPr>
          <p:cNvPr id="57" name="Content Placeholder 56">
            <a:extLst>
              <a:ext uri="{FF2B5EF4-FFF2-40B4-BE49-F238E27FC236}">
                <a16:creationId xmlns:a16="http://schemas.microsoft.com/office/drawing/2014/main" id="{14313740-F9B4-630F-FCA7-EBCF4BD83214}"/>
              </a:ext>
            </a:extLst>
          </p:cNvPr>
          <p:cNvSpPr>
            <a:spLocks noGrp="1"/>
          </p:cNvSpPr>
          <p:nvPr>
            <p:ph idx="12"/>
          </p:nvPr>
        </p:nvSpPr>
        <p:spPr/>
        <p:txBody>
          <a:bodyPr/>
          <a:lstStyle/>
          <a:p>
            <a:r>
              <a:rPr lang="en-US" sz="1800" dirty="0"/>
              <a:t>There is no blame in complex systems.</a:t>
            </a:r>
          </a:p>
        </p:txBody>
      </p:sp>
      <p:sp>
        <p:nvSpPr>
          <p:cNvPr id="58" name="Content Placeholder 57">
            <a:extLst>
              <a:ext uri="{FF2B5EF4-FFF2-40B4-BE49-F238E27FC236}">
                <a16:creationId xmlns:a16="http://schemas.microsoft.com/office/drawing/2014/main" id="{C00556C2-FDD9-626C-6D44-EC483B476546}"/>
              </a:ext>
            </a:extLst>
          </p:cNvPr>
          <p:cNvSpPr>
            <a:spLocks noGrp="1"/>
          </p:cNvSpPr>
          <p:nvPr>
            <p:ph idx="13"/>
          </p:nvPr>
        </p:nvSpPr>
        <p:spPr/>
        <p:txBody>
          <a:bodyPr/>
          <a:lstStyle/>
          <a:p>
            <a:r>
              <a:rPr lang="en-US" sz="1800" dirty="0"/>
              <a:t>Parts are elements of a complex whole.</a:t>
            </a:r>
          </a:p>
        </p:txBody>
      </p:sp>
      <p:sp>
        <p:nvSpPr>
          <p:cNvPr id="59" name="Content Placeholder 58">
            <a:extLst>
              <a:ext uri="{FF2B5EF4-FFF2-40B4-BE49-F238E27FC236}">
                <a16:creationId xmlns:a16="http://schemas.microsoft.com/office/drawing/2014/main" id="{1D8150B5-4A2F-50A3-CEC4-74F042AC2EDF}"/>
              </a:ext>
            </a:extLst>
          </p:cNvPr>
          <p:cNvSpPr>
            <a:spLocks noGrp="1"/>
          </p:cNvSpPr>
          <p:nvPr>
            <p:ph idx="15"/>
          </p:nvPr>
        </p:nvSpPr>
        <p:spPr/>
        <p:txBody>
          <a:bodyPr/>
          <a:lstStyle/>
          <a:p>
            <a:r>
              <a:rPr lang="en-US" sz="1800" dirty="0"/>
              <a:t>There are no simple solutions to complex problems.</a:t>
            </a:r>
          </a:p>
        </p:txBody>
      </p:sp>
      <p:sp>
        <p:nvSpPr>
          <p:cNvPr id="60" name="Content Placeholder 59">
            <a:extLst>
              <a:ext uri="{FF2B5EF4-FFF2-40B4-BE49-F238E27FC236}">
                <a16:creationId xmlns:a16="http://schemas.microsoft.com/office/drawing/2014/main" id="{64D7F73D-2243-D388-414A-77C7ABA8D8D6}"/>
              </a:ext>
            </a:extLst>
          </p:cNvPr>
          <p:cNvSpPr>
            <a:spLocks noGrp="1"/>
          </p:cNvSpPr>
          <p:nvPr>
            <p:ph idx="16"/>
          </p:nvPr>
        </p:nvSpPr>
        <p:spPr/>
        <p:txBody>
          <a:bodyPr/>
          <a:lstStyle/>
          <a:p>
            <a:r>
              <a:rPr lang="en-US" sz="1800" dirty="0"/>
              <a:t>Small, well-placed interventions can have big impacts.</a:t>
            </a:r>
          </a:p>
        </p:txBody>
      </p:sp>
      <p:sp>
        <p:nvSpPr>
          <p:cNvPr id="61" name="Content Placeholder 60">
            <a:extLst>
              <a:ext uri="{FF2B5EF4-FFF2-40B4-BE49-F238E27FC236}">
                <a16:creationId xmlns:a16="http://schemas.microsoft.com/office/drawing/2014/main" id="{A6C571B5-18CC-90CF-5354-EB3A82203459}"/>
              </a:ext>
            </a:extLst>
          </p:cNvPr>
          <p:cNvSpPr>
            <a:spLocks noGrp="1"/>
          </p:cNvSpPr>
          <p:nvPr>
            <p:ph idx="17"/>
          </p:nvPr>
        </p:nvSpPr>
        <p:spPr/>
        <p:txBody>
          <a:bodyPr/>
          <a:lstStyle/>
          <a:p>
            <a:r>
              <a:rPr lang="en-US" sz="1800" dirty="0"/>
              <a:t>Humans make linear systems – nature makes circular ones.</a:t>
            </a:r>
          </a:p>
        </p:txBody>
      </p:sp>
      <p:sp>
        <p:nvSpPr>
          <p:cNvPr id="62" name="Content Placeholder 61">
            <a:extLst>
              <a:ext uri="{FF2B5EF4-FFF2-40B4-BE49-F238E27FC236}">
                <a16:creationId xmlns:a16="http://schemas.microsoft.com/office/drawing/2014/main" id="{56E889A8-A107-5115-1778-FF7BB20F0AF8}"/>
              </a:ext>
            </a:extLst>
          </p:cNvPr>
          <p:cNvSpPr>
            <a:spLocks noGrp="1"/>
          </p:cNvSpPr>
          <p:nvPr>
            <p:ph idx="18"/>
          </p:nvPr>
        </p:nvSpPr>
        <p:spPr/>
        <p:txBody>
          <a:bodyPr/>
          <a:lstStyle/>
          <a:p>
            <a:r>
              <a:rPr lang="en-US" sz="1800" dirty="0"/>
              <a:t>‘Failure’ is discovery in disguise.</a:t>
            </a:r>
          </a:p>
        </p:txBody>
      </p:sp>
      <p:sp>
        <p:nvSpPr>
          <p:cNvPr id="7" name="Slide Number Placeholder 6">
            <a:extLst>
              <a:ext uri="{FF2B5EF4-FFF2-40B4-BE49-F238E27FC236}">
                <a16:creationId xmlns:a16="http://schemas.microsoft.com/office/drawing/2014/main" id="{76F84434-CA82-739D-5DAA-C15D97AEC4D2}"/>
              </a:ext>
            </a:extLst>
          </p:cNvPr>
          <p:cNvSpPr>
            <a:spLocks noGrp="1"/>
          </p:cNvSpPr>
          <p:nvPr>
            <p:ph type="sldNum" sz="quarter" idx="10"/>
          </p:nvPr>
        </p:nvSpPr>
        <p:spPr/>
        <p:txBody>
          <a:bodyPr/>
          <a:lstStyle/>
          <a:p>
            <a:fld id="{D983F1FA-211D-3044-9E35-958DFBC26156}" type="slidenum">
              <a:rPr lang="en-US" smtClean="0"/>
              <a:pPr/>
              <a:t>13</a:t>
            </a:fld>
            <a:endParaRPr lang="en-US" dirty="0"/>
          </a:p>
        </p:txBody>
      </p:sp>
    </p:spTree>
    <p:extLst>
      <p:ext uri="{BB962C8B-B14F-4D97-AF65-F5344CB8AC3E}">
        <p14:creationId xmlns:p14="http://schemas.microsoft.com/office/powerpoint/2010/main" val="725361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47E06BA-8A0B-2AAF-A1AA-41A77669BB81}"/>
              </a:ext>
            </a:extLst>
          </p:cNvPr>
          <p:cNvSpPr>
            <a:spLocks noGrp="1"/>
          </p:cNvSpPr>
          <p:nvPr>
            <p:ph type="title"/>
          </p:nvPr>
        </p:nvSpPr>
        <p:spPr/>
        <p:txBody>
          <a:bodyPr/>
          <a:lstStyle/>
          <a:p>
            <a:r>
              <a:rPr lang="en-US" dirty="0"/>
              <a:t>Tools of a System Thinker</a:t>
            </a:r>
          </a:p>
        </p:txBody>
      </p:sp>
      <p:pic>
        <p:nvPicPr>
          <p:cNvPr id="11" name="Content Placeholder 10" descr="Disconnection-Interconnections&#10;Linear-Circular&#10;Silos-Emergence&#10;Parts-Wholes&#10;Analysis-Synthesis&#10;Isolation-Relationships">
            <a:extLst>
              <a:ext uri="{FF2B5EF4-FFF2-40B4-BE49-F238E27FC236}">
                <a16:creationId xmlns:a16="http://schemas.microsoft.com/office/drawing/2014/main" id="{86337725-E809-4AF1-41F7-2620EA447EF6}"/>
              </a:ext>
            </a:extLst>
          </p:cNvPr>
          <p:cNvPicPr>
            <a:picLocks noGrp="1" noChangeAspect="1"/>
          </p:cNvPicPr>
          <p:nvPr>
            <p:ph idx="1"/>
          </p:nvPr>
        </p:nvPicPr>
        <p:blipFill>
          <a:blip r:embed="rId3"/>
          <a:stretch>
            <a:fillRect/>
          </a:stretch>
        </p:blipFill>
        <p:spPr>
          <a:xfrm>
            <a:off x="1345248" y="1144666"/>
            <a:ext cx="9501503" cy="4568668"/>
          </a:xfrm>
          <a:prstGeom prst="rect">
            <a:avLst/>
          </a:prstGeom>
        </p:spPr>
      </p:pic>
      <p:pic>
        <p:nvPicPr>
          <p:cNvPr id="13" name="Content Placeholder 12" descr="Disrupt Design">
            <a:extLst>
              <a:ext uri="{FF2B5EF4-FFF2-40B4-BE49-F238E27FC236}">
                <a16:creationId xmlns:a16="http://schemas.microsoft.com/office/drawing/2014/main" id="{E3187723-31B5-8D81-B743-32190C1A0C97}"/>
              </a:ext>
            </a:extLst>
          </p:cNvPr>
          <p:cNvPicPr>
            <a:picLocks noGrp="1" noChangeAspect="1"/>
          </p:cNvPicPr>
          <p:nvPr>
            <p:ph idx="11"/>
          </p:nvPr>
        </p:nvPicPr>
        <p:blipFill>
          <a:blip r:embed="rId4"/>
          <a:stretch>
            <a:fillRect/>
          </a:stretch>
        </p:blipFill>
        <p:spPr>
          <a:xfrm>
            <a:off x="9715500" y="5864257"/>
            <a:ext cx="767912" cy="375424"/>
          </a:xfrm>
          <a:prstGeom prst="rect">
            <a:avLst/>
          </a:prstGeom>
        </p:spPr>
      </p:pic>
      <p:sp>
        <p:nvSpPr>
          <p:cNvPr id="7" name="Slide Number Placeholder 6">
            <a:extLst>
              <a:ext uri="{FF2B5EF4-FFF2-40B4-BE49-F238E27FC236}">
                <a16:creationId xmlns:a16="http://schemas.microsoft.com/office/drawing/2014/main" id="{B58EE15D-B93F-9573-7BD4-C91B28B854F1}"/>
              </a:ext>
            </a:extLst>
          </p:cNvPr>
          <p:cNvSpPr>
            <a:spLocks noGrp="1"/>
          </p:cNvSpPr>
          <p:nvPr>
            <p:ph type="sldNum" sz="quarter" idx="10"/>
          </p:nvPr>
        </p:nvSpPr>
        <p:spPr/>
        <p:txBody>
          <a:bodyPr/>
          <a:lstStyle/>
          <a:p>
            <a:fld id="{D983F1FA-211D-3044-9E35-958DFBC26156}" type="slidenum">
              <a:rPr lang="en-US" smtClean="0"/>
              <a:pPr/>
              <a:t>14</a:t>
            </a:fld>
            <a:endParaRPr lang="en-US" dirty="0"/>
          </a:p>
        </p:txBody>
      </p:sp>
    </p:spTree>
    <p:extLst>
      <p:ext uri="{BB962C8B-B14F-4D97-AF65-F5344CB8AC3E}">
        <p14:creationId xmlns:p14="http://schemas.microsoft.com/office/powerpoint/2010/main" val="3617099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dirty="0"/>
              <a:t>Review Learning Objectives</a:t>
            </a:r>
          </a:p>
        </p:txBody>
      </p:sp>
      <p:sp>
        <p:nvSpPr>
          <p:cNvPr id="3" name="Content Placeholder 2">
            <a:extLst>
              <a:ext uri="{FF2B5EF4-FFF2-40B4-BE49-F238E27FC236}">
                <a16:creationId xmlns:a16="http://schemas.microsoft.com/office/drawing/2014/main" id="{8BBBDF71-32CC-79C1-12B0-D54F43FF1792}"/>
              </a:ext>
            </a:extLst>
          </p:cNvPr>
          <p:cNvSpPr>
            <a:spLocks noGrp="1"/>
          </p:cNvSpPr>
          <p:nvPr>
            <p:ph sz="half" idx="1"/>
          </p:nvPr>
        </p:nvSpPr>
        <p:spPr>
          <a:xfrm>
            <a:off x="609600" y="1248765"/>
            <a:ext cx="4912426" cy="5009795"/>
          </a:xfrm>
        </p:spPr>
        <p:txBody>
          <a:bodyPr anchor="ctr"/>
          <a:lstStyle/>
          <a:p>
            <a:pPr marL="342900" indent="-342900">
              <a:spcBef>
                <a:spcPts val="2500"/>
              </a:spcBef>
              <a:buFont typeface="+mj-lt"/>
              <a:buAutoNum type="arabicPeriod"/>
            </a:pPr>
            <a:r>
              <a:rPr lang="en-US" sz="3000" dirty="0"/>
              <a:t>Define System(s) </a:t>
            </a:r>
          </a:p>
          <a:p>
            <a:pPr marL="342900" indent="-342900">
              <a:spcBef>
                <a:spcPts val="2500"/>
              </a:spcBef>
              <a:buFont typeface="+mj-lt"/>
              <a:buAutoNum type="arabicPeriod"/>
            </a:pPr>
            <a:r>
              <a:rPr lang="en-US" sz="3000" dirty="0"/>
              <a:t>Identify principles of Systems Thinking</a:t>
            </a:r>
          </a:p>
          <a:p>
            <a:pPr marL="342900" indent="-342900">
              <a:spcBef>
                <a:spcPts val="2500"/>
              </a:spcBef>
              <a:buFont typeface="+mj-lt"/>
              <a:buAutoNum type="arabicPeriod"/>
            </a:pPr>
            <a:r>
              <a:rPr lang="en-US" sz="3000" dirty="0"/>
              <a:t>Describe tools of a System Thinker</a:t>
            </a:r>
          </a:p>
          <a:p>
            <a:endParaRPr lang="en-US" dirty="0"/>
          </a:p>
        </p:txBody>
      </p:sp>
      <p:pic>
        <p:nvPicPr>
          <p:cNvPr id="9" name="Content Placeholder 5">
            <a:extLst>
              <a:ext uri="{FF2B5EF4-FFF2-40B4-BE49-F238E27FC236}">
                <a16:creationId xmlns:a16="http://schemas.microsoft.com/office/drawing/2014/main" id="{BD00B67C-E525-E62F-E3F8-2124486E07C6}"/>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369" t="2137" r="15773" b="1733"/>
          <a:stretch/>
        </p:blipFill>
        <p:spPr>
          <a:xfrm>
            <a:off x="6202594" y="1249363"/>
            <a:ext cx="5374811" cy="5008562"/>
          </a:xfrm>
        </p:spPr>
      </p:pic>
      <p:sp>
        <p:nvSpPr>
          <p:cNvPr id="2" name="Slide Number Placeholder 1">
            <a:extLst>
              <a:ext uri="{FF2B5EF4-FFF2-40B4-BE49-F238E27FC236}">
                <a16:creationId xmlns:a16="http://schemas.microsoft.com/office/drawing/2014/main" id="{ABD3352F-5E8A-3D1F-E496-9DF75742A172}"/>
              </a:ext>
            </a:extLst>
          </p:cNvPr>
          <p:cNvSpPr>
            <a:spLocks noGrp="1"/>
          </p:cNvSpPr>
          <p:nvPr>
            <p:ph type="sldNum" sz="quarter" idx="10"/>
          </p:nvPr>
        </p:nvSpPr>
        <p:spPr/>
        <p:txBody>
          <a:bodyPr/>
          <a:lstStyle/>
          <a:p>
            <a:fld id="{D983F1FA-211D-3044-9E35-958DFBC26156}" type="slidenum">
              <a:rPr lang="en-US" smtClean="0"/>
              <a:pPr/>
              <a:t>15</a:t>
            </a:fld>
            <a:endParaRPr lang="en-US" dirty="0"/>
          </a:p>
        </p:txBody>
      </p:sp>
    </p:spTree>
    <p:extLst>
      <p:ext uri="{BB962C8B-B14F-4D97-AF65-F5344CB8AC3E}">
        <p14:creationId xmlns:p14="http://schemas.microsoft.com/office/powerpoint/2010/main" val="2607397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7A4027-B508-4435-994D-B4A48AF45D5A}"/>
              </a:ext>
            </a:extLst>
          </p:cNvPr>
          <p:cNvSpPr>
            <a:spLocks noGrp="1"/>
          </p:cNvSpPr>
          <p:nvPr>
            <p:ph type="title"/>
          </p:nvPr>
        </p:nvSpPr>
        <p:spPr>
          <a:xfrm>
            <a:off x="609600" y="125928"/>
            <a:ext cx="10972800" cy="810665"/>
          </a:xfrm>
        </p:spPr>
        <p:txBody>
          <a:bodyPr anchor="b">
            <a:normAutofit/>
          </a:bodyPr>
          <a:lstStyle/>
          <a:p>
            <a:r>
              <a:rPr lang="en-US" dirty="0"/>
              <a:t>Questions</a:t>
            </a:r>
          </a:p>
        </p:txBody>
      </p:sp>
      <p:pic>
        <p:nvPicPr>
          <p:cNvPr id="17" name="Content Placeholder 16" descr="Are there any questions?">
            <a:extLst>
              <a:ext uri="{FF2B5EF4-FFF2-40B4-BE49-F238E27FC236}">
                <a16:creationId xmlns:a16="http://schemas.microsoft.com/office/drawing/2014/main" id="{4E148EFD-A554-9C87-7F0E-DF2CDAC864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402437"/>
            <a:ext cx="10972800" cy="4690873"/>
          </a:xfrm>
          <a:noFill/>
        </p:spPr>
      </p:pic>
      <p:sp>
        <p:nvSpPr>
          <p:cNvPr id="2" name="Slide Number Placeholder 1">
            <a:extLst>
              <a:ext uri="{FF2B5EF4-FFF2-40B4-BE49-F238E27FC236}">
                <a16:creationId xmlns:a16="http://schemas.microsoft.com/office/drawing/2014/main" id="{65FF6630-D7BB-A84A-91EB-CB79B06F66E6}"/>
              </a:ext>
            </a:extLst>
          </p:cNvPr>
          <p:cNvSpPr>
            <a:spLocks noGrp="1"/>
          </p:cNvSpPr>
          <p:nvPr>
            <p:ph type="sldNum" sz="quarter" idx="10"/>
          </p:nvPr>
        </p:nvSpPr>
        <p:spPr>
          <a:xfrm>
            <a:off x="11235887" y="6357805"/>
            <a:ext cx="326527" cy="365125"/>
          </a:xfrm>
        </p:spPr>
        <p:txBody>
          <a:bodyPr anchor="ctr">
            <a:normAutofit/>
          </a:bodyPr>
          <a:lstStyle/>
          <a:p>
            <a:pPr>
              <a:spcAft>
                <a:spcPts val="600"/>
              </a:spcAft>
            </a:pPr>
            <a:fld id="{D983F1FA-211D-3044-9E35-958DFBC26156}" type="slidenum">
              <a:rPr lang="en-US" smtClean="0"/>
              <a:pPr>
                <a:spcAft>
                  <a:spcPts val="600"/>
                </a:spcAft>
              </a:pPr>
              <a:t>16</a:t>
            </a:fld>
            <a:endParaRPr lang="en-US" dirty="0"/>
          </a:p>
        </p:txBody>
      </p:sp>
    </p:spTree>
    <p:extLst>
      <p:ext uri="{BB962C8B-B14F-4D97-AF65-F5344CB8AC3E}">
        <p14:creationId xmlns:p14="http://schemas.microsoft.com/office/powerpoint/2010/main" val="2595097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CA6C6AF-E69D-FBF0-EF23-D9F991FDC6D0}"/>
              </a:ext>
            </a:extLst>
          </p:cNvPr>
          <p:cNvSpPr>
            <a:spLocks noGrp="1"/>
          </p:cNvSpPr>
          <p:nvPr>
            <p:ph type="title"/>
          </p:nvPr>
        </p:nvSpPr>
        <p:spPr/>
        <p:txBody>
          <a:bodyPr/>
          <a:lstStyle/>
          <a:p>
            <a:endParaRPr lang="en-US" dirty="0"/>
          </a:p>
        </p:txBody>
      </p:sp>
      <p:sp>
        <p:nvSpPr>
          <p:cNvPr id="10" name="Content Placeholder 9">
            <a:extLst>
              <a:ext uri="{FF2B5EF4-FFF2-40B4-BE49-F238E27FC236}">
                <a16:creationId xmlns:a16="http://schemas.microsoft.com/office/drawing/2014/main" id="{36BCBE37-B00E-C1CB-4609-7B4955814EA4}"/>
              </a:ext>
            </a:extLst>
          </p:cNvPr>
          <p:cNvSpPr>
            <a:spLocks noGrp="1"/>
          </p:cNvSpPr>
          <p:nvPr>
            <p:ph sz="half" idx="1"/>
          </p:nvPr>
        </p:nvSpPr>
        <p:spPr>
          <a:xfrm>
            <a:off x="609600" y="1248765"/>
            <a:ext cx="6420592" cy="5009795"/>
          </a:xfrm>
        </p:spPr>
        <p:txBody>
          <a:bodyPr anchor="ctr"/>
          <a:lstStyle/>
          <a:p>
            <a:pPr marL="0" indent="0" algn="ctr">
              <a:lnSpc>
                <a:spcPct val="130000"/>
              </a:lnSpc>
              <a:buNone/>
            </a:pPr>
            <a:r>
              <a:rPr lang="en-US" altLang="ja-JP" sz="3800" b="1" i="1" dirty="0">
                <a:solidFill>
                  <a:schemeClr val="tx2"/>
                </a:solidFill>
                <a:cs typeface="Calibri" panose="020F0502020204030204" pitchFamily="34" charset="0"/>
              </a:rPr>
              <a:t>“The significant problems we face today cannot be solved at the same level of thinking at which they were created.”</a:t>
            </a:r>
          </a:p>
          <a:p>
            <a:pPr marL="0" indent="0" algn="ctr">
              <a:lnSpc>
                <a:spcPct val="130000"/>
              </a:lnSpc>
              <a:buNone/>
            </a:pPr>
            <a:endParaRPr lang="en-US" dirty="0">
              <a:solidFill>
                <a:schemeClr val="tx2"/>
              </a:solidFill>
              <a:latin typeface="Calibri" panose="020F0502020204030204" pitchFamily="34" charset="0"/>
              <a:cs typeface="Calibri" panose="020F0502020204030204" pitchFamily="34" charset="0"/>
            </a:endParaRPr>
          </a:p>
          <a:p>
            <a:pPr marL="0" indent="0" algn="ctr">
              <a:lnSpc>
                <a:spcPct val="130000"/>
              </a:lnSpc>
              <a:buNone/>
            </a:pPr>
            <a:r>
              <a:rPr lang="en-US" sz="2000" dirty="0">
                <a:solidFill>
                  <a:schemeClr val="tx2"/>
                </a:solidFill>
                <a:latin typeface="Calibri" panose="020F0502020204030204" pitchFamily="34" charset="0"/>
                <a:cs typeface="Calibri" panose="020F0502020204030204" pitchFamily="34" charset="0"/>
              </a:rPr>
              <a:t>ALBERT EINSTEIN</a:t>
            </a:r>
            <a:endParaRPr lang="en-US" sz="2000" dirty="0"/>
          </a:p>
        </p:txBody>
      </p:sp>
      <p:pic>
        <p:nvPicPr>
          <p:cNvPr id="19" name="Content Placeholder 18" descr="Albert Einstein">
            <a:extLst>
              <a:ext uri="{FF2B5EF4-FFF2-40B4-BE49-F238E27FC236}">
                <a16:creationId xmlns:a16="http://schemas.microsoft.com/office/drawing/2014/main" id="{18586614-27E5-0EFD-06F0-593661891AE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18741" y="1248765"/>
            <a:ext cx="3763659" cy="5008562"/>
          </a:xfrm>
        </p:spPr>
      </p:pic>
      <p:sp>
        <p:nvSpPr>
          <p:cNvPr id="20" name="Slide Number Placeholder 19">
            <a:extLst>
              <a:ext uri="{FF2B5EF4-FFF2-40B4-BE49-F238E27FC236}">
                <a16:creationId xmlns:a16="http://schemas.microsoft.com/office/drawing/2014/main" id="{863BA472-D50B-2615-5655-9B02791E3053}"/>
              </a:ext>
            </a:extLst>
          </p:cNvPr>
          <p:cNvSpPr>
            <a:spLocks noGrp="1"/>
          </p:cNvSpPr>
          <p:nvPr>
            <p:ph type="sldNum" sz="quarter" idx="10"/>
          </p:nvPr>
        </p:nvSpPr>
        <p:spPr/>
        <p:txBody>
          <a:bodyPr/>
          <a:lstStyle/>
          <a:p>
            <a:pPr defTabSz="342900"/>
            <a:fld id="{D983F1FA-211D-3044-9E35-958DFBC26156}" type="slidenum">
              <a:rPr lang="en-US" smtClean="0"/>
              <a:pPr defTabSz="342900"/>
              <a:t>1</a:t>
            </a:fld>
            <a:endParaRPr lang="en-US" dirty="0"/>
          </a:p>
        </p:txBody>
      </p:sp>
    </p:spTree>
    <p:extLst>
      <p:ext uri="{BB962C8B-B14F-4D97-AF65-F5344CB8AC3E}">
        <p14:creationId xmlns:p14="http://schemas.microsoft.com/office/powerpoint/2010/main" val="232441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8BBBDF71-32CC-79C1-12B0-D54F43FF1792}"/>
              </a:ext>
            </a:extLst>
          </p:cNvPr>
          <p:cNvSpPr>
            <a:spLocks noGrp="1"/>
          </p:cNvSpPr>
          <p:nvPr>
            <p:ph sz="half" idx="1"/>
          </p:nvPr>
        </p:nvSpPr>
        <p:spPr>
          <a:xfrm>
            <a:off x="609600" y="1248765"/>
            <a:ext cx="4912426" cy="5009795"/>
          </a:xfrm>
        </p:spPr>
        <p:txBody>
          <a:bodyPr anchor="ctr"/>
          <a:lstStyle/>
          <a:p>
            <a:pPr marL="342900" indent="-342900">
              <a:spcBef>
                <a:spcPts val="2500"/>
              </a:spcBef>
              <a:buFont typeface="+mj-lt"/>
              <a:buAutoNum type="arabicPeriod"/>
            </a:pPr>
            <a:r>
              <a:rPr lang="en-US" sz="3000" dirty="0"/>
              <a:t>Define System(s) </a:t>
            </a:r>
          </a:p>
          <a:p>
            <a:pPr marL="342900" indent="-342900">
              <a:spcBef>
                <a:spcPts val="2500"/>
              </a:spcBef>
              <a:buFont typeface="+mj-lt"/>
              <a:buAutoNum type="arabicPeriod"/>
            </a:pPr>
            <a:r>
              <a:rPr lang="en-US" sz="3000" dirty="0"/>
              <a:t>Identify principles of Systems Thinking</a:t>
            </a:r>
          </a:p>
          <a:p>
            <a:pPr marL="342900" indent="-342900">
              <a:spcBef>
                <a:spcPts val="2500"/>
              </a:spcBef>
              <a:buFont typeface="+mj-lt"/>
              <a:buAutoNum type="arabicPeriod"/>
            </a:pPr>
            <a:r>
              <a:rPr lang="en-US" sz="3000" dirty="0"/>
              <a:t>Describe tools of a System Thinker</a:t>
            </a:r>
          </a:p>
          <a:p>
            <a:endParaRPr lang="en-US" dirty="0"/>
          </a:p>
        </p:txBody>
      </p:sp>
      <p:pic>
        <p:nvPicPr>
          <p:cNvPr id="9" name="Content Placeholder 5">
            <a:extLst>
              <a:ext uri="{FF2B5EF4-FFF2-40B4-BE49-F238E27FC236}">
                <a16:creationId xmlns:a16="http://schemas.microsoft.com/office/drawing/2014/main" id="{BD00B67C-E525-E62F-E3F8-2124486E07C6}"/>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369" t="2137" r="15773" b="1733"/>
          <a:stretch/>
        </p:blipFill>
        <p:spPr>
          <a:xfrm>
            <a:off x="6202594" y="1249363"/>
            <a:ext cx="5374811" cy="5008562"/>
          </a:xfrm>
        </p:spPr>
      </p:pic>
      <p:sp>
        <p:nvSpPr>
          <p:cNvPr id="2" name="Slide Number Placeholder 1">
            <a:extLst>
              <a:ext uri="{FF2B5EF4-FFF2-40B4-BE49-F238E27FC236}">
                <a16:creationId xmlns:a16="http://schemas.microsoft.com/office/drawing/2014/main" id="{ABD3352F-5E8A-3D1F-E496-9DF75742A172}"/>
              </a:ext>
            </a:extLst>
          </p:cNvPr>
          <p:cNvSpPr>
            <a:spLocks noGrp="1"/>
          </p:cNvSpPr>
          <p:nvPr>
            <p:ph type="sldNum" sz="quarter" idx="10"/>
          </p:nvPr>
        </p:nvSpPr>
        <p:spPr/>
        <p:txBody>
          <a:bodyPr/>
          <a:lstStyle/>
          <a:p>
            <a:fld id="{D983F1FA-211D-3044-9E35-958DFBC26156}" type="slidenum">
              <a:rPr lang="en-US" smtClean="0"/>
              <a:pPr/>
              <a:t>2</a:t>
            </a:fld>
            <a:endParaRPr lang="en-US" dirty="0"/>
          </a:p>
        </p:txBody>
      </p:sp>
    </p:spTree>
    <p:extLst>
      <p:ext uri="{BB962C8B-B14F-4D97-AF65-F5344CB8AC3E}">
        <p14:creationId xmlns:p14="http://schemas.microsoft.com/office/powerpoint/2010/main" val="267008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sz="3600" dirty="0"/>
              <a:t>”System” Defined</a:t>
            </a:r>
          </a:p>
        </p:txBody>
      </p:sp>
      <p:sp>
        <p:nvSpPr>
          <p:cNvPr id="8" name="Content Placeholder 7">
            <a:extLst>
              <a:ext uri="{FF2B5EF4-FFF2-40B4-BE49-F238E27FC236}">
                <a16:creationId xmlns:a16="http://schemas.microsoft.com/office/drawing/2014/main" id="{96245011-6A61-42AA-3DE9-C7F69AB895C0}"/>
              </a:ext>
            </a:extLst>
          </p:cNvPr>
          <p:cNvSpPr>
            <a:spLocks noGrp="1"/>
          </p:cNvSpPr>
          <p:nvPr>
            <p:ph sz="half" idx="1"/>
          </p:nvPr>
        </p:nvSpPr>
        <p:spPr/>
        <p:txBody>
          <a:bodyPr anchor="ctr"/>
          <a:lstStyle/>
          <a:p>
            <a:pPr marL="0" indent="0" algn="ctr" defTabSz="292100">
              <a:spcBef>
                <a:spcPts val="0"/>
              </a:spcBef>
              <a:buClr>
                <a:srgbClr val="002060"/>
              </a:buClr>
              <a:buNone/>
            </a:pPr>
            <a:r>
              <a:rPr lang="en-US" sz="2000" b="1" dirty="0">
                <a:solidFill>
                  <a:schemeClr val="tx1"/>
                </a:solidFill>
              </a:rPr>
              <a:t>Meadows defined a system as </a:t>
            </a:r>
          </a:p>
          <a:p>
            <a:pPr marL="0" indent="0" algn="ctr" defTabSz="292100">
              <a:spcBef>
                <a:spcPts val="3500"/>
              </a:spcBef>
              <a:buClr>
                <a:srgbClr val="002060"/>
              </a:buClr>
              <a:buNone/>
            </a:pPr>
            <a:r>
              <a:rPr lang="en-US" sz="4500" b="1" dirty="0">
                <a:solidFill>
                  <a:srgbClr val="003D6B"/>
                </a:solidFill>
              </a:rPr>
              <a:t>“an interconnected set of elements that is coherently organized in a way that achieves something.” </a:t>
            </a:r>
          </a:p>
          <a:p>
            <a:pPr defTabSz="292100">
              <a:spcBef>
                <a:spcPts val="0"/>
              </a:spcBef>
              <a:buClr>
                <a:srgbClr val="002060"/>
              </a:buClr>
            </a:pPr>
            <a:endParaRPr lang="en-US" dirty="0">
              <a:solidFill>
                <a:schemeClr val="tx2">
                  <a:lumMod val="75000"/>
                </a:schemeClr>
              </a:solidFill>
            </a:endParaRPr>
          </a:p>
          <a:p>
            <a:endParaRPr lang="en-US" dirty="0"/>
          </a:p>
        </p:txBody>
      </p:sp>
      <p:sp>
        <p:nvSpPr>
          <p:cNvPr id="2" name="Slide Number Placeholder 1">
            <a:extLst>
              <a:ext uri="{FF2B5EF4-FFF2-40B4-BE49-F238E27FC236}">
                <a16:creationId xmlns:a16="http://schemas.microsoft.com/office/drawing/2014/main" id="{C05A3CE0-12A0-003B-E441-129ADC05C655}"/>
              </a:ext>
            </a:extLst>
          </p:cNvPr>
          <p:cNvSpPr>
            <a:spLocks noGrp="1"/>
          </p:cNvSpPr>
          <p:nvPr>
            <p:ph type="sldNum" sz="quarter" idx="10"/>
          </p:nvPr>
        </p:nvSpPr>
        <p:spPr/>
        <p:txBody>
          <a:bodyPr/>
          <a:lstStyle/>
          <a:p>
            <a:fld id="{D983F1FA-211D-3044-9E35-958DFBC26156}" type="slidenum">
              <a:rPr lang="en-US" smtClean="0"/>
              <a:pPr/>
              <a:t>3</a:t>
            </a:fld>
            <a:endParaRPr lang="en-US" dirty="0"/>
          </a:p>
        </p:txBody>
      </p:sp>
      <p:sp>
        <p:nvSpPr>
          <p:cNvPr id="5" name="Content Placeholder 4">
            <a:extLst>
              <a:ext uri="{FF2B5EF4-FFF2-40B4-BE49-F238E27FC236}">
                <a16:creationId xmlns:a16="http://schemas.microsoft.com/office/drawing/2014/main" id="{F0A02FF0-E6E7-3865-0182-B88C8030876C}"/>
              </a:ext>
            </a:extLst>
          </p:cNvPr>
          <p:cNvSpPr>
            <a:spLocks noGrp="1"/>
          </p:cNvSpPr>
          <p:nvPr>
            <p:ph sz="half" idx="11"/>
          </p:nvPr>
        </p:nvSpPr>
        <p:spPr>
          <a:xfrm>
            <a:off x="7861300" y="3429000"/>
            <a:ext cx="3556000" cy="2667000"/>
          </a:xfrm>
        </p:spPr>
        <p:txBody>
          <a:bodyPr lIns="274320" rIns="274320"/>
          <a:lstStyle/>
          <a:p>
            <a:pPr marL="0" indent="0" algn="ctr">
              <a:buNone/>
            </a:pPr>
            <a:r>
              <a:rPr lang="en-US" sz="1800" dirty="0">
                <a:solidFill>
                  <a:schemeClr val="tx2">
                    <a:lumMod val="75000"/>
                  </a:schemeClr>
                </a:solidFill>
              </a:rPr>
              <a:t>This definition points to the fact that systems achieve some intended purpose – which is why they are often stable and so difficult to change. </a:t>
            </a:r>
          </a:p>
          <a:p>
            <a:endParaRPr lang="en-US" dirty="0"/>
          </a:p>
        </p:txBody>
      </p:sp>
      <p:pic>
        <p:nvPicPr>
          <p:cNvPr id="13" name="Content Placeholder 12" descr="Circles with arrows outline">
            <a:extLst>
              <a:ext uri="{FF2B5EF4-FFF2-40B4-BE49-F238E27FC236}">
                <a16:creationId xmlns:a16="http://schemas.microsoft.com/office/drawing/2014/main" id="{EF221E44-4017-C495-0C84-3295F8B9580F}"/>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5165" y="1955005"/>
            <a:ext cx="1388269" cy="1388269"/>
          </a:xfrm>
        </p:spPr>
      </p:pic>
    </p:spTree>
    <p:extLst>
      <p:ext uri="{BB962C8B-B14F-4D97-AF65-F5344CB8AC3E}">
        <p14:creationId xmlns:p14="http://schemas.microsoft.com/office/powerpoint/2010/main" val="757526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sz="3200" dirty="0"/>
              <a:t>Ways of Thinking</a:t>
            </a:r>
          </a:p>
        </p:txBody>
      </p:sp>
      <p:pic>
        <p:nvPicPr>
          <p:cNvPr id="5" name="Content Placeholder 5" descr="Event Oriented Thinking&#10;Thinks in straight lines&#10;&#10;In event oriented thinking everything can be explained by causal chains of events. From this perspective the rot causes are the events starting the chains of cause and effects, such as A and B. &#10;&#10;Systems Thinking&#10;Think in loop structure&#10;In systems thinking a system's behavior emerges from the structure of its feedback loops. Root causes are not individual nodes. They ar the forces emerging from particular feedback loops. &#10;&#10;Created by Thwink. org">
            <a:extLst>
              <a:ext uri="{FF2B5EF4-FFF2-40B4-BE49-F238E27FC236}">
                <a16:creationId xmlns:a16="http://schemas.microsoft.com/office/drawing/2014/main" id="{F7A03313-0E90-5B72-0867-35CF6AA29BA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3719" y="1206500"/>
            <a:ext cx="8844561" cy="5083175"/>
          </a:xfrm>
        </p:spPr>
      </p:pic>
      <p:sp>
        <p:nvSpPr>
          <p:cNvPr id="2" name="Slide Number Placeholder 1">
            <a:extLst>
              <a:ext uri="{FF2B5EF4-FFF2-40B4-BE49-F238E27FC236}">
                <a16:creationId xmlns:a16="http://schemas.microsoft.com/office/drawing/2014/main" id="{A9E2928C-F756-3018-EBD1-A0EB51B9A302}"/>
              </a:ext>
            </a:extLst>
          </p:cNvPr>
          <p:cNvSpPr>
            <a:spLocks noGrp="1"/>
          </p:cNvSpPr>
          <p:nvPr>
            <p:ph type="sldNum" sz="quarter" idx="10"/>
          </p:nvPr>
        </p:nvSpPr>
        <p:spPr/>
        <p:txBody>
          <a:bodyPr/>
          <a:lstStyle/>
          <a:p>
            <a:fld id="{D983F1FA-211D-3044-9E35-958DFBC26156}" type="slidenum">
              <a:rPr lang="en-US" smtClean="0"/>
              <a:pPr/>
              <a:t>4</a:t>
            </a:fld>
            <a:endParaRPr lang="en-US" dirty="0"/>
          </a:p>
        </p:txBody>
      </p:sp>
    </p:spTree>
    <p:extLst>
      <p:ext uri="{BB962C8B-B14F-4D97-AF65-F5344CB8AC3E}">
        <p14:creationId xmlns:p14="http://schemas.microsoft.com/office/powerpoint/2010/main" val="298458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sz="2800" dirty="0"/>
              <a:t>Examples of Systems</a:t>
            </a:r>
          </a:p>
        </p:txBody>
      </p:sp>
      <p:pic>
        <p:nvPicPr>
          <p:cNvPr id="6" name="Content Placeholder 4" descr="Caffeine causality loop&#10;not enough sleep, can't wake up&#10;need coffee to wake up&#10;too much coffee, can't sleep">
            <a:extLst>
              <a:ext uri="{FF2B5EF4-FFF2-40B4-BE49-F238E27FC236}">
                <a16:creationId xmlns:a16="http://schemas.microsoft.com/office/drawing/2014/main" id="{DFF4B576-4E55-8733-0ABE-C6FC1A8F04CB}"/>
              </a:ext>
            </a:extLst>
          </p:cNvPr>
          <p:cNvPicPr>
            <a:picLocks noGrp="1" noChangeAspect="1"/>
          </p:cNvPicPr>
          <p:nvPr>
            <p:ph idx="1"/>
          </p:nvPr>
        </p:nvPicPr>
        <p:blipFill>
          <a:blip r:embed="rId3"/>
          <a:stretch>
            <a:fillRect/>
          </a:stretch>
        </p:blipFill>
        <p:spPr>
          <a:xfrm>
            <a:off x="908215" y="2109439"/>
            <a:ext cx="4736945" cy="3789556"/>
          </a:xfrm>
          <a:prstGeom prst="rect">
            <a:avLst/>
          </a:prstGeom>
        </p:spPr>
      </p:pic>
      <p:sp>
        <p:nvSpPr>
          <p:cNvPr id="2" name="Slide Number Placeholder 1">
            <a:extLst>
              <a:ext uri="{FF2B5EF4-FFF2-40B4-BE49-F238E27FC236}">
                <a16:creationId xmlns:a16="http://schemas.microsoft.com/office/drawing/2014/main" id="{BDC5BCC3-C6A8-0B5C-C324-CE4FC310C01A}"/>
              </a:ext>
            </a:extLst>
          </p:cNvPr>
          <p:cNvSpPr>
            <a:spLocks noGrp="1"/>
          </p:cNvSpPr>
          <p:nvPr>
            <p:ph type="sldNum" sz="quarter" idx="10"/>
          </p:nvPr>
        </p:nvSpPr>
        <p:spPr/>
        <p:txBody>
          <a:bodyPr/>
          <a:lstStyle/>
          <a:p>
            <a:fld id="{D983F1FA-211D-3044-9E35-958DFBC26156}" type="slidenum">
              <a:rPr lang="en-US" smtClean="0"/>
              <a:pPr/>
              <a:t>5</a:t>
            </a:fld>
            <a:endParaRPr lang="en-US" dirty="0"/>
          </a:p>
        </p:txBody>
      </p:sp>
      <p:pic>
        <p:nvPicPr>
          <p:cNvPr id="5" name="Content Placeholder 9" descr="A Thermostat is an example of a stable system.&#10;&#10;I set the temp, the furnace comes on, reaches temperature, thermostat goes off.  Provided it’s working, this is the way it just operates. Mindless, just does its thing.&#10;">
            <a:extLst>
              <a:ext uri="{FF2B5EF4-FFF2-40B4-BE49-F238E27FC236}">
                <a16:creationId xmlns:a16="http://schemas.microsoft.com/office/drawing/2014/main" id="{DD83671D-E8A0-4DDF-AFCF-722BBE421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808" y="1880034"/>
            <a:ext cx="4743433" cy="4248366"/>
          </a:xfrm>
          <a:prstGeom prst="rect">
            <a:avLst/>
          </a:prstGeom>
          <a:ln>
            <a:solidFill>
              <a:srgbClr val="003F72"/>
            </a:solidFill>
          </a:ln>
        </p:spPr>
      </p:pic>
    </p:spTree>
    <p:extLst>
      <p:ext uri="{BB962C8B-B14F-4D97-AF65-F5344CB8AC3E}">
        <p14:creationId xmlns:p14="http://schemas.microsoft.com/office/powerpoint/2010/main" val="1875629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sz="3200" dirty="0"/>
              <a:t>Examples of Complex Systems</a:t>
            </a:r>
          </a:p>
        </p:txBody>
      </p:sp>
      <p:sp>
        <p:nvSpPr>
          <p:cNvPr id="8" name="Content Placeholder 7">
            <a:extLst>
              <a:ext uri="{FF2B5EF4-FFF2-40B4-BE49-F238E27FC236}">
                <a16:creationId xmlns:a16="http://schemas.microsoft.com/office/drawing/2014/main" id="{96245011-6A61-42AA-3DE9-C7F69AB895C0}"/>
              </a:ext>
            </a:extLst>
          </p:cNvPr>
          <p:cNvSpPr>
            <a:spLocks noGrp="1"/>
          </p:cNvSpPr>
          <p:nvPr>
            <p:ph idx="1"/>
          </p:nvPr>
        </p:nvSpPr>
        <p:spPr>
          <a:xfrm>
            <a:off x="929268" y="1438109"/>
            <a:ext cx="5166732" cy="5082332"/>
          </a:xfrm>
        </p:spPr>
        <p:txBody>
          <a:bodyPr anchor="ctr"/>
          <a:lstStyle/>
          <a:p>
            <a:r>
              <a:rPr lang="en-US" sz="3000" dirty="0">
                <a:solidFill>
                  <a:srgbClr val="003D6B"/>
                </a:solidFill>
              </a:rPr>
              <a:t>Climate</a:t>
            </a:r>
          </a:p>
          <a:p>
            <a:r>
              <a:rPr lang="en-US" sz="3000" dirty="0">
                <a:solidFill>
                  <a:srgbClr val="003D6B"/>
                </a:solidFill>
              </a:rPr>
              <a:t>Education</a:t>
            </a:r>
          </a:p>
          <a:p>
            <a:r>
              <a:rPr lang="en-US" sz="3000" dirty="0">
                <a:solidFill>
                  <a:srgbClr val="003D6B"/>
                </a:solidFill>
              </a:rPr>
              <a:t>Human body</a:t>
            </a:r>
          </a:p>
          <a:p>
            <a:pPr marL="0" indent="0">
              <a:buNone/>
            </a:pPr>
            <a:endParaRPr lang="en-US" sz="3000" dirty="0">
              <a:solidFill>
                <a:srgbClr val="003D6B"/>
              </a:solidFill>
            </a:endParaRPr>
          </a:p>
          <a:p>
            <a:r>
              <a:rPr lang="en-US" sz="3000" dirty="0">
                <a:solidFill>
                  <a:srgbClr val="003D6B"/>
                </a:solidFill>
              </a:rPr>
              <a:t>Eligibility</a:t>
            </a:r>
          </a:p>
          <a:p>
            <a:r>
              <a:rPr lang="en-US" sz="3000" dirty="0">
                <a:solidFill>
                  <a:srgbClr val="003D6B"/>
                </a:solidFill>
              </a:rPr>
              <a:t>Appeals Modernization</a:t>
            </a:r>
          </a:p>
          <a:p>
            <a:r>
              <a:rPr lang="en-US" sz="3000" dirty="0">
                <a:solidFill>
                  <a:srgbClr val="003D6B"/>
                </a:solidFill>
              </a:rPr>
              <a:t>Compensation and Pension</a:t>
            </a:r>
          </a:p>
          <a:p>
            <a:r>
              <a:rPr lang="en-US" sz="3000" dirty="0">
                <a:solidFill>
                  <a:srgbClr val="003D6B"/>
                </a:solidFill>
              </a:rPr>
              <a:t>Educational Benefits</a:t>
            </a:r>
          </a:p>
          <a:p>
            <a:r>
              <a:rPr lang="en-US" sz="3000" dirty="0">
                <a:solidFill>
                  <a:srgbClr val="003D6B"/>
                </a:solidFill>
              </a:rPr>
              <a:t>Home Loans</a:t>
            </a:r>
          </a:p>
          <a:p>
            <a:pPr algn="ctr"/>
            <a:endParaRPr lang="en-US" sz="3000" b="1" dirty="0">
              <a:solidFill>
                <a:srgbClr val="003D6B"/>
              </a:solidFill>
            </a:endParaRPr>
          </a:p>
        </p:txBody>
      </p:sp>
      <p:sp>
        <p:nvSpPr>
          <p:cNvPr id="2" name="Slide Number Placeholder 1">
            <a:extLst>
              <a:ext uri="{FF2B5EF4-FFF2-40B4-BE49-F238E27FC236}">
                <a16:creationId xmlns:a16="http://schemas.microsoft.com/office/drawing/2014/main" id="{3E81D022-8B90-95DC-CB64-15477ADE3C30}"/>
              </a:ext>
            </a:extLst>
          </p:cNvPr>
          <p:cNvSpPr>
            <a:spLocks noGrp="1"/>
          </p:cNvSpPr>
          <p:nvPr>
            <p:ph type="sldNum" sz="quarter" idx="10"/>
          </p:nvPr>
        </p:nvSpPr>
        <p:spPr/>
        <p:txBody>
          <a:bodyPr/>
          <a:lstStyle/>
          <a:p>
            <a:fld id="{D983F1FA-211D-3044-9E35-958DFBC26156}" type="slidenum">
              <a:rPr lang="en-US" smtClean="0"/>
              <a:pPr/>
              <a:t>6</a:t>
            </a:fld>
            <a:endParaRPr lang="en-US" dirty="0"/>
          </a:p>
        </p:txBody>
      </p:sp>
      <p:pic>
        <p:nvPicPr>
          <p:cNvPr id="3" name="Picture 2">
            <a:extLst>
              <a:ext uri="{FF2B5EF4-FFF2-40B4-BE49-F238E27FC236}">
                <a16:creationId xmlns:a16="http://schemas.microsoft.com/office/drawing/2014/main" id="{390C3FF6-4C44-48CE-8500-6475D8A25230}"/>
              </a:ext>
            </a:extLst>
          </p:cNvPr>
          <p:cNvPicPr>
            <a:picLocks noChangeAspect="1"/>
          </p:cNvPicPr>
          <p:nvPr/>
        </p:nvPicPr>
        <p:blipFill rotWithShape="1">
          <a:blip r:embed="rId3"/>
          <a:srcRect l="49985" t="15076"/>
          <a:stretch/>
        </p:blipFill>
        <p:spPr>
          <a:xfrm>
            <a:off x="7103327" y="1304293"/>
            <a:ext cx="4633851" cy="4720903"/>
          </a:xfrm>
          <a:prstGeom prst="rect">
            <a:avLst/>
          </a:prstGeom>
        </p:spPr>
      </p:pic>
    </p:spTree>
    <p:extLst>
      <p:ext uri="{BB962C8B-B14F-4D97-AF65-F5344CB8AC3E}">
        <p14:creationId xmlns:p14="http://schemas.microsoft.com/office/powerpoint/2010/main" val="15669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6BB70-C337-587F-28F6-70917DFC322F}"/>
              </a:ext>
            </a:extLst>
          </p:cNvPr>
          <p:cNvSpPr>
            <a:spLocks noGrp="1"/>
          </p:cNvSpPr>
          <p:nvPr>
            <p:ph type="title"/>
          </p:nvPr>
        </p:nvSpPr>
        <p:spPr/>
        <p:txBody>
          <a:bodyPr/>
          <a:lstStyle/>
          <a:p>
            <a:r>
              <a:rPr lang="en-US" sz="3200" dirty="0"/>
              <a:t>Systems Thinking in Healthcare</a:t>
            </a:r>
          </a:p>
        </p:txBody>
      </p:sp>
      <p:sp>
        <p:nvSpPr>
          <p:cNvPr id="8" name="Content Placeholder 7">
            <a:extLst>
              <a:ext uri="{FF2B5EF4-FFF2-40B4-BE49-F238E27FC236}">
                <a16:creationId xmlns:a16="http://schemas.microsoft.com/office/drawing/2014/main" id="{96245011-6A61-42AA-3DE9-C7F69AB895C0}"/>
              </a:ext>
            </a:extLst>
          </p:cNvPr>
          <p:cNvSpPr>
            <a:spLocks noGrp="1"/>
          </p:cNvSpPr>
          <p:nvPr>
            <p:ph sz="half" idx="1"/>
          </p:nvPr>
        </p:nvSpPr>
        <p:spPr>
          <a:xfrm>
            <a:off x="609600" y="1248765"/>
            <a:ext cx="6619876" cy="5009795"/>
          </a:xfrm>
        </p:spPr>
        <p:txBody>
          <a:bodyPr anchor="ctr"/>
          <a:lstStyle/>
          <a:p>
            <a:pPr marL="0" indent="0" algn="ctr">
              <a:buNone/>
            </a:pPr>
            <a:r>
              <a:rPr lang="en-US" sz="2200" b="1" u="sng" dirty="0">
                <a:solidFill>
                  <a:schemeClr val="tx2"/>
                </a:solidFill>
              </a:rPr>
              <a:t>The Checklist Manifesto, by Atul Gawande:</a:t>
            </a:r>
          </a:p>
          <a:p>
            <a:pPr marL="0" indent="0" algn="ctr">
              <a:buNone/>
            </a:pPr>
            <a:endParaRPr lang="en-US" sz="2200" b="1" u="sng" dirty="0">
              <a:solidFill>
                <a:schemeClr val="tx2"/>
              </a:solidFill>
            </a:endParaRPr>
          </a:p>
          <a:p>
            <a:pPr marL="0" indent="0" algn="ctr">
              <a:buNone/>
            </a:pPr>
            <a:r>
              <a:rPr lang="en-US" sz="2200" b="1" i="1" dirty="0">
                <a:solidFill>
                  <a:schemeClr val="tx2"/>
                </a:solidFill>
              </a:rPr>
              <a:t>”In medicine, for instance, if I want my patients to receive the best care possible, not only must I do a good job, but a whole collection of diverse components have to somehow mesh together effectively.  </a:t>
            </a:r>
            <a:r>
              <a:rPr lang="en-US" sz="2200" i="1" dirty="0">
                <a:solidFill>
                  <a:schemeClr val="tx2"/>
                </a:solidFill>
              </a:rPr>
              <a:t>Healthcare is like a car that way, points out Donald Berwick, President of the Institute for Healthcare Improvement in Boston and one of our deepest thinkers about systems in medicine. In both cases, having great components is not enough.” </a:t>
            </a:r>
          </a:p>
          <a:p>
            <a:endParaRPr lang="en-US" dirty="0"/>
          </a:p>
        </p:txBody>
      </p:sp>
      <p:pic>
        <p:nvPicPr>
          <p:cNvPr id="5" name="Content Placeholder 4">
            <a:extLst>
              <a:ext uri="{FF2B5EF4-FFF2-40B4-BE49-F238E27FC236}">
                <a16:creationId xmlns:a16="http://schemas.microsoft.com/office/drawing/2014/main" id="{CD9B6E0F-FB43-0C4C-B50C-707DF8C34D66}"/>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3946" r="7045" b="1942"/>
          <a:stretch/>
        </p:blipFill>
        <p:spPr>
          <a:xfrm>
            <a:off x="7877175" y="1248765"/>
            <a:ext cx="3705225" cy="5009795"/>
          </a:xfrm>
        </p:spPr>
      </p:pic>
      <p:sp>
        <p:nvSpPr>
          <p:cNvPr id="2" name="Slide Number Placeholder 1">
            <a:extLst>
              <a:ext uri="{FF2B5EF4-FFF2-40B4-BE49-F238E27FC236}">
                <a16:creationId xmlns:a16="http://schemas.microsoft.com/office/drawing/2014/main" id="{02265DFF-02AA-2205-7CC2-F44CCA139B05}"/>
              </a:ext>
            </a:extLst>
          </p:cNvPr>
          <p:cNvSpPr>
            <a:spLocks noGrp="1"/>
          </p:cNvSpPr>
          <p:nvPr>
            <p:ph type="sldNum" sz="quarter" idx="10"/>
          </p:nvPr>
        </p:nvSpPr>
        <p:spPr/>
        <p:txBody>
          <a:bodyPr/>
          <a:lstStyle/>
          <a:p>
            <a:fld id="{D983F1FA-211D-3044-9E35-958DFBC26156}" type="slidenum">
              <a:rPr lang="en-US" smtClean="0"/>
              <a:pPr/>
              <a:t>7</a:t>
            </a:fld>
            <a:endParaRPr lang="en-US" dirty="0"/>
          </a:p>
        </p:txBody>
      </p:sp>
    </p:spTree>
    <p:extLst>
      <p:ext uri="{BB962C8B-B14F-4D97-AF65-F5344CB8AC3E}">
        <p14:creationId xmlns:p14="http://schemas.microsoft.com/office/powerpoint/2010/main" val="408915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FFE09E-4B02-4F48-ABF3-8636B1C87D03}"/>
              </a:ext>
            </a:extLst>
          </p:cNvPr>
          <p:cNvSpPr>
            <a:spLocks noGrp="1"/>
          </p:cNvSpPr>
          <p:nvPr>
            <p:ph type="title"/>
          </p:nvPr>
        </p:nvSpPr>
        <p:spPr>
          <a:xfrm>
            <a:off x="371666" y="-32670"/>
            <a:ext cx="10972800" cy="884237"/>
          </a:xfrm>
        </p:spPr>
        <p:txBody>
          <a:bodyPr/>
          <a:lstStyle/>
          <a:p>
            <a:r>
              <a:rPr lang="en-US" sz="3200" dirty="0"/>
              <a:t>Perspectives of the VA as a system</a:t>
            </a:r>
          </a:p>
        </p:txBody>
      </p:sp>
      <p:sp>
        <p:nvSpPr>
          <p:cNvPr id="12" name="TextBox 11">
            <a:extLst>
              <a:ext uri="{FF2B5EF4-FFF2-40B4-BE49-F238E27FC236}">
                <a16:creationId xmlns:a16="http://schemas.microsoft.com/office/drawing/2014/main" id="{F31DA211-459A-4671-9C4D-67C2202A57C3}"/>
              </a:ext>
            </a:extLst>
          </p:cNvPr>
          <p:cNvSpPr txBox="1"/>
          <p:nvPr/>
        </p:nvSpPr>
        <p:spPr>
          <a:xfrm>
            <a:off x="607459" y="5765869"/>
            <a:ext cx="10964646" cy="276999"/>
          </a:xfrm>
          <a:prstGeom prst="rect">
            <a:avLst/>
          </a:prstGeom>
          <a:noFill/>
        </p:spPr>
        <p:txBody>
          <a:bodyPr wrap="square" rtlCol="0">
            <a:spAutoFit/>
          </a:bodyPr>
          <a:lstStyle/>
          <a:p>
            <a:pPr marL="101442" indent="-101442"/>
            <a:r>
              <a:rPr lang="en-US" sz="1200" i="1"/>
              <a:t>  *The Veteran Journey Map is foundational to VA’s Strategic Plan, available at: </a:t>
            </a:r>
            <a:r>
              <a:rPr lang="en-US" sz="1200" i="1">
                <a:hlinkClick r:id="rId3">
                  <a:extLst>
                    <a:ext uri="{A12FA001-AC4F-418D-AE19-62706E023703}">
                      <ahyp:hlinkClr xmlns:ahyp="http://schemas.microsoft.com/office/drawing/2018/hyperlinkcolor" val="tx"/>
                    </a:ext>
                  </a:extLst>
                </a:hlinkClick>
              </a:rPr>
              <a:t>www.va.gov/oei/docs/VA2018-2024strategicPlan.pdf</a:t>
            </a:r>
            <a:r>
              <a:rPr lang="en-US" sz="1200" i="1"/>
              <a:t>. </a:t>
            </a:r>
          </a:p>
        </p:txBody>
      </p:sp>
      <p:sp>
        <p:nvSpPr>
          <p:cNvPr id="23" name="Slide Number Placeholder 3">
            <a:extLst>
              <a:ext uri="{FF2B5EF4-FFF2-40B4-BE49-F238E27FC236}">
                <a16:creationId xmlns:a16="http://schemas.microsoft.com/office/drawing/2014/main" id="{F90B89BD-7C4F-41CD-BE12-D055408FB92A}"/>
              </a:ext>
            </a:extLst>
          </p:cNvPr>
          <p:cNvSpPr>
            <a:spLocks noGrp="1"/>
          </p:cNvSpPr>
          <p:nvPr>
            <p:ph type="sldNum" sz="quarter" idx="10"/>
          </p:nvPr>
        </p:nvSpPr>
        <p:spPr>
          <a:xfrm>
            <a:off x="10997208" y="6366951"/>
            <a:ext cx="654333" cy="365125"/>
          </a:xfrm>
          <a:prstGeom prst="rect">
            <a:avLst/>
          </a:prstGeom>
        </p:spPr>
        <p:txBody>
          <a:bodyPr vert="horz" lIns="0" tIns="0" rIns="0" bIns="0" rtlCol="0" anchor="ctr"/>
          <a:lstStyle>
            <a:defPPr>
              <a:defRPr lang="en-US"/>
            </a:defPPr>
            <a:lvl1pPr marL="0" algn="r" defTabSz="457200" rtl="0" eaLnBrk="1" latinLnBrk="0" hangingPunct="1">
              <a:defRPr sz="1000" kern="1200">
                <a:solidFill>
                  <a:schemeClr val="tx1">
                    <a:tint val="75000"/>
                  </a:schemeClr>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B27D237-6C0D-5549-BE11-2040A22CBC71}" type="slidenum">
              <a:rPr lang="en-US" smtClean="0"/>
              <a:pPr/>
              <a:t>8</a:t>
            </a:fld>
            <a:endParaRPr lang="en-US"/>
          </a:p>
        </p:txBody>
      </p:sp>
      <p:grpSp>
        <p:nvGrpSpPr>
          <p:cNvPr id="2" name="Group 1">
            <a:extLst>
              <a:ext uri="{FF2B5EF4-FFF2-40B4-BE49-F238E27FC236}">
                <a16:creationId xmlns:a16="http://schemas.microsoft.com/office/drawing/2014/main" id="{DCCD994F-8D0F-319B-A017-D2B6551F3EC8}"/>
              </a:ext>
            </a:extLst>
          </p:cNvPr>
          <p:cNvGrpSpPr/>
          <p:nvPr/>
        </p:nvGrpSpPr>
        <p:grpSpPr>
          <a:xfrm>
            <a:off x="613303" y="1499425"/>
            <a:ext cx="10972800" cy="3185834"/>
            <a:chOff x="613303" y="1499425"/>
            <a:chExt cx="10972800" cy="3185834"/>
          </a:xfrm>
        </p:grpSpPr>
        <p:pic>
          <p:nvPicPr>
            <p:cNvPr id="6" name="Picture 5" descr="A picture containing chart&#10;&#10;Description automatically generated">
              <a:extLst>
                <a:ext uri="{FF2B5EF4-FFF2-40B4-BE49-F238E27FC236}">
                  <a16:creationId xmlns:a16="http://schemas.microsoft.com/office/drawing/2014/main" id="{98185D13-6A65-436E-AB70-B1A04A22FC6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90640" y="2876546"/>
              <a:ext cx="5181465" cy="1808713"/>
            </a:xfrm>
            <a:prstGeom prst="rect">
              <a:avLst/>
            </a:prstGeom>
          </p:spPr>
        </p:pic>
        <p:cxnSp>
          <p:nvCxnSpPr>
            <p:cNvPr id="9" name="Straight Connector 8">
              <a:extLst>
                <a:ext uri="{FF2B5EF4-FFF2-40B4-BE49-F238E27FC236}">
                  <a16:creationId xmlns:a16="http://schemas.microsoft.com/office/drawing/2014/main" id="{E805F391-4382-4C5E-B91E-EB4AE50F0F26}"/>
                </a:ext>
              </a:extLst>
            </p:cNvPr>
            <p:cNvCxnSpPr>
              <a:cxnSpLocks/>
              <a:stCxn id="19" idx="3"/>
              <a:endCxn id="18" idx="1"/>
            </p:cNvCxnSpPr>
            <p:nvPr/>
          </p:nvCxnSpPr>
          <p:spPr>
            <a:xfrm>
              <a:off x="4056888" y="2428528"/>
              <a:ext cx="116585" cy="2444"/>
            </a:xfrm>
            <a:prstGeom prst="line">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1">
              <a:extLst>
                <a:ext uri="{FF2B5EF4-FFF2-40B4-BE49-F238E27FC236}">
                  <a16:creationId xmlns:a16="http://schemas.microsoft.com/office/drawing/2014/main" id="{C7BC8E35-20B7-4F7A-BB07-AFCAD4638DB8}"/>
                </a:ext>
              </a:extLst>
            </p:cNvPr>
            <p:cNvSpPr txBox="1">
              <a:spLocks/>
            </p:cNvSpPr>
            <p:nvPr/>
          </p:nvSpPr>
          <p:spPr>
            <a:xfrm>
              <a:off x="6390640" y="1897879"/>
              <a:ext cx="5186232" cy="116365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a:t>The Veterans Journey Map* identifies key moments that matter to Veterans and aligns VA care, benefits and memorial services available according to the Veteran’s life journey.</a:t>
              </a:r>
            </a:p>
          </p:txBody>
        </p:sp>
        <p:sp>
          <p:nvSpPr>
            <p:cNvPr id="18" name="Rectangle 17">
              <a:extLst>
                <a:ext uri="{FF2B5EF4-FFF2-40B4-BE49-F238E27FC236}">
                  <a16:creationId xmlns:a16="http://schemas.microsoft.com/office/drawing/2014/main" id="{0746FBA5-97A3-4BF6-9C20-09CE59F29954}"/>
                </a:ext>
              </a:extLst>
            </p:cNvPr>
            <p:cNvSpPr/>
            <p:nvPr/>
          </p:nvSpPr>
          <p:spPr>
            <a:xfrm>
              <a:off x="4173473" y="2156652"/>
              <a:ext cx="1234440" cy="548640"/>
            </a:xfrm>
            <a:prstGeom prst="rect">
              <a:avLst/>
            </a:prstGeom>
            <a:solidFill>
              <a:schemeClr val="bg1"/>
            </a:solidFill>
            <a:ln w="19050">
              <a:solidFill>
                <a:srgbClr val="003F72"/>
              </a:solidFill>
            </a:ln>
          </p:spPr>
          <p:style>
            <a:lnRef idx="0">
              <a:scrgbClr r="0" g="0" b="0"/>
            </a:lnRef>
            <a:fillRef idx="0">
              <a:scrgbClr r="0" g="0" b="0"/>
            </a:fillRef>
            <a:effectRef idx="0">
              <a:scrgbClr r="0" g="0" b="0"/>
            </a:effectRef>
            <a:fontRef idx="minor">
              <a:schemeClr val="lt1"/>
            </a:fontRef>
          </p:style>
          <p:txBody>
            <a:bodyPr spcFirstLastPara="0" vert="horz" wrap="square" lIns="11113" tIns="11113" rIns="11113" bIns="11113" numCol="1" spcCol="1270" anchor="ctr" anchorCtr="0">
              <a:noAutofit/>
            </a:bodyPr>
            <a:lstStyle/>
            <a:p>
              <a:pPr algn="ctr" defTabSz="777812">
                <a:lnSpc>
                  <a:spcPct val="90000"/>
                </a:lnSpc>
                <a:spcBef>
                  <a:spcPct val="0"/>
                </a:spcBef>
                <a:spcAft>
                  <a:spcPct val="35000"/>
                </a:spcAft>
                <a:defRPr/>
              </a:pPr>
              <a:r>
                <a:rPr lang="en-US" sz="1400" b="1">
                  <a:solidFill>
                    <a:schemeClr val="tx1"/>
                  </a:solidFill>
                  <a:latin typeface="Calibri"/>
                </a:rPr>
                <a:t>Staff Offices </a:t>
              </a:r>
              <a:endParaRPr lang="en-US" sz="2000" b="1">
                <a:solidFill>
                  <a:schemeClr val="tx1"/>
                </a:solidFill>
                <a:latin typeface="Calibri"/>
              </a:endParaRPr>
            </a:p>
          </p:txBody>
        </p:sp>
        <p:sp>
          <p:nvSpPr>
            <p:cNvPr id="20" name="Rectangle 19">
              <a:extLst>
                <a:ext uri="{FF2B5EF4-FFF2-40B4-BE49-F238E27FC236}">
                  <a16:creationId xmlns:a16="http://schemas.microsoft.com/office/drawing/2014/main" id="{2824D6A6-335B-4B98-BAD5-FF1B04E74AE2}"/>
                </a:ext>
              </a:extLst>
            </p:cNvPr>
            <p:cNvSpPr/>
            <p:nvPr/>
          </p:nvSpPr>
          <p:spPr>
            <a:xfrm>
              <a:off x="3874008" y="3280054"/>
              <a:ext cx="1463040" cy="548640"/>
            </a:xfrm>
            <a:prstGeom prst="rect">
              <a:avLst/>
            </a:prstGeom>
            <a:solidFill>
              <a:schemeClr val="bg1"/>
            </a:solidFill>
            <a:ln w="19050">
              <a:solidFill>
                <a:srgbClr val="003F72"/>
              </a:solidFill>
            </a:ln>
          </p:spPr>
          <p:style>
            <a:lnRef idx="0">
              <a:scrgbClr r="0" g="0" b="0"/>
            </a:lnRef>
            <a:fillRef idx="0">
              <a:scrgbClr r="0" g="0" b="0"/>
            </a:fillRef>
            <a:effectRef idx="0">
              <a:scrgbClr r="0" g="0" b="0"/>
            </a:effectRef>
            <a:fontRef idx="minor">
              <a:schemeClr val="lt1"/>
            </a:fontRef>
          </p:style>
          <p:txBody>
            <a:bodyPr spcFirstLastPara="0" vert="horz" wrap="square" lIns="11113" tIns="11113" rIns="11113" bIns="11113" numCol="1" spcCol="1270" anchor="ctr" anchorCtr="0">
              <a:noAutofit/>
            </a:bodyPr>
            <a:lstStyle/>
            <a:p>
              <a:pPr algn="ctr" defTabSz="777812">
                <a:lnSpc>
                  <a:spcPct val="90000"/>
                </a:lnSpc>
                <a:spcBef>
                  <a:spcPct val="0"/>
                </a:spcBef>
                <a:spcAft>
                  <a:spcPct val="35000"/>
                </a:spcAft>
                <a:defRPr/>
              </a:pPr>
              <a:r>
                <a:rPr lang="en-US" sz="1400" b="1">
                  <a:solidFill>
                    <a:schemeClr val="tx1"/>
                  </a:solidFill>
                  <a:latin typeface="Calibri"/>
                </a:rPr>
                <a:t>National Cemetery Administration</a:t>
              </a:r>
              <a:endParaRPr lang="en-US" sz="2000" b="1">
                <a:solidFill>
                  <a:schemeClr val="tx1"/>
                </a:solidFill>
                <a:latin typeface="Calibri"/>
              </a:endParaRPr>
            </a:p>
          </p:txBody>
        </p:sp>
        <p:sp>
          <p:nvSpPr>
            <p:cNvPr id="21" name="Rectangle 20">
              <a:extLst>
                <a:ext uri="{FF2B5EF4-FFF2-40B4-BE49-F238E27FC236}">
                  <a16:creationId xmlns:a16="http://schemas.microsoft.com/office/drawing/2014/main" id="{3A3F7310-EAEE-4869-A4DE-B577C89F9FED}"/>
                </a:ext>
              </a:extLst>
            </p:cNvPr>
            <p:cNvSpPr/>
            <p:nvPr/>
          </p:nvSpPr>
          <p:spPr>
            <a:xfrm>
              <a:off x="2291901" y="3280054"/>
              <a:ext cx="1463040" cy="548640"/>
            </a:xfrm>
            <a:prstGeom prst="rect">
              <a:avLst/>
            </a:prstGeom>
            <a:solidFill>
              <a:schemeClr val="bg1"/>
            </a:solidFill>
            <a:ln w="19050">
              <a:solidFill>
                <a:srgbClr val="003F72"/>
              </a:solidFill>
            </a:ln>
          </p:spPr>
          <p:style>
            <a:lnRef idx="0">
              <a:scrgbClr r="0" g="0" b="0"/>
            </a:lnRef>
            <a:fillRef idx="0">
              <a:scrgbClr r="0" g="0" b="0"/>
            </a:fillRef>
            <a:effectRef idx="0">
              <a:scrgbClr r="0" g="0" b="0"/>
            </a:effectRef>
            <a:fontRef idx="minor">
              <a:schemeClr val="lt1"/>
            </a:fontRef>
          </p:style>
          <p:txBody>
            <a:bodyPr spcFirstLastPara="0" vert="horz" wrap="square" lIns="11113" tIns="11113" rIns="11113" bIns="11113" numCol="1" spcCol="1270" anchor="ctr" anchorCtr="0">
              <a:noAutofit/>
            </a:bodyPr>
            <a:lstStyle/>
            <a:p>
              <a:pPr algn="ctr" defTabSz="777812">
                <a:lnSpc>
                  <a:spcPct val="90000"/>
                </a:lnSpc>
                <a:spcBef>
                  <a:spcPct val="0"/>
                </a:spcBef>
                <a:spcAft>
                  <a:spcPct val="35000"/>
                </a:spcAft>
                <a:defRPr/>
              </a:pPr>
              <a:r>
                <a:rPr lang="en-US" sz="1400" b="1">
                  <a:solidFill>
                    <a:schemeClr val="tx1"/>
                  </a:solidFill>
                  <a:latin typeface="Calibri"/>
                </a:rPr>
                <a:t>Veterans Benefits Administration</a:t>
              </a:r>
              <a:endParaRPr lang="en-US" sz="2000" b="1">
                <a:solidFill>
                  <a:schemeClr val="tx1"/>
                </a:solidFill>
                <a:latin typeface="Calibri"/>
              </a:endParaRPr>
            </a:p>
          </p:txBody>
        </p:sp>
        <p:sp>
          <p:nvSpPr>
            <p:cNvPr id="22" name="Rectangle 21">
              <a:extLst>
                <a:ext uri="{FF2B5EF4-FFF2-40B4-BE49-F238E27FC236}">
                  <a16:creationId xmlns:a16="http://schemas.microsoft.com/office/drawing/2014/main" id="{155F8B6C-423A-48FC-95C8-31C4CF72C492}"/>
                </a:ext>
              </a:extLst>
            </p:cNvPr>
            <p:cNvSpPr/>
            <p:nvPr/>
          </p:nvSpPr>
          <p:spPr>
            <a:xfrm>
              <a:off x="714561" y="3275072"/>
              <a:ext cx="1463040" cy="548640"/>
            </a:xfrm>
            <a:prstGeom prst="rect">
              <a:avLst/>
            </a:prstGeom>
            <a:solidFill>
              <a:schemeClr val="bg1"/>
            </a:solidFill>
            <a:ln w="19050">
              <a:solidFill>
                <a:srgbClr val="003F72"/>
              </a:solidFill>
            </a:ln>
          </p:spPr>
          <p:style>
            <a:lnRef idx="0">
              <a:scrgbClr r="0" g="0" b="0"/>
            </a:lnRef>
            <a:fillRef idx="0">
              <a:scrgbClr r="0" g="0" b="0"/>
            </a:fillRef>
            <a:effectRef idx="0">
              <a:scrgbClr r="0" g="0" b="0"/>
            </a:effectRef>
            <a:fontRef idx="minor">
              <a:schemeClr val="lt1"/>
            </a:fontRef>
          </p:style>
          <p:txBody>
            <a:bodyPr spcFirstLastPara="0" vert="horz" wrap="square" lIns="11113" tIns="11113" rIns="11113" bIns="11113" numCol="1" spcCol="1270" anchor="ctr" anchorCtr="0">
              <a:noAutofit/>
            </a:bodyPr>
            <a:lstStyle/>
            <a:p>
              <a:pPr algn="ctr" defTabSz="777812">
                <a:lnSpc>
                  <a:spcPct val="90000"/>
                </a:lnSpc>
                <a:spcBef>
                  <a:spcPct val="0"/>
                </a:spcBef>
                <a:spcAft>
                  <a:spcPct val="35000"/>
                </a:spcAft>
                <a:defRPr/>
              </a:pPr>
              <a:r>
                <a:rPr lang="en-US" sz="1400" b="1">
                  <a:solidFill>
                    <a:schemeClr val="tx1"/>
                  </a:solidFill>
                  <a:latin typeface="Calibri"/>
                </a:rPr>
                <a:t>Veterans Health Administration</a:t>
              </a:r>
              <a:endParaRPr lang="en-US" sz="2000" b="1">
                <a:solidFill>
                  <a:schemeClr val="tx1"/>
                </a:solidFill>
                <a:latin typeface="Calibri"/>
              </a:endParaRPr>
            </a:p>
          </p:txBody>
        </p:sp>
        <p:cxnSp>
          <p:nvCxnSpPr>
            <p:cNvPr id="27" name="Connector: Elbow 26">
              <a:extLst>
                <a:ext uri="{FF2B5EF4-FFF2-40B4-BE49-F238E27FC236}">
                  <a16:creationId xmlns:a16="http://schemas.microsoft.com/office/drawing/2014/main" id="{97D7753F-1FBF-4C5D-9D02-FB64EC64DC84}"/>
                </a:ext>
              </a:extLst>
            </p:cNvPr>
            <p:cNvCxnSpPr>
              <a:cxnSpLocks/>
              <a:stCxn id="22" idx="0"/>
              <a:endCxn id="20" idx="0"/>
            </p:cNvCxnSpPr>
            <p:nvPr/>
          </p:nvCxnSpPr>
          <p:spPr>
            <a:xfrm rot="16200000" flipH="1">
              <a:off x="3023313" y="1697840"/>
              <a:ext cx="4982" cy="3159447"/>
            </a:xfrm>
            <a:prstGeom prst="bentConnector3">
              <a:avLst>
                <a:gd name="adj1" fmla="val -4588519"/>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37224A5-5C2D-4D91-89B7-462115993B0F}"/>
                </a:ext>
              </a:extLst>
            </p:cNvPr>
            <p:cNvCxnSpPr>
              <a:cxnSpLocks/>
              <a:stCxn id="19" idx="2"/>
              <a:endCxn id="21" idx="0"/>
            </p:cNvCxnSpPr>
            <p:nvPr/>
          </p:nvCxnSpPr>
          <p:spPr>
            <a:xfrm flipH="1">
              <a:off x="3023421" y="2840008"/>
              <a:ext cx="4767" cy="440046"/>
            </a:xfrm>
            <a:prstGeom prst="line">
              <a:avLst/>
            </a:prstGeom>
            <a:ln>
              <a:solidFill>
                <a:schemeClr val="tx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C5EFD20B-DDD9-43C7-8A05-4178445C77C9}"/>
                </a:ext>
              </a:extLst>
            </p:cNvPr>
            <p:cNvSpPr/>
            <p:nvPr/>
          </p:nvSpPr>
          <p:spPr>
            <a:xfrm>
              <a:off x="1999488" y="2017048"/>
              <a:ext cx="2057400" cy="822960"/>
            </a:xfrm>
            <a:prstGeom prst="rect">
              <a:avLst/>
            </a:prstGeom>
            <a:solidFill>
              <a:schemeClr val="bg1"/>
            </a:solidFill>
            <a:ln w="19050">
              <a:solidFill>
                <a:srgbClr val="003F72"/>
              </a:solidFill>
            </a:ln>
          </p:spPr>
          <p:style>
            <a:lnRef idx="0">
              <a:scrgbClr r="0" g="0" b="0"/>
            </a:lnRef>
            <a:fillRef idx="0">
              <a:scrgbClr r="0" g="0" b="0"/>
            </a:fillRef>
            <a:effectRef idx="0">
              <a:scrgbClr r="0" g="0" b="0"/>
            </a:effectRef>
            <a:fontRef idx="minor">
              <a:schemeClr val="lt1"/>
            </a:fontRef>
          </p:style>
          <p:txBody>
            <a:bodyPr spcFirstLastPara="0" vert="horz" wrap="square" lIns="11113" tIns="11113" rIns="11113" bIns="11113" numCol="1" spcCol="1270" anchor="ctr" anchorCtr="0">
              <a:noAutofit/>
            </a:bodyPr>
            <a:lstStyle/>
            <a:p>
              <a:pPr algn="ctr" defTabSz="777812">
                <a:spcBef>
                  <a:spcPct val="0"/>
                </a:spcBef>
                <a:defRPr/>
              </a:pPr>
              <a:r>
                <a:rPr lang="en-US" sz="1600" b="1">
                  <a:solidFill>
                    <a:schemeClr val="tx1"/>
                  </a:solidFill>
                  <a:latin typeface="Calibri"/>
                </a:rPr>
                <a:t>Secretary</a:t>
              </a:r>
            </a:p>
            <a:p>
              <a:pPr algn="ctr" defTabSz="777812">
                <a:spcBef>
                  <a:spcPct val="0"/>
                </a:spcBef>
                <a:defRPr/>
              </a:pPr>
              <a:r>
                <a:rPr lang="en-US" sz="1600" b="1">
                  <a:solidFill>
                    <a:schemeClr val="tx1"/>
                  </a:solidFill>
                  <a:latin typeface="Calibri"/>
                </a:rPr>
                <a:t> - - - - - - </a:t>
              </a:r>
              <a:r>
                <a:rPr lang="en-US" sz="1600" b="1">
                  <a:solidFill>
                    <a:schemeClr val="tx1"/>
                  </a:solidFill>
                </a:rPr>
                <a:t>- - - - - - - - </a:t>
              </a:r>
              <a:endParaRPr lang="en-US" sz="1600" b="1">
                <a:solidFill>
                  <a:schemeClr val="tx1"/>
                </a:solidFill>
                <a:latin typeface="Calibri"/>
              </a:endParaRPr>
            </a:p>
            <a:p>
              <a:pPr algn="ctr" defTabSz="777812">
                <a:spcBef>
                  <a:spcPct val="0"/>
                </a:spcBef>
                <a:defRPr/>
              </a:pPr>
              <a:r>
                <a:rPr lang="en-US" sz="1600" b="1">
                  <a:solidFill>
                    <a:schemeClr val="tx1"/>
                  </a:solidFill>
                  <a:latin typeface="Calibri"/>
                </a:rPr>
                <a:t>Deputy Secretary</a:t>
              </a:r>
              <a:endParaRPr lang="en-US" sz="2000" b="1">
                <a:solidFill>
                  <a:schemeClr val="tx1"/>
                </a:solidFill>
                <a:latin typeface="Calibri"/>
              </a:endParaRPr>
            </a:p>
          </p:txBody>
        </p:sp>
        <p:sp>
          <p:nvSpPr>
            <p:cNvPr id="24" name="Rectangle: Diagonal Corners Rounded 23">
              <a:extLst>
                <a:ext uri="{FF2B5EF4-FFF2-40B4-BE49-F238E27FC236}">
                  <a16:creationId xmlns:a16="http://schemas.microsoft.com/office/drawing/2014/main" id="{3D357DEA-A5FD-4E3A-A02B-E0BD3FCA784C}"/>
                </a:ext>
              </a:extLst>
            </p:cNvPr>
            <p:cNvSpPr/>
            <p:nvPr/>
          </p:nvSpPr>
          <p:spPr>
            <a:xfrm>
              <a:off x="613303" y="1504080"/>
              <a:ext cx="5212080" cy="365760"/>
            </a:xfrm>
            <a:prstGeom prst="round2DiagRect">
              <a:avLst/>
            </a:prstGeom>
            <a:solidFill>
              <a:srgbClr val="1244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t>VA from a VA Perspective</a:t>
              </a:r>
            </a:p>
          </p:txBody>
        </p:sp>
        <p:sp>
          <p:nvSpPr>
            <p:cNvPr id="25" name="Rectangle: Diagonal Corners Rounded 24">
              <a:extLst>
                <a:ext uri="{FF2B5EF4-FFF2-40B4-BE49-F238E27FC236}">
                  <a16:creationId xmlns:a16="http://schemas.microsoft.com/office/drawing/2014/main" id="{7A7E7523-7966-4264-9CD4-325FAB9A8EB7}"/>
                </a:ext>
              </a:extLst>
            </p:cNvPr>
            <p:cNvSpPr/>
            <p:nvPr/>
          </p:nvSpPr>
          <p:spPr>
            <a:xfrm>
              <a:off x="6374023" y="1499425"/>
              <a:ext cx="5212080" cy="365760"/>
            </a:xfrm>
            <a:prstGeom prst="round2DiagRect">
              <a:avLst/>
            </a:prstGeom>
            <a:solidFill>
              <a:srgbClr val="1244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1600" b="1">
                  <a:solidFill>
                    <a:schemeClr val="bg1"/>
                  </a:solidFill>
                </a:rPr>
                <a:t>VA from a Veterans Perspective</a:t>
              </a:r>
            </a:p>
          </p:txBody>
        </p:sp>
      </p:grpSp>
    </p:spTree>
    <p:extLst>
      <p:ext uri="{BB962C8B-B14F-4D97-AF65-F5344CB8AC3E}">
        <p14:creationId xmlns:p14="http://schemas.microsoft.com/office/powerpoint/2010/main" val="5650806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wo-line Header">
  <a:themeElements>
    <a:clrScheme name="VA Print Colors">
      <a:dk1>
        <a:srgbClr val="000000"/>
      </a:dk1>
      <a:lt1>
        <a:srgbClr val="FFFFFF"/>
      </a:lt1>
      <a:dk2>
        <a:srgbClr val="003F72"/>
      </a:dk2>
      <a:lt2>
        <a:srgbClr val="EEECE1"/>
      </a:lt2>
      <a:accent1>
        <a:srgbClr val="0082BD"/>
      </a:accent1>
      <a:accent2>
        <a:srgbClr val="C6262D"/>
      </a:accent2>
      <a:accent3>
        <a:srgbClr val="762431"/>
      </a:accent3>
      <a:accent4>
        <a:srgbClr val="F2CF45"/>
      </a:accent4>
      <a:accent5>
        <a:srgbClr val="828F97"/>
      </a:accent5>
      <a:accent6>
        <a:srgbClr val="DBDCDE"/>
      </a:accent6>
      <a:hlink>
        <a:srgbClr val="0082BD"/>
      </a:hlink>
      <a:folHlink>
        <a:srgbClr val="003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XSymposium_Template_v05" id="{2CCAAA04-E6E4-7449-B46B-BCB03239E4F6}" vid="{044F5E7B-CF6C-B64D-A5F7-3D9ECEC179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E30B21F1623449AA79AC99749305CA" ma:contentTypeVersion="13" ma:contentTypeDescription="Create a new document." ma:contentTypeScope="" ma:versionID="ebb9be971266029cc5831ef4c14e1cc3">
  <xsd:schema xmlns:xsd="http://www.w3.org/2001/XMLSchema" xmlns:xs="http://www.w3.org/2001/XMLSchema" xmlns:p="http://schemas.microsoft.com/office/2006/metadata/properties" xmlns:ns2="42b4bb46-5d81-43f4-8587-34a3e0e6d42d" xmlns:ns3="6a064b98-9978-4112-8952-3c59b93e1f73" targetNamespace="http://schemas.microsoft.com/office/2006/metadata/properties" ma:root="true" ma:fieldsID="c8eb516f599903b770de21aa3b6e68f1" ns2:_="" ns3:_="">
    <xsd:import namespace="42b4bb46-5d81-43f4-8587-34a3e0e6d42d"/>
    <xsd:import namespace="6a064b98-9978-4112-8952-3c59b93e1f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b4bb46-5d81-43f4-8587-34a3e0e6d4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0ac6538-d41a-4f9a-bd67-5f7ae81a6d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064b98-9978-4112-8952-3c59b93e1f7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183f18b-6311-4e5a-88db-0cdddec861d8}" ma:internalName="TaxCatchAll" ma:showField="CatchAllData" ma:web="6a064b98-9978-4112-8952-3c59b93e1f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2b4bb46-5d81-43f4-8587-34a3e0e6d42d">
      <Terms xmlns="http://schemas.microsoft.com/office/infopath/2007/PartnerControls"/>
    </lcf76f155ced4ddcb4097134ff3c332f>
    <TaxCatchAll xmlns="6a064b98-9978-4112-8952-3c59b93e1f73" xsi:nil="true"/>
  </documentManagement>
</p:properties>
</file>

<file path=customXml/itemProps1.xml><?xml version="1.0" encoding="utf-8"?>
<ds:datastoreItem xmlns:ds="http://schemas.openxmlformats.org/officeDocument/2006/customXml" ds:itemID="{04C40573-6BBD-4B5B-9452-BDCA8FD6521B}"/>
</file>

<file path=customXml/itemProps2.xml><?xml version="1.0" encoding="utf-8"?>
<ds:datastoreItem xmlns:ds="http://schemas.openxmlformats.org/officeDocument/2006/customXml" ds:itemID="{0359060F-08C3-4348-9D8B-446C09513109}">
  <ds:schemaRefs>
    <ds:schemaRef ds:uri="http://schemas.microsoft.com/sharepoint/v3/contenttype/forms"/>
  </ds:schemaRefs>
</ds:datastoreItem>
</file>

<file path=customXml/itemProps3.xml><?xml version="1.0" encoding="utf-8"?>
<ds:datastoreItem xmlns:ds="http://schemas.openxmlformats.org/officeDocument/2006/customXml" ds:itemID="{4F05A406-3004-4A8C-AA91-DF3D2C3E13DF}">
  <ds:schemaRefs>
    <ds:schemaRef ds:uri="http://schemas.microsoft.com/office/2006/documentManagement/type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c1ea63c3-ea0a-437f-91dc-2ca4b730e6ab"/>
    <ds:schemaRef ds:uri="http://schemas.microsoft.com/office/infopath/2007/PartnerControls"/>
    <ds:schemaRef ds:uri="d3d55549-ed7a-428f-80fc-a7b0cedac9d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CXSymposium_Template_v05 (1)</Template>
  <TotalTime>289</TotalTime>
  <Words>2537</Words>
  <Application>Microsoft Office PowerPoint</Application>
  <PresentationFormat>Widescreen</PresentationFormat>
  <Paragraphs>213</Paragraphs>
  <Slides>17</Slides>
  <Notes>16</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Georgia</vt:lpstr>
      <vt:lpstr>Source Sans Pro</vt:lpstr>
      <vt:lpstr>Two-line Header</vt:lpstr>
      <vt:lpstr>Systems Thinking</vt:lpstr>
      <vt:lpstr>PowerPoint Presentation</vt:lpstr>
      <vt:lpstr>Learning Objectives</vt:lpstr>
      <vt:lpstr>”System” Defined</vt:lpstr>
      <vt:lpstr>Ways of Thinking</vt:lpstr>
      <vt:lpstr>Examples of Systems</vt:lpstr>
      <vt:lpstr>Examples of Complex Systems</vt:lpstr>
      <vt:lpstr>Systems Thinking in Healthcare</vt:lpstr>
      <vt:lpstr>Perspectives of the VA as a system</vt:lpstr>
      <vt:lpstr>Systems Thinking in Healthcare (cont.)</vt:lpstr>
      <vt:lpstr>Why Think in Systems – A Comparison</vt:lpstr>
      <vt:lpstr>Why Think in Systems?</vt:lpstr>
      <vt:lpstr>What Happens When We DON’T Think in Systems?</vt:lpstr>
      <vt:lpstr>Key Principles of Systems Thinking</vt:lpstr>
      <vt:lpstr>Tools of a System Thinker</vt:lpstr>
      <vt:lpstr>Review Learning Objectives</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Enter Document Subject</dc:subject>
  <dc:creator>Baker, Dana M. (she/her/hers)</dc:creator>
  <cp:keywords>Enter document keywords</cp:keywords>
  <dc:description/>
  <cp:lastModifiedBy>Hayes, Michelle (NOLA)</cp:lastModifiedBy>
  <cp:revision>12</cp:revision>
  <cp:lastPrinted>2011-05-13T15:25:22Z</cp:lastPrinted>
  <dcterms:created xsi:type="dcterms:W3CDTF">2022-06-03T16:45:45Z</dcterms:created>
  <dcterms:modified xsi:type="dcterms:W3CDTF">2022-06-23T20:32:09Z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reviewed">
    <vt:lpwstr>yyyymmdd</vt:lpwstr>
  </property>
  <property fmtid="{D5CDD505-2E9C-101B-9397-08002B2CF9AE}" pid="3" name="Datecreated">
    <vt:lpwstr>yyyymmdd</vt:lpwstr>
  </property>
  <property fmtid="{D5CDD505-2E9C-101B-9397-08002B2CF9AE}" pid="4" name="Type">
    <vt:lpwstr>General Information</vt:lpwstr>
  </property>
  <property fmtid="{D5CDD505-2E9C-101B-9397-08002B2CF9AE}" pid="5" name="Language">
    <vt:lpwstr>En</vt:lpwstr>
  </property>
  <property fmtid="{D5CDD505-2E9C-101B-9397-08002B2CF9AE}" pid="6" name="Description">
    <vt:lpwstr>This document contains information on how to use the OIT PowerPoint Template.</vt:lpwstr>
  </property>
  <property fmtid="{D5CDD505-2E9C-101B-9397-08002B2CF9AE}" pid="7" name="Creator">
    <vt:lpwstr>U.S. Department of Veterans Affairs</vt:lpwstr>
  </property>
  <property fmtid="{D5CDD505-2E9C-101B-9397-08002B2CF9AE}" pid="8" name="ContentTypeId">
    <vt:lpwstr>0x010100A9E30B21F1623449AA79AC99749305CA</vt:lpwstr>
  </property>
</Properties>
</file>