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charts/colors2.xml" ContentType="application/vnd.ms-office.chartcolorstyle+xml"/>
  <Override PartName="/ppt/theme/theme1.xml" ContentType="application/vnd.openxmlformats-officedocument.theme+xml"/>
  <Override PartName="/ppt/theme/theme2.xml" ContentType="application/vnd.openxmlformats-officedocument.theme+xml"/>
  <Override PartName="/ppt/media/image7.jpg" ContentType="image/jpeg"/>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5.jpg" ContentType="image/jpe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media/image18.jpg" ContentType="image/jpeg"/>
  <Override PartName="/ppt/charts/chart2.xml" ContentType="application/vnd.openxmlformats-officedocument.drawingml.chart+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style2.xml" ContentType="application/vnd.ms-office.chart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389" r:id="rId3"/>
    <p:sldId id="388" r:id="rId4"/>
    <p:sldId id="390" r:id="rId5"/>
    <p:sldId id="391" r:id="rId6"/>
    <p:sldId id="258" r:id="rId7"/>
    <p:sldId id="392" r:id="rId8"/>
    <p:sldId id="395" r:id="rId9"/>
    <p:sldId id="306" r:id="rId10"/>
    <p:sldId id="385" r:id="rId11"/>
    <p:sldId id="368" r:id="rId12"/>
    <p:sldId id="315" r:id="rId13"/>
    <p:sldId id="379" r:id="rId14"/>
    <p:sldId id="396" r:id="rId15"/>
    <p:sldId id="397" r:id="rId16"/>
    <p:sldId id="398" r:id="rId17"/>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92950" autoAdjust="0"/>
  </p:normalViewPr>
  <p:slideViewPr>
    <p:cSldViewPr>
      <p:cViewPr varScale="1">
        <p:scale>
          <a:sx n="45" d="100"/>
          <a:sy n="45" d="100"/>
        </p:scale>
        <p:origin x="78"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3200" b="1" i="0" u="none" strike="noStrike" kern="1200" spc="0" baseline="0">
              <a:solidFill>
                <a:srgbClr val="002060"/>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Q: The Compassionate Contact Corps visits help me feel less lonely</c:v>
                </c:pt>
              </c:strCache>
            </c:strRef>
          </c:tx>
          <c:spPr>
            <a:solidFill>
              <a:schemeClr val="accent1"/>
            </a:solidFill>
            <a:ln>
              <a:noFill/>
            </a:ln>
            <a:effectLst/>
          </c:spPr>
          <c:invertIfNegative val="0"/>
          <c:cat>
            <c:strRef>
              <c:f>Sheet1!$A$2:$A$7</c:f>
              <c:strCache>
                <c:ptCount val="5"/>
                <c:pt idx="0">
                  <c:v>Strongly agree</c:v>
                </c:pt>
                <c:pt idx="1">
                  <c:v>Agree</c:v>
                </c:pt>
                <c:pt idx="2">
                  <c:v>No opinion or N/A</c:v>
                </c:pt>
                <c:pt idx="3">
                  <c:v>Disagree</c:v>
                </c:pt>
                <c:pt idx="4">
                  <c:v>Strongly disagree</c:v>
                </c:pt>
              </c:strCache>
            </c:strRef>
          </c:cat>
          <c:val>
            <c:numRef>
              <c:f>Sheet1!$B$2:$B$7</c:f>
              <c:numCache>
                <c:formatCode>General</c:formatCode>
                <c:ptCount val="6"/>
                <c:pt idx="0">
                  <c:v>27</c:v>
                </c:pt>
                <c:pt idx="1">
                  <c:v>28</c:v>
                </c:pt>
                <c:pt idx="2">
                  <c:v>10</c:v>
                </c:pt>
                <c:pt idx="3">
                  <c:v>1</c:v>
                </c:pt>
                <c:pt idx="4">
                  <c:v>0</c:v>
                </c:pt>
              </c:numCache>
            </c:numRef>
          </c:val>
          <c:extLst>
            <c:ext xmlns:c16="http://schemas.microsoft.com/office/drawing/2014/chart" uri="{C3380CC4-5D6E-409C-BE32-E72D297353CC}">
              <c16:uniqueId val="{00000000-F44E-44F2-9C52-AB304CAC2B52}"/>
            </c:ext>
          </c:extLst>
        </c:ser>
        <c:dLbls>
          <c:showLegendKey val="0"/>
          <c:showVal val="0"/>
          <c:showCatName val="0"/>
          <c:showSerName val="0"/>
          <c:showPercent val="0"/>
          <c:showBubbleSize val="0"/>
        </c:dLbls>
        <c:gapWidth val="219"/>
        <c:overlap val="-27"/>
        <c:axId val="392414728"/>
        <c:axId val="392412376"/>
      </c:barChart>
      <c:catAx>
        <c:axId val="392414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92412376"/>
        <c:crosses val="autoZero"/>
        <c:auto val="1"/>
        <c:lblAlgn val="ctr"/>
        <c:lblOffset val="100"/>
        <c:noMultiLvlLbl val="0"/>
      </c:catAx>
      <c:valAx>
        <c:axId val="3924123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2414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3200" b="1" i="0" u="none" strike="noStrike" kern="1200" spc="0" baseline="0">
              <a:solidFill>
                <a:srgbClr val="002060"/>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Q: The Compassionate Contact Corps program has increased my overall well-being</c:v>
                </c:pt>
              </c:strCache>
            </c:strRef>
          </c:tx>
          <c:spPr>
            <a:solidFill>
              <a:schemeClr val="accent1"/>
            </a:solidFill>
            <a:ln>
              <a:noFill/>
            </a:ln>
            <a:effectLst/>
          </c:spPr>
          <c:invertIfNegative val="0"/>
          <c:cat>
            <c:strRef>
              <c:f>Sheet1!$A$2:$A$7</c:f>
              <c:strCache>
                <c:ptCount val="5"/>
                <c:pt idx="0">
                  <c:v>Strongly agree</c:v>
                </c:pt>
                <c:pt idx="1">
                  <c:v>Agree</c:v>
                </c:pt>
                <c:pt idx="2">
                  <c:v>No opinion or N/A</c:v>
                </c:pt>
                <c:pt idx="3">
                  <c:v>Disagree</c:v>
                </c:pt>
                <c:pt idx="4">
                  <c:v>Strongly disagree</c:v>
                </c:pt>
              </c:strCache>
            </c:strRef>
          </c:cat>
          <c:val>
            <c:numRef>
              <c:f>Sheet1!$B$2:$B$7</c:f>
              <c:numCache>
                <c:formatCode>General</c:formatCode>
                <c:ptCount val="6"/>
                <c:pt idx="0">
                  <c:v>23</c:v>
                </c:pt>
                <c:pt idx="1">
                  <c:v>28</c:v>
                </c:pt>
                <c:pt idx="2">
                  <c:v>15</c:v>
                </c:pt>
                <c:pt idx="3">
                  <c:v>0</c:v>
                </c:pt>
                <c:pt idx="4">
                  <c:v>0</c:v>
                </c:pt>
              </c:numCache>
            </c:numRef>
          </c:val>
          <c:extLst>
            <c:ext xmlns:c16="http://schemas.microsoft.com/office/drawing/2014/chart" uri="{C3380CC4-5D6E-409C-BE32-E72D297353CC}">
              <c16:uniqueId val="{00000000-A1B6-421F-8C2B-8B403A6393EF}"/>
            </c:ext>
          </c:extLst>
        </c:ser>
        <c:dLbls>
          <c:showLegendKey val="0"/>
          <c:showVal val="0"/>
          <c:showCatName val="0"/>
          <c:showSerName val="0"/>
          <c:showPercent val="0"/>
          <c:showBubbleSize val="0"/>
        </c:dLbls>
        <c:gapWidth val="219"/>
        <c:overlap val="-27"/>
        <c:axId val="392413160"/>
        <c:axId val="392415120"/>
      </c:barChart>
      <c:catAx>
        <c:axId val="392413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92415120"/>
        <c:crosses val="autoZero"/>
        <c:auto val="1"/>
        <c:lblAlgn val="ctr"/>
        <c:lblOffset val="100"/>
        <c:noMultiLvlLbl val="0"/>
      </c:catAx>
      <c:valAx>
        <c:axId val="3924151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2413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3200" b="1" i="0" u="none" strike="noStrike" kern="1200" spc="0" baseline="0">
              <a:solidFill>
                <a:srgbClr val="002060"/>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Q: The Compassionate Contact Corps visits help me feel less lonely</c:v>
                </c:pt>
              </c:strCache>
            </c:strRef>
          </c:tx>
          <c:spPr>
            <a:solidFill>
              <a:schemeClr val="accent1"/>
            </a:solidFill>
            <a:ln>
              <a:noFill/>
            </a:ln>
            <a:effectLst/>
          </c:spPr>
          <c:invertIfNegative val="0"/>
          <c:cat>
            <c:strRef>
              <c:f>Sheet1!$A$2:$A$7</c:f>
              <c:strCache>
                <c:ptCount val="5"/>
                <c:pt idx="0">
                  <c:v>Strongly agree</c:v>
                </c:pt>
                <c:pt idx="1">
                  <c:v>Agree</c:v>
                </c:pt>
                <c:pt idx="2">
                  <c:v>No opinion or N/A</c:v>
                </c:pt>
                <c:pt idx="3">
                  <c:v>Disagree</c:v>
                </c:pt>
                <c:pt idx="4">
                  <c:v>Strongly disagree</c:v>
                </c:pt>
              </c:strCache>
            </c:strRef>
          </c:cat>
          <c:val>
            <c:numRef>
              <c:f>Sheet1!$B$2:$B$7</c:f>
              <c:numCache>
                <c:formatCode>General</c:formatCode>
                <c:ptCount val="6"/>
                <c:pt idx="0">
                  <c:v>27</c:v>
                </c:pt>
                <c:pt idx="1">
                  <c:v>28</c:v>
                </c:pt>
                <c:pt idx="2">
                  <c:v>10</c:v>
                </c:pt>
                <c:pt idx="3">
                  <c:v>1</c:v>
                </c:pt>
                <c:pt idx="4">
                  <c:v>0</c:v>
                </c:pt>
              </c:numCache>
            </c:numRef>
          </c:val>
          <c:extLst>
            <c:ext xmlns:c16="http://schemas.microsoft.com/office/drawing/2014/chart" uri="{C3380CC4-5D6E-409C-BE32-E72D297353CC}">
              <c16:uniqueId val="{00000000-F44E-44F2-9C52-AB304CAC2B52}"/>
            </c:ext>
          </c:extLst>
        </c:ser>
        <c:dLbls>
          <c:showLegendKey val="0"/>
          <c:showVal val="0"/>
          <c:showCatName val="0"/>
          <c:showSerName val="0"/>
          <c:showPercent val="0"/>
          <c:showBubbleSize val="0"/>
        </c:dLbls>
        <c:gapWidth val="219"/>
        <c:overlap val="-27"/>
        <c:axId val="392414728"/>
        <c:axId val="392412376"/>
      </c:barChart>
      <c:catAx>
        <c:axId val="392414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92412376"/>
        <c:crosses val="autoZero"/>
        <c:auto val="1"/>
        <c:lblAlgn val="ctr"/>
        <c:lblOffset val="100"/>
        <c:noMultiLvlLbl val="0"/>
      </c:catAx>
      <c:valAx>
        <c:axId val="3924123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2414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3200" b="1" i="0" u="none" strike="noStrike" kern="1200" spc="0" baseline="0">
              <a:solidFill>
                <a:srgbClr val="002060"/>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Q: The Compassionate Contact Corps program has increased my overall well-being</c:v>
                </c:pt>
              </c:strCache>
            </c:strRef>
          </c:tx>
          <c:spPr>
            <a:solidFill>
              <a:schemeClr val="accent1"/>
            </a:solidFill>
            <a:ln>
              <a:noFill/>
            </a:ln>
            <a:effectLst/>
          </c:spPr>
          <c:invertIfNegative val="0"/>
          <c:cat>
            <c:strRef>
              <c:f>Sheet1!$A$2:$A$7</c:f>
              <c:strCache>
                <c:ptCount val="5"/>
                <c:pt idx="0">
                  <c:v>Strongly agree</c:v>
                </c:pt>
                <c:pt idx="1">
                  <c:v>Agree</c:v>
                </c:pt>
                <c:pt idx="2">
                  <c:v>No opinion or N/A</c:v>
                </c:pt>
                <c:pt idx="3">
                  <c:v>Disagree</c:v>
                </c:pt>
                <c:pt idx="4">
                  <c:v>Strongly disagree</c:v>
                </c:pt>
              </c:strCache>
            </c:strRef>
          </c:cat>
          <c:val>
            <c:numRef>
              <c:f>Sheet1!$B$2:$B$7</c:f>
              <c:numCache>
                <c:formatCode>General</c:formatCode>
                <c:ptCount val="6"/>
                <c:pt idx="0">
                  <c:v>23</c:v>
                </c:pt>
                <c:pt idx="1">
                  <c:v>28</c:v>
                </c:pt>
                <c:pt idx="2">
                  <c:v>15</c:v>
                </c:pt>
                <c:pt idx="3">
                  <c:v>0</c:v>
                </c:pt>
                <c:pt idx="4">
                  <c:v>0</c:v>
                </c:pt>
              </c:numCache>
            </c:numRef>
          </c:val>
          <c:extLst>
            <c:ext xmlns:c16="http://schemas.microsoft.com/office/drawing/2014/chart" uri="{C3380CC4-5D6E-409C-BE32-E72D297353CC}">
              <c16:uniqueId val="{00000000-A1B6-421F-8C2B-8B403A6393EF}"/>
            </c:ext>
          </c:extLst>
        </c:ser>
        <c:dLbls>
          <c:showLegendKey val="0"/>
          <c:showVal val="0"/>
          <c:showCatName val="0"/>
          <c:showSerName val="0"/>
          <c:showPercent val="0"/>
          <c:showBubbleSize val="0"/>
        </c:dLbls>
        <c:gapWidth val="219"/>
        <c:overlap val="-27"/>
        <c:axId val="392413160"/>
        <c:axId val="392415120"/>
      </c:barChart>
      <c:catAx>
        <c:axId val="392413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92415120"/>
        <c:crosses val="autoZero"/>
        <c:auto val="1"/>
        <c:lblAlgn val="ctr"/>
        <c:lblOffset val="100"/>
        <c:noMultiLvlLbl val="0"/>
      </c:catAx>
      <c:valAx>
        <c:axId val="3924151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2413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9C0148-1651-4B9B-9A32-9A53264B60C6}" type="doc">
      <dgm:prSet loTypeId="urn:microsoft.com/office/officeart/2005/8/layout/hProcess10" loCatId="picture" qsTypeId="urn:microsoft.com/office/officeart/2005/8/quickstyle/simple1" qsCatId="simple" csTypeId="urn:microsoft.com/office/officeart/2005/8/colors/accent1_2" csCatId="accent1" phldr="1"/>
      <dgm:spPr/>
      <dgm:t>
        <a:bodyPr/>
        <a:lstStyle/>
        <a:p>
          <a:endParaRPr lang="en-US"/>
        </a:p>
      </dgm:t>
    </dgm:pt>
    <dgm:pt modelId="{561E6513-F2C6-4B37-BE45-427147E830CC}">
      <dgm:prSet phldrT="[Text]" custT="1"/>
      <dgm:spPr/>
      <dgm:t>
        <a:bodyPr/>
        <a:lstStyle/>
        <a:p>
          <a:r>
            <a:rPr lang="en-US" sz="4000" b="1" dirty="0">
              <a:solidFill>
                <a:srgbClr val="002060"/>
              </a:solidFill>
            </a:rPr>
            <a:t>Pre-Clinical</a:t>
          </a:r>
          <a:r>
            <a:rPr lang="en-US" sz="4000" dirty="0"/>
            <a:t> </a:t>
          </a:r>
        </a:p>
      </dgm:t>
    </dgm:pt>
    <dgm:pt modelId="{9FBE4349-3D6C-4766-8C6B-87E02FC6B3C3}" type="parTrans" cxnId="{85F17E72-8BA2-4C09-8606-4202B279981B}">
      <dgm:prSet/>
      <dgm:spPr/>
      <dgm:t>
        <a:bodyPr/>
        <a:lstStyle/>
        <a:p>
          <a:endParaRPr lang="en-US"/>
        </a:p>
      </dgm:t>
    </dgm:pt>
    <dgm:pt modelId="{8ACED9AC-2CBF-4854-A952-7967DE6C9EEF}" type="sibTrans" cxnId="{85F17E72-8BA2-4C09-8606-4202B279981B}">
      <dgm:prSet/>
      <dgm:spPr/>
      <dgm:t>
        <a:bodyPr/>
        <a:lstStyle/>
        <a:p>
          <a:endParaRPr lang="en-US"/>
        </a:p>
      </dgm:t>
    </dgm:pt>
    <dgm:pt modelId="{0B9A15C1-C91C-424B-A77C-3308FA2D2F21}">
      <dgm:prSet phldrT="[Text]" custT="1"/>
      <dgm:spPr/>
      <dgm:t>
        <a:bodyPr/>
        <a:lstStyle/>
        <a:p>
          <a:r>
            <a:rPr lang="en-US" sz="4000" dirty="0"/>
            <a:t>Loneliness</a:t>
          </a:r>
        </a:p>
      </dgm:t>
    </dgm:pt>
    <dgm:pt modelId="{9C434088-96A9-4ADB-B9B1-D64788BA4C86}" type="parTrans" cxnId="{8EF7E615-3B29-47DC-AC10-1FC1F0282B8A}">
      <dgm:prSet/>
      <dgm:spPr/>
      <dgm:t>
        <a:bodyPr/>
        <a:lstStyle/>
        <a:p>
          <a:endParaRPr lang="en-US"/>
        </a:p>
      </dgm:t>
    </dgm:pt>
    <dgm:pt modelId="{2BCB74ED-50BE-4415-B02F-DF91F85D29F3}" type="sibTrans" cxnId="{8EF7E615-3B29-47DC-AC10-1FC1F0282B8A}">
      <dgm:prSet/>
      <dgm:spPr/>
      <dgm:t>
        <a:bodyPr/>
        <a:lstStyle/>
        <a:p>
          <a:endParaRPr lang="en-US"/>
        </a:p>
      </dgm:t>
    </dgm:pt>
    <dgm:pt modelId="{804D00C4-B934-4C64-B512-4641CF869649}">
      <dgm:prSet phldrT="[Text]" custT="1"/>
      <dgm:spPr/>
      <dgm:t>
        <a:bodyPr/>
        <a:lstStyle/>
        <a:p>
          <a:r>
            <a:rPr lang="en-US" sz="4000" dirty="0"/>
            <a:t>Social Isolation</a:t>
          </a:r>
        </a:p>
      </dgm:t>
    </dgm:pt>
    <dgm:pt modelId="{4CA063F1-9203-44F1-9F59-61C0F4C53BBD}" type="parTrans" cxnId="{C162E172-99A6-409A-97D7-C5814031E592}">
      <dgm:prSet/>
      <dgm:spPr/>
      <dgm:t>
        <a:bodyPr/>
        <a:lstStyle/>
        <a:p>
          <a:endParaRPr lang="en-US"/>
        </a:p>
      </dgm:t>
    </dgm:pt>
    <dgm:pt modelId="{969F458D-EDBE-47C3-AF56-88E8D8A0FFC2}" type="sibTrans" cxnId="{C162E172-99A6-409A-97D7-C5814031E592}">
      <dgm:prSet/>
      <dgm:spPr/>
      <dgm:t>
        <a:bodyPr/>
        <a:lstStyle/>
        <a:p>
          <a:endParaRPr lang="en-US"/>
        </a:p>
      </dgm:t>
    </dgm:pt>
    <dgm:pt modelId="{DB2BBB9A-CA49-4746-BE2F-D061AF80DF9D}">
      <dgm:prSet phldrT="[Text]" custT="1"/>
      <dgm:spPr/>
      <dgm:t>
        <a:bodyPr/>
        <a:lstStyle/>
        <a:p>
          <a:r>
            <a:rPr lang="en-US" sz="4000" b="1" dirty="0">
              <a:solidFill>
                <a:srgbClr val="002060"/>
              </a:solidFill>
            </a:rPr>
            <a:t>Clinical</a:t>
          </a:r>
        </a:p>
      </dgm:t>
    </dgm:pt>
    <dgm:pt modelId="{A9DD010D-B011-4535-9261-B65D6877BA8E}" type="parTrans" cxnId="{C80654E3-F292-4547-9CAA-F96F209A9AE3}">
      <dgm:prSet/>
      <dgm:spPr/>
      <dgm:t>
        <a:bodyPr/>
        <a:lstStyle/>
        <a:p>
          <a:endParaRPr lang="en-US"/>
        </a:p>
      </dgm:t>
    </dgm:pt>
    <dgm:pt modelId="{57C28C17-44CC-4DB7-93C5-CF3D6E87E48C}" type="sibTrans" cxnId="{C80654E3-F292-4547-9CAA-F96F209A9AE3}">
      <dgm:prSet/>
      <dgm:spPr/>
      <dgm:t>
        <a:bodyPr/>
        <a:lstStyle/>
        <a:p>
          <a:endParaRPr lang="en-US"/>
        </a:p>
      </dgm:t>
    </dgm:pt>
    <dgm:pt modelId="{47D18782-32AB-4075-85B6-F4E0D4F1937C}">
      <dgm:prSet phldrT="[Text]" custT="1"/>
      <dgm:spPr/>
      <dgm:t>
        <a:bodyPr/>
        <a:lstStyle/>
        <a:p>
          <a:r>
            <a:rPr lang="en-US" sz="4000" dirty="0"/>
            <a:t>Depression</a:t>
          </a:r>
        </a:p>
      </dgm:t>
    </dgm:pt>
    <dgm:pt modelId="{C9A596FC-A180-47BE-8EEF-311DAC4E9F8B}" type="parTrans" cxnId="{8F71FC5A-79D0-44ED-828B-B4F128EFAAAF}">
      <dgm:prSet/>
      <dgm:spPr/>
      <dgm:t>
        <a:bodyPr/>
        <a:lstStyle/>
        <a:p>
          <a:endParaRPr lang="en-US"/>
        </a:p>
      </dgm:t>
    </dgm:pt>
    <dgm:pt modelId="{2620FB7A-2276-44EE-9894-D5E5F46BB93E}" type="sibTrans" cxnId="{8F71FC5A-79D0-44ED-828B-B4F128EFAAAF}">
      <dgm:prSet/>
      <dgm:spPr/>
      <dgm:t>
        <a:bodyPr/>
        <a:lstStyle/>
        <a:p>
          <a:endParaRPr lang="en-US"/>
        </a:p>
      </dgm:t>
    </dgm:pt>
    <dgm:pt modelId="{C1C24D7D-649A-4E7E-989A-FF4671EDC34B}">
      <dgm:prSet phldrT="[Text]" custT="1"/>
      <dgm:spPr/>
      <dgm:t>
        <a:bodyPr/>
        <a:lstStyle/>
        <a:p>
          <a:r>
            <a:rPr lang="en-US" sz="4000" dirty="0"/>
            <a:t>Anxiety</a:t>
          </a:r>
        </a:p>
      </dgm:t>
    </dgm:pt>
    <dgm:pt modelId="{55EE2E96-6447-44B9-A00B-87C7689C1B3A}" type="parTrans" cxnId="{3031CCCC-F26C-4081-9B86-5DB2D54F7E7A}">
      <dgm:prSet/>
      <dgm:spPr/>
      <dgm:t>
        <a:bodyPr/>
        <a:lstStyle/>
        <a:p>
          <a:endParaRPr lang="en-US"/>
        </a:p>
      </dgm:t>
    </dgm:pt>
    <dgm:pt modelId="{AF787B86-09CC-4E1F-9EE7-A098AE46344D}" type="sibTrans" cxnId="{3031CCCC-F26C-4081-9B86-5DB2D54F7E7A}">
      <dgm:prSet/>
      <dgm:spPr/>
      <dgm:t>
        <a:bodyPr/>
        <a:lstStyle/>
        <a:p>
          <a:endParaRPr lang="en-US"/>
        </a:p>
      </dgm:t>
    </dgm:pt>
    <dgm:pt modelId="{66F81450-A8FA-437B-A3DA-9F2C31F466F6}">
      <dgm:prSet phldrT="[Text]" custT="1"/>
      <dgm:spPr/>
      <dgm:t>
        <a:bodyPr/>
        <a:lstStyle/>
        <a:p>
          <a:r>
            <a:rPr lang="en-US" sz="4000" b="1" dirty="0">
              <a:solidFill>
                <a:srgbClr val="002060"/>
              </a:solidFill>
            </a:rPr>
            <a:t>High-risk</a:t>
          </a:r>
        </a:p>
      </dgm:t>
    </dgm:pt>
    <dgm:pt modelId="{2492DD94-6216-4589-BB11-2D2344D5CF30}" type="parTrans" cxnId="{F8643199-0BB3-40C7-8D60-07BAA7BC7372}">
      <dgm:prSet/>
      <dgm:spPr/>
      <dgm:t>
        <a:bodyPr/>
        <a:lstStyle/>
        <a:p>
          <a:endParaRPr lang="en-US"/>
        </a:p>
      </dgm:t>
    </dgm:pt>
    <dgm:pt modelId="{C25A1B59-238F-4F69-8165-7937C0BA0042}" type="sibTrans" cxnId="{F8643199-0BB3-40C7-8D60-07BAA7BC7372}">
      <dgm:prSet/>
      <dgm:spPr/>
      <dgm:t>
        <a:bodyPr/>
        <a:lstStyle/>
        <a:p>
          <a:endParaRPr lang="en-US"/>
        </a:p>
      </dgm:t>
    </dgm:pt>
    <dgm:pt modelId="{41F1ABB0-8987-4CD8-BB8B-9F93C7302F5D}">
      <dgm:prSet phldrT="[Text]" custT="1"/>
      <dgm:spPr/>
      <dgm:t>
        <a:bodyPr/>
        <a:lstStyle/>
        <a:p>
          <a:r>
            <a:rPr lang="en-US" sz="4000" dirty="0"/>
            <a:t>Suicide ideation</a:t>
          </a:r>
        </a:p>
      </dgm:t>
    </dgm:pt>
    <dgm:pt modelId="{B92D6B38-4595-4D02-9CA1-3CA19F988936}" type="parTrans" cxnId="{31E268BE-284A-4858-8C1F-23F50C318055}">
      <dgm:prSet/>
      <dgm:spPr/>
      <dgm:t>
        <a:bodyPr/>
        <a:lstStyle/>
        <a:p>
          <a:endParaRPr lang="en-US"/>
        </a:p>
      </dgm:t>
    </dgm:pt>
    <dgm:pt modelId="{70C1A9FD-ACA8-47DE-809F-C660430BA0E7}" type="sibTrans" cxnId="{31E268BE-284A-4858-8C1F-23F50C318055}">
      <dgm:prSet/>
      <dgm:spPr/>
      <dgm:t>
        <a:bodyPr/>
        <a:lstStyle/>
        <a:p>
          <a:endParaRPr lang="en-US"/>
        </a:p>
      </dgm:t>
    </dgm:pt>
    <dgm:pt modelId="{50841E6C-D462-4B43-BEA2-2A17B3A2512F}">
      <dgm:prSet phldrT="[Text]" custT="1"/>
      <dgm:spPr/>
      <dgm:t>
        <a:bodyPr/>
        <a:lstStyle/>
        <a:p>
          <a:r>
            <a:rPr lang="en-US" sz="4000" dirty="0"/>
            <a:t>Mortality</a:t>
          </a:r>
        </a:p>
      </dgm:t>
    </dgm:pt>
    <dgm:pt modelId="{9419CAD4-46EB-45AD-ABFD-2228E5DB28BE}" type="parTrans" cxnId="{8C396DFA-694F-492D-A0F1-AF91A7D27A40}">
      <dgm:prSet/>
      <dgm:spPr/>
      <dgm:t>
        <a:bodyPr/>
        <a:lstStyle/>
        <a:p>
          <a:endParaRPr lang="en-US"/>
        </a:p>
      </dgm:t>
    </dgm:pt>
    <dgm:pt modelId="{E40FDE26-0D21-4921-B168-F527F56FF9DE}" type="sibTrans" cxnId="{8C396DFA-694F-492D-A0F1-AF91A7D27A40}">
      <dgm:prSet/>
      <dgm:spPr/>
      <dgm:t>
        <a:bodyPr/>
        <a:lstStyle/>
        <a:p>
          <a:endParaRPr lang="en-US"/>
        </a:p>
      </dgm:t>
    </dgm:pt>
    <dgm:pt modelId="{C0372B95-A896-4971-AA57-C6B020EF115E}">
      <dgm:prSet phldrT="[Text]" custT="1"/>
      <dgm:spPr/>
      <dgm:t>
        <a:bodyPr/>
        <a:lstStyle/>
        <a:p>
          <a:r>
            <a:rPr lang="en-US" sz="4000" dirty="0"/>
            <a:t>Memory Loss</a:t>
          </a:r>
        </a:p>
      </dgm:t>
    </dgm:pt>
    <dgm:pt modelId="{8C4BD949-6683-4113-B89D-DA6007308CD1}" type="parTrans" cxnId="{9C161B43-4709-4999-89D3-3BCE0C684919}">
      <dgm:prSet/>
      <dgm:spPr/>
      <dgm:t>
        <a:bodyPr/>
        <a:lstStyle/>
        <a:p>
          <a:endParaRPr lang="en-US"/>
        </a:p>
      </dgm:t>
    </dgm:pt>
    <dgm:pt modelId="{B43924BA-A87A-4DED-923E-A087AB8F2FE6}" type="sibTrans" cxnId="{9C161B43-4709-4999-89D3-3BCE0C684919}">
      <dgm:prSet/>
      <dgm:spPr/>
      <dgm:t>
        <a:bodyPr/>
        <a:lstStyle/>
        <a:p>
          <a:endParaRPr lang="en-US"/>
        </a:p>
      </dgm:t>
    </dgm:pt>
    <dgm:pt modelId="{AD4CB092-88CF-4F4B-A0C5-A11C2D1F487D}">
      <dgm:prSet phldrT="[Text]" custT="1"/>
      <dgm:spPr/>
      <dgm:t>
        <a:bodyPr/>
        <a:lstStyle/>
        <a:p>
          <a:r>
            <a:rPr lang="en-US" sz="4000" dirty="0"/>
            <a:t>Heart issues</a:t>
          </a:r>
        </a:p>
      </dgm:t>
    </dgm:pt>
    <dgm:pt modelId="{BB69F0DA-102B-4688-BC34-920744A96E6A}" type="parTrans" cxnId="{0334D75D-91B0-49E5-B67B-0F58EC056E6A}">
      <dgm:prSet/>
      <dgm:spPr/>
      <dgm:t>
        <a:bodyPr/>
        <a:lstStyle/>
        <a:p>
          <a:endParaRPr lang="en-US"/>
        </a:p>
      </dgm:t>
    </dgm:pt>
    <dgm:pt modelId="{BC7EB48D-5896-4C4D-8FF0-78E5E2A7F621}" type="sibTrans" cxnId="{0334D75D-91B0-49E5-B67B-0F58EC056E6A}">
      <dgm:prSet/>
      <dgm:spPr/>
      <dgm:t>
        <a:bodyPr/>
        <a:lstStyle/>
        <a:p>
          <a:endParaRPr lang="en-US"/>
        </a:p>
      </dgm:t>
    </dgm:pt>
    <dgm:pt modelId="{64C0F079-290B-4175-B743-87DE6E13ED44}" type="pres">
      <dgm:prSet presAssocID="{FC9C0148-1651-4B9B-9A32-9A53264B60C6}" presName="Name0" presStyleCnt="0">
        <dgm:presLayoutVars>
          <dgm:dir/>
          <dgm:resizeHandles val="exact"/>
        </dgm:presLayoutVars>
      </dgm:prSet>
      <dgm:spPr/>
    </dgm:pt>
    <dgm:pt modelId="{A305E26F-32A9-4861-BD32-0D4483FF0240}" type="pres">
      <dgm:prSet presAssocID="{561E6513-F2C6-4B37-BE45-427147E830CC}" presName="composite" presStyleCnt="0"/>
      <dgm:spPr/>
    </dgm:pt>
    <dgm:pt modelId="{5CC697B3-4AF0-427E-8290-5EFEE47A53EF}" type="pres">
      <dgm:prSet presAssocID="{561E6513-F2C6-4B37-BE45-427147E830CC}" presName="imagSh" presStyleLbl="bgImgPlace1" presStyleIdx="0" presStyleCnt="3" custLinFactNeighborX="-245" custLinFactNeighborY="-1262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8F849042-64AE-4FF0-9BB5-B29093EB24EF}" type="pres">
      <dgm:prSet presAssocID="{561E6513-F2C6-4B37-BE45-427147E830CC}" presName="txNode" presStyleLbl="node1" presStyleIdx="0" presStyleCnt="3" custScaleX="113543" custScaleY="119905" custLinFactNeighborX="39715" custLinFactNeighborY="18552">
        <dgm:presLayoutVars>
          <dgm:bulletEnabled val="1"/>
        </dgm:presLayoutVars>
      </dgm:prSet>
      <dgm:spPr/>
    </dgm:pt>
    <dgm:pt modelId="{3AA46617-1649-4BEF-9D96-3C4AE3D7E65A}" type="pres">
      <dgm:prSet presAssocID="{8ACED9AC-2CBF-4854-A952-7967DE6C9EEF}" presName="sibTrans" presStyleLbl="sibTrans2D1" presStyleIdx="0" presStyleCnt="2"/>
      <dgm:spPr/>
    </dgm:pt>
    <dgm:pt modelId="{5571CD76-742A-44A8-BE79-4FFCBABAB511}" type="pres">
      <dgm:prSet presAssocID="{8ACED9AC-2CBF-4854-A952-7967DE6C9EEF}" presName="connTx" presStyleLbl="sibTrans2D1" presStyleIdx="0" presStyleCnt="2"/>
      <dgm:spPr/>
    </dgm:pt>
    <dgm:pt modelId="{A3E53865-1C89-49E5-B472-D12F334F1FA1}" type="pres">
      <dgm:prSet presAssocID="{DB2BBB9A-CA49-4746-BE2F-D061AF80DF9D}" presName="composite" presStyleCnt="0"/>
      <dgm:spPr/>
    </dgm:pt>
    <dgm:pt modelId="{225D8E40-963D-49D3-AC1B-65BFF099C991}" type="pres">
      <dgm:prSet presAssocID="{DB2BBB9A-CA49-4746-BE2F-D061AF80DF9D}" presName="imagSh" presStyleLbl="bgImgPlace1" presStyleIdx="1" presStyleCnt="3" custLinFactNeighborX="-8806" custLinFactNeighborY="-1396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000" b="-3000"/>
          </a:stretch>
        </a:blipFill>
      </dgm:spPr>
    </dgm:pt>
    <dgm:pt modelId="{E29E9D95-34EB-4603-9061-8675C9F39383}" type="pres">
      <dgm:prSet presAssocID="{DB2BBB9A-CA49-4746-BE2F-D061AF80DF9D}" presName="txNode" presStyleLbl="node1" presStyleIdx="1" presStyleCnt="3" custScaleX="119238" custScaleY="119905" custLinFactNeighborX="26578" custLinFactNeighborY="20666">
        <dgm:presLayoutVars>
          <dgm:bulletEnabled val="1"/>
        </dgm:presLayoutVars>
      </dgm:prSet>
      <dgm:spPr/>
    </dgm:pt>
    <dgm:pt modelId="{4E81CB08-0CBB-41CF-81CC-32E1A8126A0C}" type="pres">
      <dgm:prSet presAssocID="{57C28C17-44CC-4DB7-93C5-CF3D6E87E48C}" presName="sibTrans" presStyleLbl="sibTrans2D1" presStyleIdx="1" presStyleCnt="2"/>
      <dgm:spPr/>
    </dgm:pt>
    <dgm:pt modelId="{4BA18998-E4E2-40E4-860A-52F75803843D}" type="pres">
      <dgm:prSet presAssocID="{57C28C17-44CC-4DB7-93C5-CF3D6E87E48C}" presName="connTx" presStyleLbl="sibTrans2D1" presStyleIdx="1" presStyleCnt="2"/>
      <dgm:spPr/>
    </dgm:pt>
    <dgm:pt modelId="{E0B81EA5-E087-44B1-AB7E-00842A6D8805}" type="pres">
      <dgm:prSet presAssocID="{66F81450-A8FA-437B-A3DA-9F2C31F466F6}" presName="composite" presStyleCnt="0"/>
      <dgm:spPr/>
    </dgm:pt>
    <dgm:pt modelId="{B20C488B-3FA6-4E90-A8C0-ECC8FE0E1978}" type="pres">
      <dgm:prSet presAssocID="{66F81450-A8FA-437B-A3DA-9F2C31F466F6}" presName="imagSh" presStyleLbl="bgImgPlace1" presStyleIdx="2" presStyleCnt="3" custLinFactNeighborX="-28170" custLinFactNeighborY="-1333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0" r="-50000"/>
          </a:stretch>
        </a:blipFill>
      </dgm:spPr>
    </dgm:pt>
    <dgm:pt modelId="{491B7C61-5CEE-4072-B39C-A810818EB454}" type="pres">
      <dgm:prSet presAssocID="{66F81450-A8FA-437B-A3DA-9F2C31F466F6}" presName="txNode" presStyleLbl="node1" presStyleIdx="2" presStyleCnt="3" custScaleX="108801" custScaleY="119905" custLinFactNeighborX="12499" custLinFactNeighborY="20666">
        <dgm:presLayoutVars>
          <dgm:bulletEnabled val="1"/>
        </dgm:presLayoutVars>
      </dgm:prSet>
      <dgm:spPr/>
    </dgm:pt>
  </dgm:ptLst>
  <dgm:cxnLst>
    <dgm:cxn modelId="{0A618A02-8B17-4ABD-A8F0-C5FCF8238970}" type="presOf" srcId="{AD4CB092-88CF-4F4B-A0C5-A11C2D1F487D}" destId="{E29E9D95-34EB-4603-9061-8675C9F39383}" srcOrd="0" destOrd="4" presId="urn:microsoft.com/office/officeart/2005/8/layout/hProcess10"/>
    <dgm:cxn modelId="{54E6F205-56E3-4199-83AE-227957057F34}" type="presOf" srcId="{C1C24D7D-649A-4E7E-989A-FF4671EDC34B}" destId="{E29E9D95-34EB-4603-9061-8675C9F39383}" srcOrd="0" destOrd="2" presId="urn:microsoft.com/office/officeart/2005/8/layout/hProcess10"/>
    <dgm:cxn modelId="{82B3FF08-E193-4E81-85F3-EE6166120ECB}" type="presOf" srcId="{57C28C17-44CC-4DB7-93C5-CF3D6E87E48C}" destId="{4BA18998-E4E2-40E4-860A-52F75803843D}" srcOrd="1" destOrd="0" presId="urn:microsoft.com/office/officeart/2005/8/layout/hProcess10"/>
    <dgm:cxn modelId="{8EF7E615-3B29-47DC-AC10-1FC1F0282B8A}" srcId="{561E6513-F2C6-4B37-BE45-427147E830CC}" destId="{0B9A15C1-C91C-424B-A77C-3308FA2D2F21}" srcOrd="0" destOrd="0" parTransId="{9C434088-96A9-4ADB-B9B1-D64788BA4C86}" sibTransId="{2BCB74ED-50BE-4415-B02F-DF91F85D29F3}"/>
    <dgm:cxn modelId="{65CC1727-CE2E-4955-AB3F-0B573CD28228}" type="presOf" srcId="{50841E6C-D462-4B43-BEA2-2A17B3A2512F}" destId="{491B7C61-5CEE-4072-B39C-A810818EB454}" srcOrd="0" destOrd="2" presId="urn:microsoft.com/office/officeart/2005/8/layout/hProcess10"/>
    <dgm:cxn modelId="{9D801F29-BBB0-4808-BE0B-6132D5EC8007}" type="presOf" srcId="{DB2BBB9A-CA49-4746-BE2F-D061AF80DF9D}" destId="{E29E9D95-34EB-4603-9061-8675C9F39383}" srcOrd="0" destOrd="0" presId="urn:microsoft.com/office/officeart/2005/8/layout/hProcess10"/>
    <dgm:cxn modelId="{0334D75D-91B0-49E5-B67B-0F58EC056E6A}" srcId="{DB2BBB9A-CA49-4746-BE2F-D061AF80DF9D}" destId="{AD4CB092-88CF-4F4B-A0C5-A11C2D1F487D}" srcOrd="3" destOrd="0" parTransId="{BB69F0DA-102B-4688-BC34-920744A96E6A}" sibTransId="{BC7EB48D-5896-4C4D-8FF0-78E5E2A7F621}"/>
    <dgm:cxn modelId="{96D84261-6B2B-494A-B5E7-80F2BCDE9730}" type="presOf" srcId="{561E6513-F2C6-4B37-BE45-427147E830CC}" destId="{8F849042-64AE-4FF0-9BB5-B29093EB24EF}" srcOrd="0" destOrd="0" presId="urn:microsoft.com/office/officeart/2005/8/layout/hProcess10"/>
    <dgm:cxn modelId="{9C161B43-4709-4999-89D3-3BCE0C684919}" srcId="{DB2BBB9A-CA49-4746-BE2F-D061AF80DF9D}" destId="{C0372B95-A896-4971-AA57-C6B020EF115E}" srcOrd="2" destOrd="0" parTransId="{8C4BD949-6683-4113-B89D-DA6007308CD1}" sibTransId="{B43924BA-A87A-4DED-923E-A087AB8F2FE6}"/>
    <dgm:cxn modelId="{F9FCE565-6523-4B99-A790-1C26D3AF117B}" type="presOf" srcId="{57C28C17-44CC-4DB7-93C5-CF3D6E87E48C}" destId="{4E81CB08-0CBB-41CF-81CC-32E1A8126A0C}" srcOrd="0" destOrd="0" presId="urn:microsoft.com/office/officeart/2005/8/layout/hProcess10"/>
    <dgm:cxn modelId="{4F3DB26E-F6DB-42D8-948A-E61F14283918}" type="presOf" srcId="{0B9A15C1-C91C-424B-A77C-3308FA2D2F21}" destId="{8F849042-64AE-4FF0-9BB5-B29093EB24EF}" srcOrd="0" destOrd="1" presId="urn:microsoft.com/office/officeart/2005/8/layout/hProcess10"/>
    <dgm:cxn modelId="{840F5252-4561-46C0-91F2-83F5BA0194FC}" type="presOf" srcId="{C0372B95-A896-4971-AA57-C6B020EF115E}" destId="{E29E9D95-34EB-4603-9061-8675C9F39383}" srcOrd="0" destOrd="3" presId="urn:microsoft.com/office/officeart/2005/8/layout/hProcess10"/>
    <dgm:cxn modelId="{85F17E72-8BA2-4C09-8606-4202B279981B}" srcId="{FC9C0148-1651-4B9B-9A32-9A53264B60C6}" destId="{561E6513-F2C6-4B37-BE45-427147E830CC}" srcOrd="0" destOrd="0" parTransId="{9FBE4349-3D6C-4766-8C6B-87E02FC6B3C3}" sibTransId="{8ACED9AC-2CBF-4854-A952-7967DE6C9EEF}"/>
    <dgm:cxn modelId="{C162E172-99A6-409A-97D7-C5814031E592}" srcId="{561E6513-F2C6-4B37-BE45-427147E830CC}" destId="{804D00C4-B934-4C64-B512-4641CF869649}" srcOrd="1" destOrd="0" parTransId="{4CA063F1-9203-44F1-9F59-61C0F4C53BBD}" sibTransId="{969F458D-EDBE-47C3-AF56-88E8D8A0FFC2}"/>
    <dgm:cxn modelId="{9AE61A76-F14E-4097-B749-E0E20D4A44B6}" type="presOf" srcId="{804D00C4-B934-4C64-B512-4641CF869649}" destId="{8F849042-64AE-4FF0-9BB5-B29093EB24EF}" srcOrd="0" destOrd="2" presId="urn:microsoft.com/office/officeart/2005/8/layout/hProcess10"/>
    <dgm:cxn modelId="{8F71FC5A-79D0-44ED-828B-B4F128EFAAAF}" srcId="{DB2BBB9A-CA49-4746-BE2F-D061AF80DF9D}" destId="{47D18782-32AB-4075-85B6-F4E0D4F1937C}" srcOrd="0" destOrd="0" parTransId="{C9A596FC-A180-47BE-8EEF-311DAC4E9F8B}" sibTransId="{2620FB7A-2276-44EE-9894-D5E5F46BB93E}"/>
    <dgm:cxn modelId="{519A7392-BB5A-48D2-920D-DCDE0FD7296A}" type="presOf" srcId="{FC9C0148-1651-4B9B-9A32-9A53264B60C6}" destId="{64C0F079-290B-4175-B743-87DE6E13ED44}" srcOrd="0" destOrd="0" presId="urn:microsoft.com/office/officeart/2005/8/layout/hProcess10"/>
    <dgm:cxn modelId="{F8643199-0BB3-40C7-8D60-07BAA7BC7372}" srcId="{FC9C0148-1651-4B9B-9A32-9A53264B60C6}" destId="{66F81450-A8FA-437B-A3DA-9F2C31F466F6}" srcOrd="2" destOrd="0" parTransId="{2492DD94-6216-4589-BB11-2D2344D5CF30}" sibTransId="{C25A1B59-238F-4F69-8165-7937C0BA0042}"/>
    <dgm:cxn modelId="{2A69DCA0-CB09-4460-A899-E6A03153E743}" type="presOf" srcId="{8ACED9AC-2CBF-4854-A952-7967DE6C9EEF}" destId="{3AA46617-1649-4BEF-9D96-3C4AE3D7E65A}" srcOrd="0" destOrd="0" presId="urn:microsoft.com/office/officeart/2005/8/layout/hProcess10"/>
    <dgm:cxn modelId="{38571FB2-D40F-4E12-AE8A-30BEF47A910C}" type="presOf" srcId="{47D18782-32AB-4075-85B6-F4E0D4F1937C}" destId="{E29E9D95-34EB-4603-9061-8675C9F39383}" srcOrd="0" destOrd="1" presId="urn:microsoft.com/office/officeart/2005/8/layout/hProcess10"/>
    <dgm:cxn modelId="{31E268BE-284A-4858-8C1F-23F50C318055}" srcId="{66F81450-A8FA-437B-A3DA-9F2C31F466F6}" destId="{41F1ABB0-8987-4CD8-BB8B-9F93C7302F5D}" srcOrd="0" destOrd="0" parTransId="{B92D6B38-4595-4D02-9CA1-3CA19F988936}" sibTransId="{70C1A9FD-ACA8-47DE-809F-C660430BA0E7}"/>
    <dgm:cxn modelId="{75D14BC0-558C-4C48-904A-5F24E35CB1B3}" type="presOf" srcId="{41F1ABB0-8987-4CD8-BB8B-9F93C7302F5D}" destId="{491B7C61-5CEE-4072-B39C-A810818EB454}" srcOrd="0" destOrd="1" presId="urn:microsoft.com/office/officeart/2005/8/layout/hProcess10"/>
    <dgm:cxn modelId="{3031CCCC-F26C-4081-9B86-5DB2D54F7E7A}" srcId="{DB2BBB9A-CA49-4746-BE2F-D061AF80DF9D}" destId="{C1C24D7D-649A-4E7E-989A-FF4671EDC34B}" srcOrd="1" destOrd="0" parTransId="{55EE2E96-6447-44B9-A00B-87C7689C1B3A}" sibTransId="{AF787B86-09CC-4E1F-9EE7-A098AE46344D}"/>
    <dgm:cxn modelId="{461C43CD-68BC-4AA6-9D25-7F4D347280A2}" type="presOf" srcId="{66F81450-A8FA-437B-A3DA-9F2C31F466F6}" destId="{491B7C61-5CEE-4072-B39C-A810818EB454}" srcOrd="0" destOrd="0" presId="urn:microsoft.com/office/officeart/2005/8/layout/hProcess10"/>
    <dgm:cxn modelId="{3FCB60CF-2F74-49BC-A48A-67544F9FFA04}" type="presOf" srcId="{8ACED9AC-2CBF-4854-A952-7967DE6C9EEF}" destId="{5571CD76-742A-44A8-BE79-4FFCBABAB511}" srcOrd="1" destOrd="0" presId="urn:microsoft.com/office/officeart/2005/8/layout/hProcess10"/>
    <dgm:cxn modelId="{C80654E3-F292-4547-9CAA-F96F209A9AE3}" srcId="{FC9C0148-1651-4B9B-9A32-9A53264B60C6}" destId="{DB2BBB9A-CA49-4746-BE2F-D061AF80DF9D}" srcOrd="1" destOrd="0" parTransId="{A9DD010D-B011-4535-9261-B65D6877BA8E}" sibTransId="{57C28C17-44CC-4DB7-93C5-CF3D6E87E48C}"/>
    <dgm:cxn modelId="{8C396DFA-694F-492D-A0F1-AF91A7D27A40}" srcId="{66F81450-A8FA-437B-A3DA-9F2C31F466F6}" destId="{50841E6C-D462-4B43-BEA2-2A17B3A2512F}" srcOrd="1" destOrd="0" parTransId="{9419CAD4-46EB-45AD-ABFD-2228E5DB28BE}" sibTransId="{E40FDE26-0D21-4921-B168-F527F56FF9DE}"/>
    <dgm:cxn modelId="{761715D3-D673-47A5-969B-4261EE90CF3D}" type="presParOf" srcId="{64C0F079-290B-4175-B743-87DE6E13ED44}" destId="{A305E26F-32A9-4861-BD32-0D4483FF0240}" srcOrd="0" destOrd="0" presId="urn:microsoft.com/office/officeart/2005/8/layout/hProcess10"/>
    <dgm:cxn modelId="{C05EF4D9-CFAB-4CA3-8F20-E4A392D4CDB9}" type="presParOf" srcId="{A305E26F-32A9-4861-BD32-0D4483FF0240}" destId="{5CC697B3-4AF0-427E-8290-5EFEE47A53EF}" srcOrd="0" destOrd="0" presId="urn:microsoft.com/office/officeart/2005/8/layout/hProcess10"/>
    <dgm:cxn modelId="{72B01A73-815A-489D-BEA7-17BC5D57D2FE}" type="presParOf" srcId="{A305E26F-32A9-4861-BD32-0D4483FF0240}" destId="{8F849042-64AE-4FF0-9BB5-B29093EB24EF}" srcOrd="1" destOrd="0" presId="urn:microsoft.com/office/officeart/2005/8/layout/hProcess10"/>
    <dgm:cxn modelId="{68FFA23C-ACE7-4CE3-AEC8-B664B9107B30}" type="presParOf" srcId="{64C0F079-290B-4175-B743-87DE6E13ED44}" destId="{3AA46617-1649-4BEF-9D96-3C4AE3D7E65A}" srcOrd="1" destOrd="0" presId="urn:microsoft.com/office/officeart/2005/8/layout/hProcess10"/>
    <dgm:cxn modelId="{F96E84B8-D7E7-48AF-BA4D-01BFEC3E6FA4}" type="presParOf" srcId="{3AA46617-1649-4BEF-9D96-3C4AE3D7E65A}" destId="{5571CD76-742A-44A8-BE79-4FFCBABAB511}" srcOrd="0" destOrd="0" presId="urn:microsoft.com/office/officeart/2005/8/layout/hProcess10"/>
    <dgm:cxn modelId="{443A5F52-8966-4859-AB69-699872353269}" type="presParOf" srcId="{64C0F079-290B-4175-B743-87DE6E13ED44}" destId="{A3E53865-1C89-49E5-B472-D12F334F1FA1}" srcOrd="2" destOrd="0" presId="urn:microsoft.com/office/officeart/2005/8/layout/hProcess10"/>
    <dgm:cxn modelId="{7208F328-3D59-46D5-A960-28F3926F77AD}" type="presParOf" srcId="{A3E53865-1C89-49E5-B472-D12F334F1FA1}" destId="{225D8E40-963D-49D3-AC1B-65BFF099C991}" srcOrd="0" destOrd="0" presId="urn:microsoft.com/office/officeart/2005/8/layout/hProcess10"/>
    <dgm:cxn modelId="{423F2DCE-F20C-460F-9C68-48ECEDD8BB52}" type="presParOf" srcId="{A3E53865-1C89-49E5-B472-D12F334F1FA1}" destId="{E29E9D95-34EB-4603-9061-8675C9F39383}" srcOrd="1" destOrd="0" presId="urn:microsoft.com/office/officeart/2005/8/layout/hProcess10"/>
    <dgm:cxn modelId="{6B3C279F-1A7B-4A7F-90B3-F6E0672A9A9E}" type="presParOf" srcId="{64C0F079-290B-4175-B743-87DE6E13ED44}" destId="{4E81CB08-0CBB-41CF-81CC-32E1A8126A0C}" srcOrd="3" destOrd="0" presId="urn:microsoft.com/office/officeart/2005/8/layout/hProcess10"/>
    <dgm:cxn modelId="{3C2D8425-A5C5-40E3-9399-ECC426611C73}" type="presParOf" srcId="{4E81CB08-0CBB-41CF-81CC-32E1A8126A0C}" destId="{4BA18998-E4E2-40E4-860A-52F75803843D}" srcOrd="0" destOrd="0" presId="urn:microsoft.com/office/officeart/2005/8/layout/hProcess10"/>
    <dgm:cxn modelId="{26688B46-71E4-4E59-B76E-D70812F30E8B}" type="presParOf" srcId="{64C0F079-290B-4175-B743-87DE6E13ED44}" destId="{E0B81EA5-E087-44B1-AB7E-00842A6D8805}" srcOrd="4" destOrd="0" presId="urn:microsoft.com/office/officeart/2005/8/layout/hProcess10"/>
    <dgm:cxn modelId="{292D4504-3102-4E60-99D7-7B25AB5BA7AF}" type="presParOf" srcId="{E0B81EA5-E087-44B1-AB7E-00842A6D8805}" destId="{B20C488B-3FA6-4E90-A8C0-ECC8FE0E1978}" srcOrd="0" destOrd="0" presId="urn:microsoft.com/office/officeart/2005/8/layout/hProcess10"/>
    <dgm:cxn modelId="{C80DCBCF-1BB0-4BDA-91B7-865CFBD4C6B7}" type="presParOf" srcId="{E0B81EA5-E087-44B1-AB7E-00842A6D8805}" destId="{491B7C61-5CEE-4072-B39C-A810818EB454}"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697B3-4AF0-427E-8290-5EFEE47A53EF}">
      <dsp:nvSpPr>
        <dsp:cNvPr id="0" name=""/>
        <dsp:cNvSpPr/>
      </dsp:nvSpPr>
      <dsp:spPr>
        <a:xfrm>
          <a:off x="15" y="217650"/>
          <a:ext cx="3671285" cy="367128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849042-64AE-4FF0-9BB5-B29093EB24EF}">
      <dsp:nvSpPr>
        <dsp:cNvPr id="0" name=""/>
        <dsp:cNvSpPr/>
      </dsp:nvSpPr>
      <dsp:spPr>
        <a:xfrm>
          <a:off x="1816111" y="3199596"/>
          <a:ext cx="4168487" cy="44020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dirty="0">
              <a:solidFill>
                <a:srgbClr val="002060"/>
              </a:solidFill>
            </a:rPr>
            <a:t>Pre-Clinical</a:t>
          </a:r>
          <a:r>
            <a:rPr lang="en-US" sz="4000" kern="1200" dirty="0"/>
            <a:t> </a:t>
          </a:r>
        </a:p>
        <a:p>
          <a:pPr marL="285750" lvl="1" indent="-285750" algn="l" defTabSz="1778000">
            <a:lnSpc>
              <a:spcPct val="90000"/>
            </a:lnSpc>
            <a:spcBef>
              <a:spcPct val="0"/>
            </a:spcBef>
            <a:spcAft>
              <a:spcPct val="15000"/>
            </a:spcAft>
            <a:buChar char="•"/>
          </a:pPr>
          <a:r>
            <a:rPr lang="en-US" sz="4000" kern="1200" dirty="0"/>
            <a:t>Loneliness</a:t>
          </a:r>
        </a:p>
        <a:p>
          <a:pPr marL="285750" lvl="1" indent="-285750" algn="l" defTabSz="1778000">
            <a:lnSpc>
              <a:spcPct val="90000"/>
            </a:lnSpc>
            <a:spcBef>
              <a:spcPct val="0"/>
            </a:spcBef>
            <a:spcAft>
              <a:spcPct val="15000"/>
            </a:spcAft>
            <a:buChar char="•"/>
          </a:pPr>
          <a:r>
            <a:rPr lang="en-US" sz="4000" kern="1200" dirty="0"/>
            <a:t>Social Isolation</a:t>
          </a:r>
        </a:p>
      </dsp:txBody>
      <dsp:txXfrm>
        <a:off x="1938202" y="3321687"/>
        <a:ext cx="3924305" cy="4157872"/>
      </dsp:txXfrm>
    </dsp:sp>
    <dsp:sp modelId="{3AA46617-1649-4BEF-9D96-3C4AE3D7E65A}">
      <dsp:nvSpPr>
        <dsp:cNvPr id="0" name=""/>
        <dsp:cNvSpPr/>
      </dsp:nvSpPr>
      <dsp:spPr>
        <a:xfrm rot="21570030">
          <a:off x="4355464" y="1587263"/>
          <a:ext cx="684202" cy="8821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a:off x="4355468" y="1764590"/>
        <a:ext cx="478941" cy="529294"/>
      </dsp:txXfrm>
    </dsp:sp>
    <dsp:sp modelId="{225D8E40-963D-49D3-AC1B-65BFF099C991}">
      <dsp:nvSpPr>
        <dsp:cNvPr id="0" name=""/>
        <dsp:cNvSpPr/>
      </dsp:nvSpPr>
      <dsp:spPr>
        <a:xfrm>
          <a:off x="5626091" y="168602"/>
          <a:ext cx="3671285" cy="3671285"/>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9E9D95-34EB-4603-9061-8675C9F39383}">
      <dsp:nvSpPr>
        <dsp:cNvPr id="0" name=""/>
        <dsp:cNvSpPr/>
      </dsp:nvSpPr>
      <dsp:spPr>
        <a:xfrm>
          <a:off x="7169648" y="3199613"/>
          <a:ext cx="4377567" cy="44020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dirty="0">
              <a:solidFill>
                <a:srgbClr val="002060"/>
              </a:solidFill>
            </a:rPr>
            <a:t>Clinical</a:t>
          </a:r>
        </a:p>
        <a:p>
          <a:pPr marL="285750" lvl="1" indent="-285750" algn="l" defTabSz="1778000">
            <a:lnSpc>
              <a:spcPct val="90000"/>
            </a:lnSpc>
            <a:spcBef>
              <a:spcPct val="0"/>
            </a:spcBef>
            <a:spcAft>
              <a:spcPct val="15000"/>
            </a:spcAft>
            <a:buChar char="•"/>
          </a:pPr>
          <a:r>
            <a:rPr lang="en-US" sz="4000" kern="1200" dirty="0"/>
            <a:t>Depression</a:t>
          </a:r>
        </a:p>
        <a:p>
          <a:pPr marL="285750" lvl="1" indent="-285750" algn="l" defTabSz="1778000">
            <a:lnSpc>
              <a:spcPct val="90000"/>
            </a:lnSpc>
            <a:spcBef>
              <a:spcPct val="0"/>
            </a:spcBef>
            <a:spcAft>
              <a:spcPct val="15000"/>
            </a:spcAft>
            <a:buChar char="•"/>
          </a:pPr>
          <a:r>
            <a:rPr lang="en-US" sz="4000" kern="1200" dirty="0"/>
            <a:t>Anxiety</a:t>
          </a:r>
        </a:p>
        <a:p>
          <a:pPr marL="285750" lvl="1" indent="-285750" algn="l" defTabSz="1778000">
            <a:lnSpc>
              <a:spcPct val="90000"/>
            </a:lnSpc>
            <a:spcBef>
              <a:spcPct val="0"/>
            </a:spcBef>
            <a:spcAft>
              <a:spcPct val="15000"/>
            </a:spcAft>
            <a:buChar char="•"/>
          </a:pPr>
          <a:r>
            <a:rPr lang="en-US" sz="4000" kern="1200" dirty="0"/>
            <a:t>Memory Loss</a:t>
          </a:r>
        </a:p>
        <a:p>
          <a:pPr marL="285750" lvl="1" indent="-285750" algn="l" defTabSz="1778000">
            <a:lnSpc>
              <a:spcPct val="90000"/>
            </a:lnSpc>
            <a:spcBef>
              <a:spcPct val="0"/>
            </a:spcBef>
            <a:spcAft>
              <a:spcPct val="15000"/>
            </a:spcAft>
            <a:buChar char="•"/>
          </a:pPr>
          <a:r>
            <a:rPr lang="en-US" sz="4000" kern="1200" dirty="0"/>
            <a:t>Heart issues</a:t>
          </a:r>
        </a:p>
      </dsp:txBody>
      <dsp:txXfrm>
        <a:off x="7297863" y="3327828"/>
        <a:ext cx="4121137" cy="4145624"/>
      </dsp:txXfrm>
    </dsp:sp>
    <dsp:sp modelId="{4E81CB08-0CBB-41CF-81CC-32E1A8126A0C}">
      <dsp:nvSpPr>
        <dsp:cNvPr id="0" name=""/>
        <dsp:cNvSpPr/>
      </dsp:nvSpPr>
      <dsp:spPr>
        <a:xfrm rot="14717">
          <a:off x="9879325" y="1574761"/>
          <a:ext cx="581957" cy="8821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a:off x="9879326" y="1750819"/>
        <a:ext cx="407370" cy="529294"/>
      </dsp:txXfrm>
    </dsp:sp>
    <dsp:sp modelId="{B20C488B-3FA6-4E90-A8C0-ECC8FE0E1978}">
      <dsp:nvSpPr>
        <dsp:cNvPr id="0" name=""/>
        <dsp:cNvSpPr/>
      </dsp:nvSpPr>
      <dsp:spPr>
        <a:xfrm>
          <a:off x="10960097" y="191437"/>
          <a:ext cx="3671285" cy="367128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1B7C61-5CEE-4072-B39C-A810818EB454}">
      <dsp:nvSpPr>
        <dsp:cNvPr id="0" name=""/>
        <dsp:cNvSpPr/>
      </dsp:nvSpPr>
      <dsp:spPr>
        <a:xfrm>
          <a:off x="12439404" y="3199613"/>
          <a:ext cx="3994395" cy="44020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dirty="0">
              <a:solidFill>
                <a:srgbClr val="002060"/>
              </a:solidFill>
            </a:rPr>
            <a:t>High-risk</a:t>
          </a:r>
        </a:p>
        <a:p>
          <a:pPr marL="285750" lvl="1" indent="-285750" algn="l" defTabSz="1778000">
            <a:lnSpc>
              <a:spcPct val="90000"/>
            </a:lnSpc>
            <a:spcBef>
              <a:spcPct val="0"/>
            </a:spcBef>
            <a:spcAft>
              <a:spcPct val="15000"/>
            </a:spcAft>
            <a:buChar char="•"/>
          </a:pPr>
          <a:r>
            <a:rPr lang="en-US" sz="4000" kern="1200" dirty="0"/>
            <a:t>Suicide ideation</a:t>
          </a:r>
        </a:p>
        <a:p>
          <a:pPr marL="285750" lvl="1" indent="-285750" algn="l" defTabSz="1778000">
            <a:lnSpc>
              <a:spcPct val="90000"/>
            </a:lnSpc>
            <a:spcBef>
              <a:spcPct val="0"/>
            </a:spcBef>
            <a:spcAft>
              <a:spcPct val="15000"/>
            </a:spcAft>
            <a:buChar char="•"/>
          </a:pPr>
          <a:r>
            <a:rPr lang="en-US" sz="4000" kern="1200" dirty="0"/>
            <a:t>Mortality</a:t>
          </a:r>
        </a:p>
      </dsp:txBody>
      <dsp:txXfrm>
        <a:off x="12556396" y="3316605"/>
        <a:ext cx="3760411" cy="416807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55812641-F422-4D49-B1BE-26A7A113A902}" type="datetimeFigureOut">
              <a:rPr lang="en-US" smtClean="0"/>
              <a:t>8/24/2022</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9C75509C-49AE-4480-A414-DC7B169D05D0}" type="slidenum">
              <a:rPr lang="en-US" smtClean="0"/>
              <a:t>‹#›</a:t>
            </a:fld>
            <a:endParaRPr lang="en-US"/>
          </a:p>
        </p:txBody>
      </p:sp>
    </p:spTree>
    <p:extLst>
      <p:ext uri="{BB962C8B-B14F-4D97-AF65-F5344CB8AC3E}">
        <p14:creationId xmlns:p14="http://schemas.microsoft.com/office/powerpoint/2010/main" val="859029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afternoon, everyone. It’s really cool to get to speak with you, because our work is quite closely aligned. Dr. Pai asked me to speak with you about one of our programs designed to offer non-clinical social support to Veterans. Particularly homebound Veterans.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What’s funny is we had a program like that in a pilot stage and couldn’t get it to grow until the pandemic forced us to convert it to a different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we’ve learned and a little of what I’ll talk about today is that there’s this terrible social determinant of health that we were all but ignoring because no one quite understood where it fit in the ecosystem of healthcare, because the condition is not clinical.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let me ask you a couple of questions.  What percentage of calls to the crisis line do you think are not by people in crisis?  How much time do you think doctors and other clinicians are spending with patients talking about non-medical issues?  Quick follow-up, would we consider that the best use of their time?  And second follow-up, why do we think something like that might be happening in the first place?  What if I told you that right now, we have the tools and opportunity to reduce non-crisis calls to the crisis line.  That we can give clinicians up to 8 hours of their week back.  And, we can greatly improve the patient experience in the process.  And not to ingratiate myself, but I know that you know this isn’t with snake oil and it doesn’t even require a great deal of money.  It’s putting just a little more focus on the non-clinical aspects of healthcare.  And if we do this right, coupled with many other wonderful things we’re already doing together, we might actually start to see a downward trend in our death by suicide 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are exactly you talking about Prince?  Well, I’m talking about the pandemic we don’t talk about.  And how it’s connected to all types of social determinants of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am talking about loneliness…and social isolation.   And I hope that by the time the sandman comes and yanks me off the stage, I would have impressed upon you just how important our partnership is and how much more impactful it could be to the lives of our Veterans, their families, and their caregivers.</a:t>
            </a:r>
          </a:p>
        </p:txBody>
      </p:sp>
      <p:sp>
        <p:nvSpPr>
          <p:cNvPr id="4" name="Slide Number Placeholder 3"/>
          <p:cNvSpPr>
            <a:spLocks noGrp="1"/>
          </p:cNvSpPr>
          <p:nvPr>
            <p:ph type="sldNum" sz="quarter" idx="5"/>
          </p:nvPr>
        </p:nvSpPr>
        <p:spPr/>
        <p:txBody>
          <a:bodyPr/>
          <a:lstStyle/>
          <a:p>
            <a:fld id="{9C75509C-49AE-4480-A414-DC7B169D05D0}" type="slidenum">
              <a:rPr lang="en-US" smtClean="0"/>
              <a:t>1</a:t>
            </a:fld>
            <a:endParaRPr lang="en-US"/>
          </a:p>
        </p:txBody>
      </p:sp>
    </p:spTree>
    <p:extLst>
      <p:ext uri="{BB962C8B-B14F-4D97-AF65-F5344CB8AC3E}">
        <p14:creationId xmlns:p14="http://schemas.microsoft.com/office/powerpoint/2010/main" val="2442274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endogeneity</a:t>
            </a:r>
          </a:p>
        </p:txBody>
      </p:sp>
      <p:sp>
        <p:nvSpPr>
          <p:cNvPr id="4" name="Slide Number Placeholder 3"/>
          <p:cNvSpPr>
            <a:spLocks noGrp="1"/>
          </p:cNvSpPr>
          <p:nvPr>
            <p:ph type="sldNum" sz="quarter" idx="5"/>
          </p:nvPr>
        </p:nvSpPr>
        <p:spPr/>
        <p:txBody>
          <a:bodyPr/>
          <a:lstStyle/>
          <a:p>
            <a:fld id="{9C75509C-49AE-4480-A414-DC7B169D05D0}" type="slidenum">
              <a:rPr lang="en-US" smtClean="0"/>
              <a:t>6</a:t>
            </a:fld>
            <a:endParaRPr lang="en-US"/>
          </a:p>
        </p:txBody>
      </p:sp>
    </p:spTree>
    <p:extLst>
      <p:ext uri="{BB962C8B-B14F-4D97-AF65-F5344CB8AC3E}">
        <p14:creationId xmlns:p14="http://schemas.microsoft.com/office/powerpoint/2010/main" val="70040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75509C-49AE-4480-A414-DC7B169D05D0}" type="slidenum">
              <a:rPr lang="en-US" smtClean="0"/>
              <a:t>7</a:t>
            </a:fld>
            <a:endParaRPr lang="en-US"/>
          </a:p>
        </p:txBody>
      </p:sp>
    </p:spTree>
    <p:extLst>
      <p:ext uri="{BB962C8B-B14F-4D97-AF65-F5344CB8AC3E}">
        <p14:creationId xmlns:p14="http://schemas.microsoft.com/office/powerpoint/2010/main" val="3678068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Now, let me color in a little more about what Compassionate Contact Corps is.  In 2020, the VA Center for Development &amp; Civic Engagement (formerly known as VA Voluntary Service) started a social prescribing program where trained volunteers phone Veterans that have been identified as lonely or socially isolated by their clinicians and referred to the program.  Now we know, one VA is one VA, but let me run through ideally, how it should and is working in places like Columbus, Ohio and Fargo, North Dakota, because it’s not a lot of additional work</a:t>
            </a:r>
          </a:p>
          <a:p>
            <a:endParaRPr lang="en-US" dirty="0"/>
          </a:p>
        </p:txBody>
      </p:sp>
      <p:sp>
        <p:nvSpPr>
          <p:cNvPr id="4" name="Slide Number Placeholder 3"/>
          <p:cNvSpPr>
            <a:spLocks noGrp="1"/>
          </p:cNvSpPr>
          <p:nvPr>
            <p:ph type="sldNum" sz="quarter" idx="5"/>
          </p:nvPr>
        </p:nvSpPr>
        <p:spPr/>
        <p:txBody>
          <a:bodyPr/>
          <a:lstStyle/>
          <a:p>
            <a:fld id="{9C75509C-49AE-4480-A414-DC7B169D05D0}" type="slidenum">
              <a:rPr lang="en-US" smtClean="0"/>
              <a:t>9</a:t>
            </a:fld>
            <a:endParaRPr lang="en-US"/>
          </a:p>
        </p:txBody>
      </p:sp>
    </p:spTree>
    <p:extLst>
      <p:ext uri="{BB962C8B-B14F-4D97-AF65-F5344CB8AC3E}">
        <p14:creationId xmlns:p14="http://schemas.microsoft.com/office/powerpoint/2010/main" val="834407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i="0" kern="1200" dirty="0">
                <a:solidFill>
                  <a:schemeClr val="tx1"/>
                </a:solidFill>
                <a:effectLst/>
                <a:latin typeface="+mn-lt"/>
                <a:ea typeface="+mn-ea"/>
                <a:cs typeface="+mn-cs"/>
              </a:rPr>
              <a:t>Still, this is not a clinical program.  Our volunteers do not offer medical, legal, or financial advice and they do not proselytize.  However, they do let us know if they hear, suspect, or notice something that might adversely impact the Veteran or caregiver.  The beauty of this is that we might be able to offer necessary and critical interventions sooner, up to and including crisis support, which has occurred several times.</a:t>
            </a:r>
            <a:endParaRPr lang="en-US" dirty="0"/>
          </a:p>
        </p:txBody>
      </p:sp>
      <p:sp>
        <p:nvSpPr>
          <p:cNvPr id="4" name="Slide Number Placeholder 3"/>
          <p:cNvSpPr>
            <a:spLocks noGrp="1"/>
          </p:cNvSpPr>
          <p:nvPr>
            <p:ph type="sldNum" sz="quarter" idx="5"/>
          </p:nvPr>
        </p:nvSpPr>
        <p:spPr/>
        <p:txBody>
          <a:bodyPr/>
          <a:lstStyle/>
          <a:p>
            <a:fld id="{9C75509C-49AE-4480-A414-DC7B169D05D0}" type="slidenum">
              <a:rPr lang="en-US" smtClean="0"/>
              <a:t>10</a:t>
            </a:fld>
            <a:endParaRPr lang="en-US"/>
          </a:p>
        </p:txBody>
      </p:sp>
    </p:spTree>
    <p:extLst>
      <p:ext uri="{BB962C8B-B14F-4D97-AF65-F5344CB8AC3E}">
        <p14:creationId xmlns:p14="http://schemas.microsoft.com/office/powerpoint/2010/main" val="2302444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March we sent out a questionnaire to see what Veterans thought of the program.  86% said the program made them feel less lonely, which is great, so I could stop there, but in addition to helping them feel less lonely…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C75509C-49AE-4480-A414-DC7B169D05D0}" type="slidenum">
              <a:rPr lang="en-US" smtClean="0"/>
              <a:t>11</a:t>
            </a:fld>
            <a:endParaRPr lang="en-US"/>
          </a:p>
        </p:txBody>
      </p:sp>
    </p:spTree>
    <p:extLst>
      <p:ext uri="{BB962C8B-B14F-4D97-AF65-F5344CB8AC3E}">
        <p14:creationId xmlns:p14="http://schemas.microsoft.com/office/powerpoint/2010/main" val="3469887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72% said the program increased their overall well-being.  These are subjective questions, but the subjectivity is the point,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And it’s even more significant when taken in this context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C75509C-49AE-4480-A414-DC7B169D05D0}" type="slidenum">
              <a:rPr lang="en-US" smtClean="0"/>
              <a:t>12</a:t>
            </a:fld>
            <a:endParaRPr lang="en-US"/>
          </a:p>
        </p:txBody>
      </p:sp>
    </p:spTree>
    <p:extLst>
      <p:ext uri="{BB962C8B-B14F-4D97-AF65-F5344CB8AC3E}">
        <p14:creationId xmlns:p14="http://schemas.microsoft.com/office/powerpoint/2010/main" val="3092385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a:t>So this is me talking to you about Compassionate Contact Corps.  It’s been lauded.  10 of our original program coordinators received the Secretary Honor Award earlier this year.  We got second place in The Beryl Institute’s international Patient Experience Innovation Award competition.  One of our coordinators actually won their Volunteer Professional Award of Excellence.  We’ve been shouted out by The New York Times in their series on The Future of Healthcare, the program has been nominated for the Dr. Robert L. Jesse Award for Excellence in Innovation, and we are a finalist for VHA’s Shark Tank.  </a:t>
            </a:r>
          </a:p>
          <a:p>
            <a:endParaRPr lang="en-US" i="0" baseline="0" dirty="0"/>
          </a:p>
          <a:p>
            <a:r>
              <a:rPr lang="en-US" i="0" baseline="0" dirty="0"/>
              <a:t>But this is a summit on caregiver support.  And what I haven’t said is that all of this…the reason we were able to act so fast and effectively and garner all of this attention and accolade is because of the in-home visitor program, which functioned as a caregiver support program, that I suspended at the start of the pandemic.  We did not expect Compassionate Contact Corps to grow like it did.  We did not expect it to address loneliness or social isolation.  But we’re glad that it did, because we’re now connecting with Veterans that were beyond our reach before.</a:t>
            </a:r>
          </a:p>
          <a:p>
            <a:endParaRPr lang="en-US" i="0" baseline="0" dirty="0"/>
          </a:p>
          <a:p>
            <a:r>
              <a:rPr lang="en-US" i="0" baseline="0" dirty="0"/>
              <a:t>This program may not be for ever Veteran with a caregiver, but I submit that it should be considered, because we ask a lot of our caregivers.  And this is a way to lighten that load a little bit.  On the other side of this, we will go back to in home visitors.  And we’re going to need your support.  Our volunteers are trained, vetted, most come from veteran service organizations, and they will make your work easier.  But more than that, they will add value to the lives of our Veterans and their caregivers.  I should also tell you that The American Legion Family is looking into doing something similar to what the American Red Cross did for Compassionate Contact Corps and naming the Volunteer In-Home Visitor program as one of their signature programs.  So, support for these programs is not mutually exclusive.  They can and should work in tandem in the best of circumstances.  </a:t>
            </a:r>
          </a:p>
          <a:p>
            <a:endParaRPr lang="en-US" i="0" baseline="0" dirty="0"/>
          </a:p>
          <a:p>
            <a:r>
              <a:rPr lang="en-US" i="0" baseline="0" dirty="0"/>
              <a:t>We’re only at about 2,000 matches right now.  But we all know the </a:t>
            </a:r>
            <a:r>
              <a:rPr lang="en-US" b="1" i="0" baseline="0" dirty="0"/>
              <a:t>need</a:t>
            </a:r>
            <a:r>
              <a:rPr lang="en-US" i="0" baseline="0" dirty="0"/>
              <a:t> is much greater than that.</a:t>
            </a:r>
          </a:p>
          <a:p>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I told your directors at the VEO Patient Experience Symposium earlier this month that by the end of next year, we should be looking at 10,000 matches, with great nostalgia.  That’s a national average of less than 60 matches at each of our 172 urban and rural primary care facilities.  There’s need, there’s research, there’s time-savings and cost-savings, we have trained volunteers in wait, and we know the incredibly positive impact felt by our Veterans. </a:t>
            </a:r>
          </a:p>
          <a:p>
            <a:endParaRPr lang="en-US" i="0" baseline="0" dirty="0"/>
          </a:p>
          <a:p>
            <a:r>
              <a:rPr lang="en-US" i="0" baseline="0" dirty="0"/>
              <a:t>So, if any of this has been the least bit persuasive to you, my request is that you let your leadership team know; your doctors, your colleagues, your psychologists, psychiatrists, other social workers, and your Voluntary Service or CDCE Chief.  We are on the precipice of something amazing that can only work if we work together.  My team is ready to deploy one of our eight national implementation mentors to give support and help scaffold facilities through the process.  We have monthly calls for the program managers with structured opportunities to ask questions and learn best practices from each other, and we have the capacity to prepare quarterly reports on the progress of your program.  I wish I had a stronger close for you, you deserve that, but I have great confidence that together we can do incredible things.  And I look forward to it.  Thank you.</a:t>
            </a:r>
          </a:p>
        </p:txBody>
      </p:sp>
      <p:sp>
        <p:nvSpPr>
          <p:cNvPr id="4" name="Slide Number Placeholder 3"/>
          <p:cNvSpPr>
            <a:spLocks noGrp="1"/>
          </p:cNvSpPr>
          <p:nvPr>
            <p:ph type="sldNum" sz="quarter" idx="5"/>
          </p:nvPr>
        </p:nvSpPr>
        <p:spPr/>
        <p:txBody>
          <a:bodyPr/>
          <a:lstStyle/>
          <a:p>
            <a:fld id="{9C75509C-49AE-4480-A414-DC7B169D05D0}" type="slidenum">
              <a:rPr lang="en-US" smtClean="0"/>
              <a:t>13</a:t>
            </a:fld>
            <a:endParaRPr lang="en-US"/>
          </a:p>
        </p:txBody>
      </p:sp>
    </p:spTree>
    <p:extLst>
      <p:ext uri="{BB962C8B-B14F-4D97-AF65-F5344CB8AC3E}">
        <p14:creationId xmlns:p14="http://schemas.microsoft.com/office/powerpoint/2010/main" val="1007079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Sent from USH account in December 2020</a:t>
            </a:r>
          </a:p>
        </p:txBody>
      </p:sp>
      <p:sp>
        <p:nvSpPr>
          <p:cNvPr id="4" name="Slide Number Placeholder 3"/>
          <p:cNvSpPr>
            <a:spLocks noGrp="1"/>
          </p:cNvSpPr>
          <p:nvPr>
            <p:ph type="sldNum" sz="quarter" idx="5"/>
          </p:nvPr>
        </p:nvSpPr>
        <p:spPr/>
        <p:txBody>
          <a:bodyPr/>
          <a:lstStyle/>
          <a:p>
            <a:fld id="{9C75509C-49AE-4480-A414-DC7B169D05D0}" type="slidenum">
              <a:rPr lang="en-US" smtClean="0"/>
              <a:t>16</a:t>
            </a:fld>
            <a:endParaRPr lang="en-US"/>
          </a:p>
        </p:txBody>
      </p:sp>
    </p:spTree>
    <p:extLst>
      <p:ext uri="{BB962C8B-B14F-4D97-AF65-F5344CB8AC3E}">
        <p14:creationId xmlns:p14="http://schemas.microsoft.com/office/powerpoint/2010/main" val="2390788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3000" b="0" i="0">
                <a:solidFill>
                  <a:srgbClr val="535353"/>
                </a:solidFill>
                <a:latin typeface="Tahoma"/>
                <a:cs typeface="Tahoma"/>
              </a:defRPr>
            </a:lvl1pPr>
          </a:lstStyle>
          <a:p>
            <a:pPr marL="12700">
              <a:lnSpc>
                <a:spcPct val="100000"/>
              </a:lnSpc>
              <a:spcBef>
                <a:spcPts val="100"/>
              </a:spcBef>
            </a:pPr>
            <a:r>
              <a:rPr spc="-25" dirty="0"/>
              <a:t>p</a:t>
            </a:r>
            <a:r>
              <a:rPr spc="-60" dirty="0"/>
              <a:t>a</a:t>
            </a:r>
            <a:r>
              <a:rPr spc="-70" dirty="0"/>
              <a:t>g</a:t>
            </a:r>
            <a:r>
              <a:rPr spc="10" dirty="0"/>
              <a:t>e</a:t>
            </a:r>
            <a:r>
              <a:rPr spc="95" dirty="0"/>
              <a:t>s</a:t>
            </a:r>
            <a:r>
              <a:rPr spc="-340" dirty="0"/>
              <a:t> </a:t>
            </a:r>
            <a:r>
              <a:rPr spc="-600" dirty="0"/>
              <a:t>1</a:t>
            </a:r>
            <a:r>
              <a:rPr spc="80" dirty="0"/>
              <a:t>-</a:t>
            </a:r>
            <a:r>
              <a:rPr spc="-114" dirty="0"/>
              <a:t>3</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800" b="1" i="0">
                <a:solidFill>
                  <a:srgbClr val="0C1512"/>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3000" b="0" i="0">
                <a:solidFill>
                  <a:srgbClr val="535353"/>
                </a:solidFill>
                <a:latin typeface="Tahoma"/>
                <a:cs typeface="Tahoma"/>
              </a:defRPr>
            </a:lvl1pPr>
          </a:lstStyle>
          <a:p>
            <a:pPr marL="12700">
              <a:lnSpc>
                <a:spcPct val="100000"/>
              </a:lnSpc>
              <a:spcBef>
                <a:spcPts val="100"/>
              </a:spcBef>
            </a:pPr>
            <a:r>
              <a:rPr spc="-25" dirty="0"/>
              <a:t>p</a:t>
            </a:r>
            <a:r>
              <a:rPr spc="-60" dirty="0"/>
              <a:t>a</a:t>
            </a:r>
            <a:r>
              <a:rPr spc="-70" dirty="0"/>
              <a:t>g</a:t>
            </a:r>
            <a:r>
              <a:rPr spc="10" dirty="0"/>
              <a:t>e</a:t>
            </a:r>
            <a:r>
              <a:rPr spc="95" dirty="0"/>
              <a:t>s</a:t>
            </a:r>
            <a:r>
              <a:rPr spc="-340" dirty="0"/>
              <a:t> </a:t>
            </a:r>
            <a:r>
              <a:rPr spc="-600" dirty="0"/>
              <a:t>1</a:t>
            </a:r>
            <a:r>
              <a:rPr spc="80" dirty="0"/>
              <a:t>-</a:t>
            </a:r>
            <a:r>
              <a:rPr spc="-114" dirty="0"/>
              <a:t>3</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800" b="1" i="0">
                <a:solidFill>
                  <a:srgbClr val="0C1512"/>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3000" b="0" i="0">
                <a:solidFill>
                  <a:srgbClr val="535353"/>
                </a:solidFill>
                <a:latin typeface="Tahoma"/>
                <a:cs typeface="Tahoma"/>
              </a:defRPr>
            </a:lvl1pPr>
          </a:lstStyle>
          <a:p>
            <a:pPr marL="12700">
              <a:lnSpc>
                <a:spcPct val="100000"/>
              </a:lnSpc>
              <a:spcBef>
                <a:spcPts val="100"/>
              </a:spcBef>
            </a:pPr>
            <a:r>
              <a:rPr spc="-25" dirty="0"/>
              <a:t>p</a:t>
            </a:r>
            <a:r>
              <a:rPr spc="-60" dirty="0"/>
              <a:t>a</a:t>
            </a:r>
            <a:r>
              <a:rPr spc="-70" dirty="0"/>
              <a:t>g</a:t>
            </a:r>
            <a:r>
              <a:rPr spc="10" dirty="0"/>
              <a:t>e</a:t>
            </a:r>
            <a:r>
              <a:rPr spc="95" dirty="0"/>
              <a:t>s</a:t>
            </a:r>
            <a:r>
              <a:rPr spc="-340" dirty="0"/>
              <a:t> </a:t>
            </a:r>
            <a:r>
              <a:rPr spc="-600" dirty="0"/>
              <a:t>1</a:t>
            </a:r>
            <a:r>
              <a:rPr spc="80" dirty="0"/>
              <a:t>-</a:t>
            </a:r>
            <a:r>
              <a:rPr spc="-114" dirty="0"/>
              <a:t>3</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800" b="1" i="0">
                <a:solidFill>
                  <a:srgbClr val="0C1512"/>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defRPr sz="3000" b="0" i="0">
                <a:solidFill>
                  <a:srgbClr val="535353"/>
                </a:solidFill>
                <a:latin typeface="Tahoma"/>
                <a:cs typeface="Tahoma"/>
              </a:defRPr>
            </a:lvl1pPr>
          </a:lstStyle>
          <a:p>
            <a:pPr marL="12700">
              <a:lnSpc>
                <a:spcPct val="100000"/>
              </a:lnSpc>
              <a:spcBef>
                <a:spcPts val="100"/>
              </a:spcBef>
            </a:pPr>
            <a:r>
              <a:rPr spc="-25" dirty="0"/>
              <a:t>p</a:t>
            </a:r>
            <a:r>
              <a:rPr spc="-60" dirty="0"/>
              <a:t>a</a:t>
            </a:r>
            <a:r>
              <a:rPr spc="-70" dirty="0"/>
              <a:t>g</a:t>
            </a:r>
            <a:r>
              <a:rPr spc="10" dirty="0"/>
              <a:t>e</a:t>
            </a:r>
            <a:r>
              <a:rPr spc="95" dirty="0"/>
              <a:t>s</a:t>
            </a:r>
            <a:r>
              <a:rPr spc="-340" dirty="0"/>
              <a:t> </a:t>
            </a:r>
            <a:r>
              <a:rPr spc="-600" dirty="0"/>
              <a:t>1</a:t>
            </a:r>
            <a:r>
              <a:rPr spc="80" dirty="0"/>
              <a:t>-</a:t>
            </a:r>
            <a:r>
              <a:rPr spc="-114" dirty="0"/>
              <a:t>3</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3000" b="0" i="0">
                <a:solidFill>
                  <a:srgbClr val="535353"/>
                </a:solidFill>
                <a:latin typeface="Tahoma"/>
                <a:cs typeface="Tahoma"/>
              </a:defRPr>
            </a:lvl1pPr>
          </a:lstStyle>
          <a:p>
            <a:pPr marL="12700">
              <a:lnSpc>
                <a:spcPct val="100000"/>
              </a:lnSpc>
              <a:spcBef>
                <a:spcPts val="100"/>
              </a:spcBef>
            </a:pPr>
            <a:r>
              <a:rPr spc="-25" dirty="0"/>
              <a:t>p</a:t>
            </a:r>
            <a:r>
              <a:rPr spc="-60" dirty="0"/>
              <a:t>a</a:t>
            </a:r>
            <a:r>
              <a:rPr spc="-70" dirty="0"/>
              <a:t>g</a:t>
            </a:r>
            <a:r>
              <a:rPr spc="10" dirty="0"/>
              <a:t>e</a:t>
            </a:r>
            <a:r>
              <a:rPr spc="95" dirty="0"/>
              <a:t>s</a:t>
            </a:r>
            <a:r>
              <a:rPr spc="-340" dirty="0"/>
              <a:t> </a:t>
            </a:r>
            <a:r>
              <a:rPr spc="-600" dirty="0"/>
              <a:t>1</a:t>
            </a:r>
            <a:r>
              <a:rPr spc="80" dirty="0"/>
              <a:t>-</a:t>
            </a:r>
            <a:r>
              <a:rPr spc="-114" dirty="0"/>
              <a:t>3</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27100" y="742232"/>
            <a:ext cx="8443595" cy="1518920"/>
          </a:xfrm>
          <a:prstGeom prst="rect">
            <a:avLst/>
          </a:prstGeom>
        </p:spPr>
        <p:txBody>
          <a:bodyPr wrap="square" lIns="0" tIns="0" rIns="0" bIns="0">
            <a:spAutoFit/>
          </a:bodyPr>
          <a:lstStyle>
            <a:lvl1pPr>
              <a:defRPr sz="9800" b="1" i="0">
                <a:solidFill>
                  <a:srgbClr val="0C1512"/>
                </a:solidFill>
                <a:latin typeface="Tahoma"/>
                <a:cs typeface="Tahoma"/>
              </a:defRPr>
            </a:lvl1pPr>
          </a:lstStyle>
          <a:p>
            <a:endParaRPr/>
          </a:p>
        </p:txBody>
      </p:sp>
      <p:sp>
        <p:nvSpPr>
          <p:cNvPr id="3" name="Holder 3"/>
          <p:cNvSpPr>
            <a:spLocks noGrp="1"/>
          </p:cNvSpPr>
          <p:nvPr>
            <p:ph type="body" idx="1"/>
          </p:nvPr>
        </p:nvSpPr>
        <p:spPr>
          <a:xfrm>
            <a:off x="1031174" y="4342831"/>
            <a:ext cx="16225651" cy="455168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34777" y="9615805"/>
            <a:ext cx="1563370" cy="482600"/>
          </a:xfrm>
          <a:prstGeom prst="rect">
            <a:avLst/>
          </a:prstGeom>
        </p:spPr>
        <p:txBody>
          <a:bodyPr wrap="square" lIns="0" tIns="0" rIns="0" bIns="0">
            <a:spAutoFit/>
          </a:bodyPr>
          <a:lstStyle>
            <a:lvl1pPr>
              <a:defRPr sz="3000" b="0" i="0">
                <a:solidFill>
                  <a:srgbClr val="535353"/>
                </a:solidFill>
                <a:latin typeface="Tahoma"/>
                <a:cs typeface="Tahoma"/>
              </a:defRPr>
            </a:lvl1pPr>
          </a:lstStyle>
          <a:p>
            <a:pPr marL="12700">
              <a:lnSpc>
                <a:spcPct val="100000"/>
              </a:lnSpc>
              <a:spcBef>
                <a:spcPts val="100"/>
              </a:spcBef>
            </a:pPr>
            <a:r>
              <a:rPr spc="-25" dirty="0"/>
              <a:t>p</a:t>
            </a:r>
            <a:r>
              <a:rPr spc="-60" dirty="0"/>
              <a:t>a</a:t>
            </a:r>
            <a:r>
              <a:rPr spc="-70" dirty="0"/>
              <a:t>g</a:t>
            </a:r>
            <a:r>
              <a:rPr spc="10" dirty="0"/>
              <a:t>e</a:t>
            </a:r>
            <a:r>
              <a:rPr spc="95" dirty="0"/>
              <a:t>s</a:t>
            </a:r>
            <a:r>
              <a:rPr spc="-340" dirty="0"/>
              <a:t> </a:t>
            </a:r>
            <a:r>
              <a:rPr spc="-600" dirty="0"/>
              <a:t>1</a:t>
            </a:r>
            <a:r>
              <a:rPr spc="80" dirty="0"/>
              <a:t>-</a:t>
            </a:r>
            <a:r>
              <a:rPr spc="-114" dirty="0"/>
              <a:t>3</a:t>
            </a: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8/24/2022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9757"/>
            <a:ext cx="18287999" cy="10287000"/>
            <a:chOff x="0" y="0"/>
            <a:chExt cx="18287999" cy="10287000"/>
          </a:xfrm>
        </p:grpSpPr>
        <p:pic>
          <p:nvPicPr>
            <p:cNvPr id="3" name="object 3"/>
            <p:cNvPicPr/>
            <p:nvPr/>
          </p:nvPicPr>
          <p:blipFill>
            <a:blip r:embed="rId3" cstate="print"/>
            <a:stretch>
              <a:fillRect/>
            </a:stretch>
          </p:blipFill>
          <p:spPr>
            <a:xfrm>
              <a:off x="8300837" y="0"/>
              <a:ext cx="9987162" cy="10286999"/>
            </a:xfrm>
            <a:prstGeom prst="rect">
              <a:avLst/>
            </a:prstGeom>
          </p:spPr>
        </p:pic>
        <p:sp>
          <p:nvSpPr>
            <p:cNvPr id="4" name="object 4"/>
            <p:cNvSpPr/>
            <p:nvPr/>
          </p:nvSpPr>
          <p:spPr>
            <a:xfrm>
              <a:off x="0" y="0"/>
              <a:ext cx="11433175" cy="10287000"/>
            </a:xfrm>
            <a:custGeom>
              <a:avLst/>
              <a:gdLst/>
              <a:ahLst/>
              <a:cxnLst/>
              <a:rect l="l" t="t" r="r" b="b"/>
              <a:pathLst>
                <a:path w="11433175" h="10287000">
                  <a:moveTo>
                    <a:pt x="0" y="10287000"/>
                  </a:moveTo>
                  <a:lnTo>
                    <a:pt x="0" y="0"/>
                  </a:lnTo>
                  <a:lnTo>
                    <a:pt x="11433011" y="0"/>
                  </a:lnTo>
                  <a:lnTo>
                    <a:pt x="8704983" y="10287000"/>
                  </a:lnTo>
                  <a:lnTo>
                    <a:pt x="0" y="10287000"/>
                  </a:lnTo>
                  <a:close/>
                </a:path>
              </a:pathLst>
            </a:custGeom>
            <a:solidFill>
              <a:srgbClr val="071832"/>
            </a:solidFill>
          </p:spPr>
          <p:txBody>
            <a:bodyPr wrap="square" lIns="0" tIns="0" rIns="0" bIns="0" rtlCol="0"/>
            <a:lstStyle/>
            <a:p>
              <a:endParaRPr dirty="0"/>
            </a:p>
          </p:txBody>
        </p:sp>
      </p:grpSp>
      <p:pic>
        <p:nvPicPr>
          <p:cNvPr id="16" name="Picture 15">
            <a:extLst>
              <a:ext uri="{FF2B5EF4-FFF2-40B4-BE49-F238E27FC236}">
                <a16:creationId xmlns:a16="http://schemas.microsoft.com/office/drawing/2014/main" id="{2BE9D697-1415-45AC-B43A-6AC21E8C2A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128" y="8953274"/>
            <a:ext cx="4801694" cy="990826"/>
          </a:xfrm>
          <a:prstGeom prst="rect">
            <a:avLst/>
          </a:prstGeom>
        </p:spPr>
      </p:pic>
      <p:pic>
        <p:nvPicPr>
          <p:cNvPr id="17" name="Picture 16">
            <a:extLst>
              <a:ext uri="{FF2B5EF4-FFF2-40B4-BE49-F238E27FC236}">
                <a16:creationId xmlns:a16="http://schemas.microsoft.com/office/drawing/2014/main" id="{D0325179-707F-485D-8A8A-A441A4EDFE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45128" y="8979814"/>
            <a:ext cx="4801694" cy="996096"/>
          </a:xfrm>
          <a:prstGeom prst="rect">
            <a:avLst/>
          </a:prstGeom>
        </p:spPr>
      </p:pic>
      <p:sp>
        <p:nvSpPr>
          <p:cNvPr id="8" name="Title 6">
            <a:extLst>
              <a:ext uri="{FF2B5EF4-FFF2-40B4-BE49-F238E27FC236}">
                <a16:creationId xmlns:a16="http://schemas.microsoft.com/office/drawing/2014/main" id="{1532FE39-7CA9-44E7-9F76-8C7592F452E0}"/>
              </a:ext>
            </a:extLst>
          </p:cNvPr>
          <p:cNvSpPr txBox="1">
            <a:spLocks/>
          </p:cNvSpPr>
          <p:nvPr/>
        </p:nvSpPr>
        <p:spPr>
          <a:xfrm>
            <a:off x="609600" y="627932"/>
            <a:ext cx="8761095" cy="1661993"/>
          </a:xfrm>
          <a:prstGeom prst="rect">
            <a:avLst/>
          </a:prstGeom>
        </p:spPr>
        <p:txBody>
          <a:bodyPr wrap="square" lIns="0" tIns="0" rIns="0" bIns="0">
            <a:spAutoFit/>
          </a:bodyPr>
          <a:lstStyle>
            <a:lvl1pPr>
              <a:defRPr sz="9800" b="1" i="0">
                <a:solidFill>
                  <a:srgbClr val="0C1512"/>
                </a:solidFill>
                <a:latin typeface="Tahoma"/>
                <a:ea typeface="+mj-ea"/>
                <a:cs typeface="Tahoma"/>
              </a:defRPr>
            </a:lvl1pPr>
          </a:lstStyle>
          <a:p>
            <a:r>
              <a:rPr lang="en-US" sz="5400" kern="0" dirty="0">
                <a:solidFill>
                  <a:schemeClr val="bg1"/>
                </a:solidFill>
              </a:rPr>
              <a:t>The Loneliness Epidemic</a:t>
            </a:r>
          </a:p>
          <a:p>
            <a:r>
              <a:rPr lang="en-US" sz="5400" kern="0" dirty="0">
                <a:solidFill>
                  <a:schemeClr val="bg1"/>
                </a:solidFill>
              </a:rPr>
              <a:t>(</a:t>
            </a:r>
            <a:r>
              <a:rPr lang="en-US" sz="4400" kern="0" dirty="0">
                <a:solidFill>
                  <a:schemeClr val="bg1"/>
                </a:solidFill>
              </a:rPr>
              <a:t>Beyond Medical Intervention)</a:t>
            </a:r>
          </a:p>
        </p:txBody>
      </p:sp>
      <p:sp>
        <p:nvSpPr>
          <p:cNvPr id="11" name="Title 6">
            <a:extLst>
              <a:ext uri="{FF2B5EF4-FFF2-40B4-BE49-F238E27FC236}">
                <a16:creationId xmlns:a16="http://schemas.microsoft.com/office/drawing/2014/main" id="{CA452DC8-C580-47E3-9CC5-3EA59830FD39}"/>
              </a:ext>
            </a:extLst>
          </p:cNvPr>
          <p:cNvSpPr txBox="1">
            <a:spLocks/>
          </p:cNvSpPr>
          <p:nvPr/>
        </p:nvSpPr>
        <p:spPr>
          <a:xfrm>
            <a:off x="576943" y="6601760"/>
            <a:ext cx="8761095" cy="1846659"/>
          </a:xfrm>
          <a:prstGeom prst="rect">
            <a:avLst/>
          </a:prstGeom>
        </p:spPr>
        <p:txBody>
          <a:bodyPr wrap="square" lIns="0" tIns="0" rIns="0" bIns="0">
            <a:spAutoFit/>
          </a:bodyPr>
          <a:lstStyle>
            <a:lvl1pPr>
              <a:defRPr sz="9800" b="1" i="0">
                <a:solidFill>
                  <a:srgbClr val="0C1512"/>
                </a:solidFill>
                <a:latin typeface="Tahoma"/>
                <a:ea typeface="+mj-ea"/>
                <a:cs typeface="Tahoma"/>
              </a:defRPr>
            </a:lvl1pPr>
          </a:lstStyle>
          <a:p>
            <a:r>
              <a:rPr lang="en-US" sz="2400" kern="0" dirty="0">
                <a:solidFill>
                  <a:schemeClr val="bg1"/>
                </a:solidFill>
              </a:rPr>
              <a:t>Prince Taylor</a:t>
            </a:r>
          </a:p>
          <a:p>
            <a:r>
              <a:rPr lang="en-US" sz="2400" kern="0" dirty="0">
                <a:solidFill>
                  <a:schemeClr val="bg1"/>
                </a:solidFill>
              </a:rPr>
              <a:t>Deputy Director </a:t>
            </a:r>
          </a:p>
          <a:p>
            <a:r>
              <a:rPr lang="en-US" sz="2400" kern="0" dirty="0">
                <a:solidFill>
                  <a:schemeClr val="bg1"/>
                </a:solidFill>
              </a:rPr>
              <a:t>VA Center for Development &amp; Civic Engagement</a:t>
            </a:r>
          </a:p>
          <a:p>
            <a:endParaRPr lang="en-US" sz="2400" kern="0" dirty="0">
              <a:solidFill>
                <a:schemeClr val="bg1"/>
              </a:solidFill>
            </a:endParaRPr>
          </a:p>
          <a:p>
            <a:endParaRPr lang="en-US" sz="2400" kern="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67875">
        <p:fade/>
      </p:transition>
    </mc:Choice>
    <mc:Fallback xmlns="">
      <p:transition spd="med" advTm="67875">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9544" cy="3314700"/>
            <a:chOff x="0" y="0"/>
            <a:chExt cx="18289544" cy="3638550"/>
          </a:xfrm>
        </p:grpSpPr>
        <p:sp>
          <p:nvSpPr>
            <p:cNvPr id="3" name="object 3"/>
            <p:cNvSpPr/>
            <p:nvPr/>
          </p:nvSpPr>
          <p:spPr>
            <a:xfrm>
              <a:off x="0" y="0"/>
              <a:ext cx="18288000" cy="3638550"/>
            </a:xfrm>
            <a:custGeom>
              <a:avLst/>
              <a:gdLst/>
              <a:ahLst/>
              <a:cxnLst/>
              <a:rect l="l" t="t" r="r" b="b"/>
              <a:pathLst>
                <a:path w="18288000" h="3638550">
                  <a:moveTo>
                    <a:pt x="18287998" y="3638549"/>
                  </a:moveTo>
                  <a:lnTo>
                    <a:pt x="0" y="3638549"/>
                  </a:lnTo>
                  <a:lnTo>
                    <a:pt x="0" y="0"/>
                  </a:lnTo>
                  <a:lnTo>
                    <a:pt x="18287998" y="0"/>
                  </a:lnTo>
                  <a:lnTo>
                    <a:pt x="18287998" y="3638549"/>
                  </a:lnTo>
                  <a:close/>
                </a:path>
              </a:pathLst>
            </a:custGeom>
            <a:solidFill>
              <a:srgbClr val="000000">
                <a:alpha val="4708"/>
              </a:srgbClr>
            </a:solidFill>
          </p:spPr>
          <p:txBody>
            <a:bodyPr wrap="square" lIns="0" tIns="0" rIns="0" bIns="0" rtlCol="0"/>
            <a:lstStyle/>
            <a:p>
              <a:endParaRPr/>
            </a:p>
          </p:txBody>
        </p:sp>
        <p:sp>
          <p:nvSpPr>
            <p:cNvPr id="4" name="object 4"/>
            <p:cNvSpPr/>
            <p:nvPr/>
          </p:nvSpPr>
          <p:spPr>
            <a:xfrm>
              <a:off x="15155819" y="2552700"/>
              <a:ext cx="3133725" cy="561975"/>
            </a:xfrm>
            <a:custGeom>
              <a:avLst/>
              <a:gdLst/>
              <a:ahLst/>
              <a:cxnLst/>
              <a:rect l="l" t="t" r="r" b="b"/>
              <a:pathLst>
                <a:path w="3133725" h="561975">
                  <a:moveTo>
                    <a:pt x="3133724" y="561974"/>
                  </a:moveTo>
                  <a:lnTo>
                    <a:pt x="0" y="561974"/>
                  </a:lnTo>
                  <a:lnTo>
                    <a:pt x="0" y="0"/>
                  </a:lnTo>
                  <a:lnTo>
                    <a:pt x="3133724" y="0"/>
                  </a:lnTo>
                  <a:lnTo>
                    <a:pt x="3133724" y="561974"/>
                  </a:lnTo>
                  <a:close/>
                </a:path>
              </a:pathLst>
            </a:custGeom>
            <a:solidFill>
              <a:srgbClr val="071832"/>
            </a:solidFill>
          </p:spPr>
          <p:txBody>
            <a:bodyPr wrap="square" lIns="0" tIns="0" rIns="0" bIns="0" rtlCol="0"/>
            <a:lstStyle/>
            <a:p>
              <a:endParaRPr/>
            </a:p>
          </p:txBody>
        </p:sp>
      </p:grpSp>
      <p:sp>
        <p:nvSpPr>
          <p:cNvPr id="6" name="object 6"/>
          <p:cNvSpPr txBox="1">
            <a:spLocks noGrp="1"/>
          </p:cNvSpPr>
          <p:nvPr>
            <p:ph type="title"/>
          </p:nvPr>
        </p:nvSpPr>
        <p:spPr>
          <a:xfrm>
            <a:off x="653827" y="639733"/>
            <a:ext cx="10337800" cy="2412839"/>
          </a:xfrm>
          <a:prstGeom prst="rect">
            <a:avLst/>
          </a:prstGeom>
        </p:spPr>
        <p:txBody>
          <a:bodyPr vert="horz" wrap="square" lIns="0" tIns="230504" rIns="0" bIns="0" rtlCol="0">
            <a:spAutoFit/>
          </a:bodyPr>
          <a:lstStyle/>
          <a:p>
            <a:pPr marL="12700" marR="5080">
              <a:lnSpc>
                <a:spcPts val="8480"/>
              </a:lnSpc>
              <a:spcBef>
                <a:spcPts val="1814"/>
              </a:spcBef>
            </a:pPr>
            <a:r>
              <a:rPr lang="en-US" sz="8800" dirty="0">
                <a:latin typeface="Tahoma" panose="020B0604030504040204" pitchFamily="34" charset="0"/>
                <a:ea typeface="Tahoma" panose="020B0604030504040204" pitchFamily="34" charset="0"/>
                <a:cs typeface="Tahoma" panose="020B0604030504040204" pitchFamily="34" charset="0"/>
              </a:rPr>
              <a:t>Compassionate Contact Corps</a:t>
            </a:r>
            <a:endParaRPr sz="8800"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Graphical user interface&#10;&#10;Description automatically generated">
            <a:extLst>
              <a:ext uri="{FF2B5EF4-FFF2-40B4-BE49-F238E27FC236}">
                <a16:creationId xmlns:a16="http://schemas.microsoft.com/office/drawing/2014/main" id="{51495266-09BB-4882-A26A-49DFA3871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827" y="9145502"/>
            <a:ext cx="4801694" cy="1003529"/>
          </a:xfrm>
          <a:prstGeom prst="rect">
            <a:avLst/>
          </a:prstGeom>
        </p:spPr>
      </p:pic>
      <p:pic>
        <p:nvPicPr>
          <p:cNvPr id="10" name="!!Picture">
            <a:extLst>
              <a:ext uri="{FF2B5EF4-FFF2-40B4-BE49-F238E27FC236}">
                <a16:creationId xmlns:a16="http://schemas.microsoft.com/office/drawing/2014/main" id="{05E850E4-57CB-4D26-B3D4-9032284FC6F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5761" y="3314701"/>
            <a:ext cx="9399864" cy="5287422"/>
          </a:xfrm>
          <a:prstGeom prst="rect">
            <a:avLst/>
          </a:prstGeom>
        </p:spPr>
      </p:pic>
      <p:sp>
        <p:nvSpPr>
          <p:cNvPr id="11" name="TextBox 10">
            <a:extLst>
              <a:ext uri="{FF2B5EF4-FFF2-40B4-BE49-F238E27FC236}">
                <a16:creationId xmlns:a16="http://schemas.microsoft.com/office/drawing/2014/main" id="{B02DA1B8-FACB-4821-ACF2-A725BA0FDA36}"/>
              </a:ext>
            </a:extLst>
          </p:cNvPr>
          <p:cNvSpPr txBox="1"/>
          <p:nvPr/>
        </p:nvSpPr>
        <p:spPr>
          <a:xfrm>
            <a:off x="10076777" y="3243072"/>
            <a:ext cx="7600071" cy="5078313"/>
          </a:xfrm>
          <a:prstGeom prst="rect">
            <a:avLst/>
          </a:prstGeom>
          <a:noFill/>
        </p:spPr>
        <p:txBody>
          <a:bodyPr wrap="square" rtlCol="0">
            <a:spAutoFit/>
          </a:bodyPr>
          <a:lstStyle/>
          <a:p>
            <a:pPr marL="914400" indent="-914400">
              <a:buAutoNum type="arabicPeriod"/>
            </a:pPr>
            <a:r>
              <a:rPr lang="en-US" sz="5400" dirty="0">
                <a:latin typeface="MS Reference Sans Serif" panose="020B0604030504040204" pitchFamily="34" charset="0"/>
              </a:rPr>
              <a:t>No medical advice</a:t>
            </a:r>
          </a:p>
          <a:p>
            <a:pPr marL="914400" indent="-914400">
              <a:buAutoNum type="arabicPeriod"/>
            </a:pPr>
            <a:r>
              <a:rPr lang="en-US" sz="5400" dirty="0">
                <a:latin typeface="MS Reference Sans Serif" panose="020B0604030504040204" pitchFamily="34" charset="0"/>
              </a:rPr>
              <a:t>No legal advice</a:t>
            </a:r>
          </a:p>
          <a:p>
            <a:pPr marL="914400" indent="-914400">
              <a:buAutoNum type="arabicPeriod"/>
            </a:pPr>
            <a:r>
              <a:rPr lang="en-US" sz="5400" dirty="0">
                <a:latin typeface="MS Reference Sans Serif" panose="020B0604030504040204" pitchFamily="34" charset="0"/>
              </a:rPr>
              <a:t>No proselytizing</a:t>
            </a:r>
          </a:p>
          <a:p>
            <a:pPr marL="914400" indent="-914400">
              <a:buAutoNum type="arabicPeriod"/>
            </a:pPr>
            <a:r>
              <a:rPr lang="en-US" sz="5400" dirty="0">
                <a:latin typeface="MS Reference Sans Serif" panose="020B0604030504040204" pitchFamily="34" charset="0"/>
              </a:rPr>
              <a:t>No financial advice</a:t>
            </a:r>
          </a:p>
          <a:p>
            <a:pPr marL="914400" indent="-914400">
              <a:buAutoNum type="arabicPeriod"/>
            </a:pPr>
            <a:endParaRPr lang="en-US" sz="5400" dirty="0">
              <a:latin typeface="MS Reference Sans Serif" panose="020B0604030504040204" pitchFamily="34" charset="0"/>
            </a:endParaRPr>
          </a:p>
          <a:p>
            <a:pPr marL="914400" indent="-914400">
              <a:buAutoNum type="arabicPeriod"/>
            </a:pPr>
            <a:endParaRPr lang="en-US" sz="5400" dirty="0">
              <a:latin typeface="MS Reference Sans Serif" panose="020B0604030504040204" pitchFamily="34" charset="0"/>
            </a:endParaRPr>
          </a:p>
        </p:txBody>
      </p:sp>
    </p:spTree>
    <p:extLst>
      <p:ext uri="{BB962C8B-B14F-4D97-AF65-F5344CB8AC3E}">
        <p14:creationId xmlns:p14="http://schemas.microsoft.com/office/powerpoint/2010/main" val="2907973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8619">
        <p159:morph option="byObject"/>
      </p:transition>
    </mc:Choice>
    <mc:Fallback xmlns="">
      <p:transition spd="slow" advTm="18619">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713781"/>
            <a:chOff x="0" y="0"/>
            <a:chExt cx="18289544" cy="3638550"/>
          </a:xfrm>
        </p:grpSpPr>
        <p:sp>
          <p:nvSpPr>
            <p:cNvPr id="3" name="object 3"/>
            <p:cNvSpPr/>
            <p:nvPr/>
          </p:nvSpPr>
          <p:spPr>
            <a:xfrm>
              <a:off x="0" y="0"/>
              <a:ext cx="18288000" cy="3638550"/>
            </a:xfrm>
            <a:custGeom>
              <a:avLst/>
              <a:gdLst/>
              <a:ahLst/>
              <a:cxnLst/>
              <a:rect l="l" t="t" r="r" b="b"/>
              <a:pathLst>
                <a:path w="18288000" h="3638550">
                  <a:moveTo>
                    <a:pt x="18287998" y="3638549"/>
                  </a:moveTo>
                  <a:lnTo>
                    <a:pt x="0" y="3638549"/>
                  </a:lnTo>
                  <a:lnTo>
                    <a:pt x="0" y="0"/>
                  </a:lnTo>
                  <a:lnTo>
                    <a:pt x="18287998" y="0"/>
                  </a:lnTo>
                  <a:lnTo>
                    <a:pt x="18287998" y="3638549"/>
                  </a:lnTo>
                  <a:close/>
                </a:path>
              </a:pathLst>
            </a:custGeom>
            <a:solidFill>
              <a:srgbClr val="000000">
                <a:alpha val="4708"/>
              </a:srgbClr>
            </a:solidFill>
          </p:spPr>
          <p:txBody>
            <a:bodyPr wrap="square" lIns="0" tIns="0" rIns="0" bIns="0" rtlCol="0"/>
            <a:lstStyle/>
            <a:p>
              <a:endParaRPr/>
            </a:p>
          </p:txBody>
        </p:sp>
        <p:sp>
          <p:nvSpPr>
            <p:cNvPr id="4" name="object 4"/>
            <p:cNvSpPr/>
            <p:nvPr/>
          </p:nvSpPr>
          <p:spPr>
            <a:xfrm>
              <a:off x="15155819" y="2552700"/>
              <a:ext cx="3133725" cy="561975"/>
            </a:xfrm>
            <a:custGeom>
              <a:avLst/>
              <a:gdLst/>
              <a:ahLst/>
              <a:cxnLst/>
              <a:rect l="l" t="t" r="r" b="b"/>
              <a:pathLst>
                <a:path w="3133725" h="561975">
                  <a:moveTo>
                    <a:pt x="3133724" y="561974"/>
                  </a:moveTo>
                  <a:lnTo>
                    <a:pt x="0" y="561974"/>
                  </a:lnTo>
                  <a:lnTo>
                    <a:pt x="0" y="0"/>
                  </a:lnTo>
                  <a:lnTo>
                    <a:pt x="3133724" y="0"/>
                  </a:lnTo>
                  <a:lnTo>
                    <a:pt x="3133724" y="561974"/>
                  </a:lnTo>
                  <a:close/>
                </a:path>
              </a:pathLst>
            </a:custGeom>
            <a:solidFill>
              <a:srgbClr val="071832"/>
            </a:solidFill>
          </p:spPr>
          <p:txBody>
            <a:bodyPr wrap="square" lIns="0" tIns="0" rIns="0" bIns="0" rtlCol="0"/>
            <a:lstStyle/>
            <a:p>
              <a:endParaRPr/>
            </a:p>
          </p:txBody>
        </p:sp>
      </p:grpSp>
      <p:sp>
        <p:nvSpPr>
          <p:cNvPr id="6" name="object 6"/>
          <p:cNvSpPr txBox="1">
            <a:spLocks noGrp="1"/>
          </p:cNvSpPr>
          <p:nvPr>
            <p:ph type="title"/>
          </p:nvPr>
        </p:nvSpPr>
        <p:spPr>
          <a:xfrm>
            <a:off x="653827" y="571500"/>
            <a:ext cx="16685615" cy="1322797"/>
          </a:xfrm>
          <a:prstGeom prst="rect">
            <a:avLst/>
          </a:prstGeom>
        </p:spPr>
        <p:txBody>
          <a:bodyPr vert="horz" wrap="square" lIns="0" tIns="230504" rIns="0" bIns="0" rtlCol="0">
            <a:spAutoFit/>
          </a:bodyPr>
          <a:lstStyle/>
          <a:p>
            <a:pPr marL="12700" marR="5080">
              <a:lnSpc>
                <a:spcPts val="8480"/>
              </a:lnSpc>
              <a:spcBef>
                <a:spcPts val="1814"/>
              </a:spcBef>
            </a:pPr>
            <a:r>
              <a:rPr lang="en-US" sz="8800" dirty="0">
                <a:latin typeface="Tahoma" panose="020B0604030504040204" pitchFamily="34" charset="0"/>
                <a:ea typeface="Tahoma" panose="020B0604030504040204" pitchFamily="34" charset="0"/>
                <a:cs typeface="Tahoma" panose="020B0604030504040204" pitchFamily="34" charset="0"/>
              </a:rPr>
              <a:t>Making an Impact</a:t>
            </a:r>
            <a:endParaRPr sz="8800"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Graphical user interface&#10;&#10;Description automatically generated">
            <a:extLst>
              <a:ext uri="{FF2B5EF4-FFF2-40B4-BE49-F238E27FC236}">
                <a16:creationId xmlns:a16="http://schemas.microsoft.com/office/drawing/2014/main" id="{51495266-09BB-4882-A26A-49DFA3871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827" y="9145502"/>
            <a:ext cx="4801694" cy="1003529"/>
          </a:xfrm>
          <a:prstGeom prst="rect">
            <a:avLst/>
          </a:prstGeom>
        </p:spPr>
      </p:pic>
      <p:graphicFrame>
        <p:nvGraphicFramePr>
          <p:cNvPr id="15" name="Content Placeholder 5">
            <a:extLst>
              <a:ext uri="{FF2B5EF4-FFF2-40B4-BE49-F238E27FC236}">
                <a16:creationId xmlns:a16="http://schemas.microsoft.com/office/drawing/2014/main" id="{969CB28D-DF3F-4523-B007-A5EA647FBE81}"/>
              </a:ext>
            </a:extLst>
          </p:cNvPr>
          <p:cNvGraphicFramePr>
            <a:graphicFrameLocks noGrp="1"/>
          </p:cNvGraphicFramePr>
          <p:nvPr>
            <p:ph sz="half" idx="2"/>
            <p:extLst>
              <p:ext uri="{D42A27DB-BD31-4B8C-83A1-F6EECF244321}">
                <p14:modId xmlns:p14="http://schemas.microsoft.com/office/powerpoint/2010/main" val="693956541"/>
              </p:ext>
            </p:extLst>
          </p:nvPr>
        </p:nvGraphicFramePr>
        <p:xfrm>
          <a:off x="5165746" y="2365375"/>
          <a:ext cx="7954963" cy="67897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ontent Placeholder 15">
            <a:extLst>
              <a:ext uri="{FF2B5EF4-FFF2-40B4-BE49-F238E27FC236}">
                <a16:creationId xmlns:a16="http://schemas.microsoft.com/office/drawing/2014/main" id="{A0D9A6DC-E1F2-4DF1-91AA-B5504E581FF1}"/>
              </a:ext>
            </a:extLst>
          </p:cNvPr>
          <p:cNvGraphicFramePr>
            <a:graphicFrameLocks noGrp="1"/>
          </p:cNvGraphicFramePr>
          <p:nvPr>
            <p:ph sz="half" idx="3"/>
            <p:extLst>
              <p:ext uri="{D42A27DB-BD31-4B8C-83A1-F6EECF244321}">
                <p14:modId xmlns:p14="http://schemas.microsoft.com/office/powerpoint/2010/main" val="3733696527"/>
              </p:ext>
            </p:extLst>
          </p:nvPr>
        </p:nvGraphicFramePr>
        <p:xfrm>
          <a:off x="18592800" y="2365375"/>
          <a:ext cx="7954962" cy="6789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529603"/>
      </p:ext>
    </p:extLst>
  </p:cSld>
  <p:clrMapOvr>
    <a:masterClrMapping/>
  </p:clrMapOvr>
  <p:transition spd="slow" advTm="13516">
    <p:randomBar dir="vert"/>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713781"/>
            <a:chOff x="0" y="0"/>
            <a:chExt cx="18289544" cy="3638550"/>
          </a:xfrm>
        </p:grpSpPr>
        <p:sp>
          <p:nvSpPr>
            <p:cNvPr id="3" name="object 3"/>
            <p:cNvSpPr/>
            <p:nvPr/>
          </p:nvSpPr>
          <p:spPr>
            <a:xfrm>
              <a:off x="0" y="0"/>
              <a:ext cx="18288000" cy="3638550"/>
            </a:xfrm>
            <a:custGeom>
              <a:avLst/>
              <a:gdLst/>
              <a:ahLst/>
              <a:cxnLst/>
              <a:rect l="l" t="t" r="r" b="b"/>
              <a:pathLst>
                <a:path w="18288000" h="3638550">
                  <a:moveTo>
                    <a:pt x="18287998" y="3638549"/>
                  </a:moveTo>
                  <a:lnTo>
                    <a:pt x="0" y="3638549"/>
                  </a:lnTo>
                  <a:lnTo>
                    <a:pt x="0" y="0"/>
                  </a:lnTo>
                  <a:lnTo>
                    <a:pt x="18287998" y="0"/>
                  </a:lnTo>
                  <a:lnTo>
                    <a:pt x="18287998" y="3638549"/>
                  </a:lnTo>
                  <a:close/>
                </a:path>
              </a:pathLst>
            </a:custGeom>
            <a:solidFill>
              <a:srgbClr val="000000">
                <a:alpha val="4708"/>
              </a:srgbClr>
            </a:solidFill>
          </p:spPr>
          <p:txBody>
            <a:bodyPr wrap="square" lIns="0" tIns="0" rIns="0" bIns="0" rtlCol="0"/>
            <a:lstStyle/>
            <a:p>
              <a:endParaRPr/>
            </a:p>
          </p:txBody>
        </p:sp>
        <p:sp>
          <p:nvSpPr>
            <p:cNvPr id="4" name="object 4"/>
            <p:cNvSpPr/>
            <p:nvPr/>
          </p:nvSpPr>
          <p:spPr>
            <a:xfrm>
              <a:off x="15155819" y="2552700"/>
              <a:ext cx="3133725" cy="561975"/>
            </a:xfrm>
            <a:custGeom>
              <a:avLst/>
              <a:gdLst/>
              <a:ahLst/>
              <a:cxnLst/>
              <a:rect l="l" t="t" r="r" b="b"/>
              <a:pathLst>
                <a:path w="3133725" h="561975">
                  <a:moveTo>
                    <a:pt x="3133724" y="561974"/>
                  </a:moveTo>
                  <a:lnTo>
                    <a:pt x="0" y="561974"/>
                  </a:lnTo>
                  <a:lnTo>
                    <a:pt x="0" y="0"/>
                  </a:lnTo>
                  <a:lnTo>
                    <a:pt x="3133724" y="0"/>
                  </a:lnTo>
                  <a:lnTo>
                    <a:pt x="3133724" y="561974"/>
                  </a:lnTo>
                  <a:close/>
                </a:path>
              </a:pathLst>
            </a:custGeom>
            <a:solidFill>
              <a:srgbClr val="071832"/>
            </a:solidFill>
          </p:spPr>
          <p:txBody>
            <a:bodyPr wrap="square" lIns="0" tIns="0" rIns="0" bIns="0" rtlCol="0"/>
            <a:lstStyle/>
            <a:p>
              <a:endParaRPr/>
            </a:p>
          </p:txBody>
        </p:sp>
      </p:grpSp>
      <p:sp>
        <p:nvSpPr>
          <p:cNvPr id="6" name="object 6"/>
          <p:cNvSpPr txBox="1">
            <a:spLocks noGrp="1"/>
          </p:cNvSpPr>
          <p:nvPr>
            <p:ph type="title"/>
          </p:nvPr>
        </p:nvSpPr>
        <p:spPr>
          <a:xfrm>
            <a:off x="653827" y="571500"/>
            <a:ext cx="16685615" cy="1322797"/>
          </a:xfrm>
          <a:prstGeom prst="rect">
            <a:avLst/>
          </a:prstGeom>
        </p:spPr>
        <p:txBody>
          <a:bodyPr vert="horz" wrap="square" lIns="0" tIns="230504" rIns="0" bIns="0" rtlCol="0">
            <a:spAutoFit/>
          </a:bodyPr>
          <a:lstStyle/>
          <a:p>
            <a:pPr marL="12700" marR="5080">
              <a:lnSpc>
                <a:spcPts val="8480"/>
              </a:lnSpc>
              <a:spcBef>
                <a:spcPts val="1814"/>
              </a:spcBef>
            </a:pPr>
            <a:r>
              <a:rPr lang="en-US" sz="8800" dirty="0">
                <a:latin typeface="Tahoma" panose="020B0604030504040204" pitchFamily="34" charset="0"/>
                <a:ea typeface="Tahoma" panose="020B0604030504040204" pitchFamily="34" charset="0"/>
                <a:cs typeface="Tahoma" panose="020B0604030504040204" pitchFamily="34" charset="0"/>
              </a:rPr>
              <a:t>Making an Impact</a:t>
            </a:r>
            <a:endParaRPr sz="8800"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Graphical user interface&#10;&#10;Description automatically generated">
            <a:extLst>
              <a:ext uri="{FF2B5EF4-FFF2-40B4-BE49-F238E27FC236}">
                <a16:creationId xmlns:a16="http://schemas.microsoft.com/office/drawing/2014/main" id="{51495266-09BB-4882-A26A-49DFA3871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827" y="9145502"/>
            <a:ext cx="4801694" cy="1003529"/>
          </a:xfrm>
          <a:prstGeom prst="rect">
            <a:avLst/>
          </a:prstGeom>
        </p:spPr>
      </p:pic>
      <p:graphicFrame>
        <p:nvGraphicFramePr>
          <p:cNvPr id="15" name="Content Placeholder 5">
            <a:extLst>
              <a:ext uri="{FF2B5EF4-FFF2-40B4-BE49-F238E27FC236}">
                <a16:creationId xmlns:a16="http://schemas.microsoft.com/office/drawing/2014/main" id="{969CB28D-DF3F-4523-B007-A5EA647FBE81}"/>
              </a:ext>
            </a:extLst>
          </p:cNvPr>
          <p:cNvGraphicFramePr>
            <a:graphicFrameLocks noGrp="1"/>
          </p:cNvGraphicFramePr>
          <p:nvPr>
            <p:ph sz="half" idx="2"/>
            <p:extLst>
              <p:ext uri="{D42A27DB-BD31-4B8C-83A1-F6EECF244321}">
                <p14:modId xmlns:p14="http://schemas.microsoft.com/office/powerpoint/2010/main" val="911214681"/>
              </p:ext>
            </p:extLst>
          </p:nvPr>
        </p:nvGraphicFramePr>
        <p:xfrm>
          <a:off x="914400" y="2365375"/>
          <a:ext cx="7954963" cy="67897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ontent Placeholder 15">
            <a:extLst>
              <a:ext uri="{FF2B5EF4-FFF2-40B4-BE49-F238E27FC236}">
                <a16:creationId xmlns:a16="http://schemas.microsoft.com/office/drawing/2014/main" id="{A0D9A6DC-E1F2-4DF1-91AA-B5504E581FF1}"/>
              </a:ext>
            </a:extLst>
          </p:cNvPr>
          <p:cNvGraphicFramePr>
            <a:graphicFrameLocks noGrp="1"/>
          </p:cNvGraphicFramePr>
          <p:nvPr>
            <p:ph sz="half" idx="3"/>
            <p:extLst>
              <p:ext uri="{D42A27DB-BD31-4B8C-83A1-F6EECF244321}">
                <p14:modId xmlns:p14="http://schemas.microsoft.com/office/powerpoint/2010/main" val="1283131795"/>
              </p:ext>
            </p:extLst>
          </p:nvPr>
        </p:nvGraphicFramePr>
        <p:xfrm>
          <a:off x="9418638" y="2365375"/>
          <a:ext cx="7954962" cy="6789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78509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6232">
        <p159:morph option="byObject"/>
      </p:transition>
    </mc:Choice>
    <mc:Fallback xmlns="">
      <p:transition spd="slow" advTm="16232">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81487C17-B857-4937-973F-1EC6CD73D770}"/>
              </a:ext>
            </a:extLst>
          </p:cNvPr>
          <p:cNvPicPr>
            <a:picLocks noChangeAspect="1"/>
          </p:cNvPicPr>
          <p:nvPr/>
        </p:nvPicPr>
        <p:blipFill rotWithShape="1">
          <a:blip r:embed="rId3"/>
          <a:srcRect l="8340" t="16799" r="12997" b="5639"/>
          <a:stretch/>
        </p:blipFill>
        <p:spPr>
          <a:xfrm>
            <a:off x="381000" y="0"/>
            <a:ext cx="17526000" cy="9715502"/>
          </a:xfrm>
          <a:prstGeom prst="rect">
            <a:avLst/>
          </a:prstGeom>
        </p:spPr>
      </p:pic>
    </p:spTree>
    <p:extLst>
      <p:ext uri="{BB962C8B-B14F-4D97-AF65-F5344CB8AC3E}">
        <p14:creationId xmlns:p14="http://schemas.microsoft.com/office/powerpoint/2010/main" val="3227376340"/>
      </p:ext>
    </p:extLst>
  </p:cSld>
  <p:clrMapOvr>
    <a:masterClrMapping/>
  </p:clrMapOvr>
  <p:transition spd="slow" advTm="116259">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descr="A person holding a computer&#10;&#10;Description automatically generated with low confidence">
            <a:extLst>
              <a:ext uri="{FF2B5EF4-FFF2-40B4-BE49-F238E27FC236}">
                <a16:creationId xmlns:a16="http://schemas.microsoft.com/office/drawing/2014/main" id="{F3CCEE31-6B6B-453A-9C47-8C3D59D87F97}"/>
              </a:ext>
            </a:extLst>
          </p:cNvPr>
          <p:cNvPicPr>
            <a:picLocks noGrp="1" noChangeAspect="1"/>
          </p:cNvPicPr>
          <p:nvPr>
            <p:ph sz="half" idx="3"/>
          </p:nvPr>
        </p:nvPicPr>
        <p:blipFill rotWithShape="1">
          <a:blip r:embed="rId2" cstate="print">
            <a:extLst>
              <a:ext uri="{28A0092B-C50C-407E-A947-70E740481C1C}">
                <a14:useLocalDpi xmlns:a14="http://schemas.microsoft.com/office/drawing/2010/main" val="0"/>
              </a:ext>
            </a:extLst>
          </a:blip>
          <a:srcRect b="15746"/>
          <a:stretch/>
        </p:blipFill>
        <p:spPr>
          <a:xfrm>
            <a:off x="20" y="1923"/>
            <a:ext cx="18287980" cy="10285077"/>
          </a:xfrm>
          <a:prstGeom prst="rect">
            <a:avLst/>
          </a:prstGeom>
        </p:spPr>
      </p:pic>
    </p:spTree>
    <p:extLst>
      <p:ext uri="{BB962C8B-B14F-4D97-AF65-F5344CB8AC3E}">
        <p14:creationId xmlns:p14="http://schemas.microsoft.com/office/powerpoint/2010/main" val="3553025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1"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F3CCEE31-6B6B-453A-9C47-8C3D59D87F97}"/>
              </a:ext>
            </a:extLst>
          </p:cNvPr>
          <p:cNvPicPr>
            <a:picLocks noChangeAspect="1"/>
          </p:cNvPicPr>
          <p:nvPr/>
        </p:nvPicPr>
        <p:blipFill rotWithShape="1">
          <a:blip r:embed="rId2">
            <a:extLst>
              <a:ext uri="{28A0092B-C50C-407E-A947-70E740481C1C}">
                <a14:useLocalDpi xmlns:a14="http://schemas.microsoft.com/office/drawing/2010/main" val="0"/>
              </a:ext>
            </a:extLst>
          </a:blip>
          <a:srcRect b="58"/>
          <a:stretch/>
        </p:blipFill>
        <p:spPr>
          <a:xfrm>
            <a:off x="20" y="10"/>
            <a:ext cx="8242643" cy="10286990"/>
          </a:xfrm>
          <a:prstGeom prst="rect">
            <a:avLst/>
          </a:prstGeom>
        </p:spPr>
      </p:pic>
      <p:sp>
        <p:nvSpPr>
          <p:cNvPr id="20" name="!!Line">
            <a:extLst>
              <a:ext uri="{FF2B5EF4-FFF2-40B4-BE49-F238E27FC236}">
                <a16:creationId xmlns:a16="http://schemas.microsoft.com/office/drawing/2014/main" id="{29A9EE12-EF77-4DB4-84E4-043DE72352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79992" y="1234440"/>
            <a:ext cx="13716"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14">
            <a:extLst>
              <a:ext uri="{FF2B5EF4-FFF2-40B4-BE49-F238E27FC236}">
                <a16:creationId xmlns:a16="http://schemas.microsoft.com/office/drawing/2014/main" id="{291EAD97-41E0-E989-BCD7-C273E8C5E3E2}"/>
              </a:ext>
            </a:extLst>
          </p:cNvPr>
          <p:cNvSpPr>
            <a:spLocks noGrp="1"/>
          </p:cNvSpPr>
          <p:nvPr>
            <p:ph sz="half" idx="3"/>
          </p:nvPr>
        </p:nvSpPr>
        <p:spPr>
          <a:xfrm>
            <a:off x="9632550" y="3072384"/>
            <a:ext cx="7731252" cy="6185916"/>
          </a:xfrm>
        </p:spPr>
        <p:txBody>
          <a:bodyPr anchor="t">
            <a:normAutofit/>
          </a:bodyPr>
          <a:lstStyle/>
          <a:p>
            <a:endParaRPr lang="en-US" sz="3300"/>
          </a:p>
        </p:txBody>
      </p:sp>
    </p:spTree>
    <p:extLst>
      <p:ext uri="{BB962C8B-B14F-4D97-AF65-F5344CB8AC3E}">
        <p14:creationId xmlns:p14="http://schemas.microsoft.com/office/powerpoint/2010/main" val="179408468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7DA195-157C-4B48-A972-6DB39D448594}"/>
              </a:ext>
            </a:extLst>
          </p:cNvPr>
          <p:cNvPicPr>
            <a:picLocks noChangeAspect="1"/>
          </p:cNvPicPr>
          <p:nvPr/>
        </p:nvPicPr>
        <p:blipFill rotWithShape="1">
          <a:blip r:embed="rId3"/>
          <a:srcRect l="23646" t="12500" r="30673" b="45833"/>
          <a:stretch/>
        </p:blipFill>
        <p:spPr>
          <a:xfrm>
            <a:off x="-1" y="0"/>
            <a:ext cx="18350865" cy="9410700"/>
          </a:xfrm>
          <a:prstGeom prst="rect">
            <a:avLst/>
          </a:prstGeom>
        </p:spPr>
      </p:pic>
    </p:spTree>
    <p:extLst>
      <p:ext uri="{BB962C8B-B14F-4D97-AF65-F5344CB8AC3E}">
        <p14:creationId xmlns:p14="http://schemas.microsoft.com/office/powerpoint/2010/main" val="1091760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erson with his hand on his chin&#10;&#10;Description automatically generated with medium confidence">
            <a:extLst>
              <a:ext uri="{FF2B5EF4-FFF2-40B4-BE49-F238E27FC236}">
                <a16:creationId xmlns:a16="http://schemas.microsoft.com/office/drawing/2014/main" id="{E1A3D706-6883-4FCB-B261-830C3424BBCB}"/>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5200"/>
          <a:stretch/>
        </p:blipFill>
        <p:spPr>
          <a:xfrm>
            <a:off x="5285232" y="10"/>
            <a:ext cx="13002768" cy="10286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0"/>
            <a:ext cx="14008809" cy="10287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080D50-EB62-4154-8AAD-D7541A60B9FF}"/>
              </a:ext>
            </a:extLst>
          </p:cNvPr>
          <p:cNvSpPr>
            <a:spLocks noGrp="1"/>
          </p:cNvSpPr>
          <p:nvPr>
            <p:ph type="title"/>
          </p:nvPr>
        </p:nvSpPr>
        <p:spPr>
          <a:xfrm>
            <a:off x="716971" y="1683544"/>
            <a:ext cx="6035040" cy="4806201"/>
          </a:xfrm>
        </p:spPr>
        <p:txBody>
          <a:bodyPr vert="horz" lIns="91440" tIns="45720" rIns="91440" bIns="45720" rtlCol="0" anchor="b">
            <a:normAutofit/>
          </a:bodyPr>
          <a:lstStyle/>
          <a:p>
            <a:pPr algn="l" rtl="0">
              <a:lnSpc>
                <a:spcPct val="90000"/>
              </a:lnSpc>
              <a:spcBef>
                <a:spcPct val="0"/>
              </a:spcBef>
            </a:pPr>
            <a:r>
              <a:rPr lang="en-US" sz="7200" kern="1200">
                <a:solidFill>
                  <a:schemeClr val="tx1"/>
                </a:solidFill>
                <a:latin typeface="+mj-lt"/>
                <a:cs typeface="+mj-cs"/>
              </a:rPr>
              <a:t>What is loneliness?</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39882" y="520187"/>
            <a:ext cx="219456" cy="10561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3" y="6820380"/>
            <a:ext cx="5966460" cy="27432"/>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71795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8FCB2-24F3-4D96-83A5-DB04B0E34CAD}"/>
              </a:ext>
            </a:extLst>
          </p:cNvPr>
          <p:cNvSpPr>
            <a:spLocks noGrp="1"/>
          </p:cNvSpPr>
          <p:nvPr>
            <p:ph type="ctrTitle"/>
          </p:nvPr>
        </p:nvSpPr>
        <p:spPr>
          <a:xfrm>
            <a:off x="1371600" y="3188970"/>
            <a:ext cx="15544800" cy="4616648"/>
          </a:xfrm>
        </p:spPr>
        <p:txBody>
          <a:bodyPr/>
          <a:lstStyle/>
          <a:p>
            <a:r>
              <a:rPr lang="en-US" sz="6000" dirty="0"/>
              <a:t>Loneliness is subjective – often defined as the self-perceived gap between the expectations and reality of one’s social connections – Dr. </a:t>
            </a:r>
            <a:r>
              <a:rPr lang="en-US" sz="6000" dirty="0" err="1"/>
              <a:t>Ezeji</a:t>
            </a:r>
            <a:r>
              <a:rPr lang="en-US" sz="6000" dirty="0"/>
              <a:t>-Okoye, Chief Medical Officer, Crossover Health</a:t>
            </a:r>
          </a:p>
        </p:txBody>
      </p:sp>
    </p:spTree>
    <p:extLst>
      <p:ext uri="{BB962C8B-B14F-4D97-AF65-F5344CB8AC3E}">
        <p14:creationId xmlns:p14="http://schemas.microsoft.com/office/powerpoint/2010/main" val="4281475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erson in a white coat&#10;&#10;Description automatically generated with low confidence">
            <a:extLst>
              <a:ext uri="{FF2B5EF4-FFF2-40B4-BE49-F238E27FC236}">
                <a16:creationId xmlns:a16="http://schemas.microsoft.com/office/drawing/2014/main" id="{9D25F942-FE02-46B8-816B-0C4B41FFAB2A}"/>
              </a:ext>
            </a:extLst>
          </p:cNvPr>
          <p:cNvPicPr>
            <a:picLocks noGrp="1" noChangeAspect="1"/>
          </p:cNvPicPr>
          <p:nvPr>
            <p:ph sz="half" idx="3"/>
          </p:nvPr>
        </p:nvPicPr>
        <p:blipFill rotWithShape="1">
          <a:blip r:embed="rId2">
            <a:extLst>
              <a:ext uri="{28A0092B-C50C-407E-A947-70E740481C1C}">
                <a14:useLocalDpi xmlns:a14="http://schemas.microsoft.com/office/drawing/2010/main" val="0"/>
              </a:ext>
            </a:extLst>
          </a:blip>
          <a:srcRect l="9091" t="9991" r="-1" b="32736"/>
          <a:stretch/>
        </p:blipFill>
        <p:spPr>
          <a:xfrm>
            <a:off x="20" y="1"/>
            <a:ext cx="13062836" cy="10286999"/>
          </a:xfrm>
          <a:prstGeom prst="rect">
            <a:avLst/>
          </a:prstGeom>
        </p:spPr>
      </p:pic>
      <p:sp>
        <p:nvSpPr>
          <p:cNvPr id="11" name="Freeform: Shape 10">
            <a:extLst>
              <a:ext uri="{FF2B5EF4-FFF2-40B4-BE49-F238E27FC236}">
                <a16:creationId xmlns:a16="http://schemas.microsoft.com/office/drawing/2014/main" id="{63174CE2-EAFC-4544-8CF9-23DDE077D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6749715" y="-717"/>
            <a:ext cx="11538283" cy="10287717"/>
          </a:xfrm>
          <a:custGeom>
            <a:avLst/>
            <a:gdLst>
              <a:gd name="connsiteX0" fmla="*/ 7590845 w 7590845"/>
              <a:gd name="connsiteY0" fmla="*/ 6858478 h 6858478"/>
              <a:gd name="connsiteX1" fmla="*/ 166290 w 7590845"/>
              <a:gd name="connsiteY1" fmla="*/ 6858478 h 6858478"/>
              <a:gd name="connsiteX2" fmla="*/ 166550 w 7590845"/>
              <a:gd name="connsiteY2" fmla="*/ 6857915 h 6858478"/>
              <a:gd name="connsiteX3" fmla="*/ 0 w 7590845"/>
              <a:gd name="connsiteY3" fmla="*/ 6857915 h 6858478"/>
              <a:gd name="connsiteX4" fmla="*/ 0 w 7590845"/>
              <a:gd name="connsiteY4" fmla="*/ 0 h 6858478"/>
              <a:gd name="connsiteX5" fmla="*/ 3342665 w 7590845"/>
              <a:gd name="connsiteY5" fmla="*/ 0 h 6858478"/>
              <a:gd name="connsiteX6" fmla="*/ 4408893 w 7590845"/>
              <a:gd name="connsiteY6" fmla="*/ 0 h 6858478"/>
              <a:gd name="connsiteX7" fmla="*/ 4414470 w 7590845"/>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0845" h="6858478">
                <a:moveTo>
                  <a:pt x="7590845" y="6858478"/>
                </a:moveTo>
                <a:lnTo>
                  <a:pt x="166290" y="6858478"/>
                </a:lnTo>
                <a:lnTo>
                  <a:pt x="166550" y="6857915"/>
                </a:lnTo>
                <a:lnTo>
                  <a:pt x="0" y="6857915"/>
                </a:lnTo>
                <a:lnTo>
                  <a:pt x="0" y="0"/>
                </a:lnTo>
                <a:lnTo>
                  <a:pt x="3342665" y="0"/>
                </a:lnTo>
                <a:lnTo>
                  <a:pt x="4408893" y="0"/>
                </a:lnTo>
                <a:lnTo>
                  <a:pt x="441447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8550A4F0-C697-42F7-8FAD-3108DDF7B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966552" y="-718"/>
            <a:ext cx="10321446" cy="10287718"/>
          </a:xfrm>
          <a:custGeom>
            <a:avLst/>
            <a:gdLst>
              <a:gd name="connsiteX0" fmla="*/ 824356 w 6790308"/>
              <a:gd name="connsiteY0" fmla="*/ 6858479 h 6858479"/>
              <a:gd name="connsiteX1" fmla="*/ 0 w 6790308"/>
              <a:gd name="connsiteY1" fmla="*/ 6858479 h 6858479"/>
              <a:gd name="connsiteX2" fmla="*/ 0 w 6790308"/>
              <a:gd name="connsiteY2" fmla="*/ 0 h 6858479"/>
              <a:gd name="connsiteX3" fmla="*/ 2542128 w 6790308"/>
              <a:gd name="connsiteY3" fmla="*/ 0 h 6858479"/>
              <a:gd name="connsiteX4" fmla="*/ 3608356 w 6790308"/>
              <a:gd name="connsiteY4" fmla="*/ 0 h 6858479"/>
              <a:gd name="connsiteX5" fmla="*/ 3613933 w 6790308"/>
              <a:gd name="connsiteY5" fmla="*/ 0 h 6858479"/>
              <a:gd name="connsiteX6" fmla="*/ 6790308 w 6790308"/>
              <a:gd name="connsiteY6" fmla="*/ 6858478 h 6858479"/>
              <a:gd name="connsiteX7" fmla="*/ 824356 w 6790308"/>
              <a:gd name="connsiteY7" fmla="*/ 6858478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0308" h="6858479">
                <a:moveTo>
                  <a:pt x="824356" y="6858479"/>
                </a:moveTo>
                <a:lnTo>
                  <a:pt x="0" y="6858479"/>
                </a:lnTo>
                <a:lnTo>
                  <a:pt x="0" y="0"/>
                </a:lnTo>
                <a:lnTo>
                  <a:pt x="2542128" y="0"/>
                </a:lnTo>
                <a:lnTo>
                  <a:pt x="3608356" y="0"/>
                </a:lnTo>
                <a:lnTo>
                  <a:pt x="3613933" y="0"/>
                </a:lnTo>
                <a:lnTo>
                  <a:pt x="6790308" y="6858478"/>
                </a:lnTo>
                <a:lnTo>
                  <a:pt x="824356" y="6858478"/>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693A73-D211-499B-8636-3AF8EFC26A73}"/>
              </a:ext>
            </a:extLst>
          </p:cNvPr>
          <p:cNvSpPr>
            <a:spLocks noGrp="1"/>
          </p:cNvSpPr>
          <p:nvPr>
            <p:ph type="title"/>
          </p:nvPr>
        </p:nvSpPr>
        <p:spPr>
          <a:xfrm>
            <a:off x="10776204" y="543825"/>
            <a:ext cx="6254496" cy="3409249"/>
          </a:xfrm>
        </p:spPr>
        <p:txBody>
          <a:bodyPr vert="horz" lIns="91440" tIns="45720" rIns="91440" bIns="45720" rtlCol="0" anchor="b">
            <a:normAutofit/>
          </a:bodyPr>
          <a:lstStyle/>
          <a:p>
            <a:pPr algn="l" rtl="0">
              <a:lnSpc>
                <a:spcPct val="90000"/>
              </a:lnSpc>
              <a:spcBef>
                <a:spcPct val="0"/>
              </a:spcBef>
            </a:pPr>
            <a:endParaRPr lang="en-US" sz="8100" kern="1200">
              <a:solidFill>
                <a:schemeClr val="tx1"/>
              </a:solidFill>
              <a:latin typeface="+mj-lt"/>
              <a:cs typeface="+mj-cs"/>
            </a:endParaRPr>
          </a:p>
        </p:txBody>
      </p:sp>
    </p:spTree>
    <p:extLst>
      <p:ext uri="{BB962C8B-B14F-4D97-AF65-F5344CB8AC3E}">
        <p14:creationId xmlns:p14="http://schemas.microsoft.com/office/powerpoint/2010/main" val="190112960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erson sitting at a desk with a computer and papers&#10;&#10;Description automatically generated with low confidence">
            <a:extLst>
              <a:ext uri="{FF2B5EF4-FFF2-40B4-BE49-F238E27FC236}">
                <a16:creationId xmlns:a16="http://schemas.microsoft.com/office/drawing/2014/main" id="{D9446248-213A-453B-AAC5-ADB08883EA9F}"/>
              </a:ext>
            </a:extLst>
          </p:cNvPr>
          <p:cNvPicPr>
            <a:picLocks noGrp="1" noChangeAspect="1"/>
          </p:cNvPicPr>
          <p:nvPr>
            <p:ph sz="half" idx="3"/>
          </p:nvPr>
        </p:nvPicPr>
        <p:blipFill rotWithShape="1">
          <a:blip r:embed="rId2">
            <a:extLst>
              <a:ext uri="{28A0092B-C50C-407E-A947-70E740481C1C}">
                <a14:useLocalDpi xmlns:a14="http://schemas.microsoft.com/office/drawing/2010/main" val="0"/>
              </a:ext>
            </a:extLst>
          </a:blip>
          <a:srcRect r="17861" b="1"/>
          <a:stretch/>
        </p:blipFill>
        <p:spPr>
          <a:xfrm>
            <a:off x="3844089" y="1"/>
            <a:ext cx="14443911" cy="10286999"/>
          </a:xfrm>
          <a:prstGeom prst="rect">
            <a:avLst/>
          </a:prstGeom>
        </p:spPr>
      </p:pic>
      <p:sp>
        <p:nvSpPr>
          <p:cNvPr id="11" name="Freeform: Shape 10">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717"/>
            <a:ext cx="10131477" cy="10287717"/>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717"/>
            <a:ext cx="8930670" cy="10287717"/>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DDEEE7-681D-4B95-8939-55DCD2B57E3B}"/>
              </a:ext>
            </a:extLst>
          </p:cNvPr>
          <p:cNvSpPr>
            <a:spLocks noGrp="1"/>
          </p:cNvSpPr>
          <p:nvPr>
            <p:ph type="title"/>
          </p:nvPr>
        </p:nvSpPr>
        <p:spPr>
          <a:xfrm>
            <a:off x="1207008" y="513009"/>
            <a:ext cx="5818848" cy="3372183"/>
          </a:xfrm>
        </p:spPr>
        <p:txBody>
          <a:bodyPr vert="horz" lIns="91440" tIns="45720" rIns="91440" bIns="45720" rtlCol="0" anchor="b">
            <a:normAutofit/>
          </a:bodyPr>
          <a:lstStyle/>
          <a:p>
            <a:pPr algn="l" rtl="0">
              <a:lnSpc>
                <a:spcPct val="90000"/>
              </a:lnSpc>
              <a:spcBef>
                <a:spcPct val="0"/>
              </a:spcBef>
            </a:pPr>
            <a:endParaRPr lang="en-US" sz="8100" kern="1200">
              <a:solidFill>
                <a:schemeClr val="tx1"/>
              </a:solidFill>
              <a:latin typeface="+mj-lt"/>
              <a:cs typeface="+mj-cs"/>
            </a:endParaRPr>
          </a:p>
        </p:txBody>
      </p:sp>
    </p:spTree>
    <p:extLst>
      <p:ext uri="{BB962C8B-B14F-4D97-AF65-F5344CB8AC3E}">
        <p14:creationId xmlns:p14="http://schemas.microsoft.com/office/powerpoint/2010/main" val="162955842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E110BC0-815D-4EA1-A75B-9E0807EC324A}"/>
              </a:ext>
            </a:extLst>
          </p:cNvPr>
          <p:cNvGraphicFramePr/>
          <p:nvPr/>
        </p:nvGraphicFramePr>
        <p:xfrm>
          <a:off x="927100" y="1943100"/>
          <a:ext cx="16433800" cy="7601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5844334B-D4BF-49DF-8EDE-C7B57E47DEEE}"/>
              </a:ext>
            </a:extLst>
          </p:cNvPr>
          <p:cNvSpPr>
            <a:spLocks noGrp="1"/>
          </p:cNvSpPr>
          <p:nvPr>
            <p:ph type="title"/>
          </p:nvPr>
        </p:nvSpPr>
        <p:spPr>
          <a:xfrm>
            <a:off x="927100" y="742232"/>
            <a:ext cx="16446500" cy="1354217"/>
          </a:xfrm>
        </p:spPr>
        <p:txBody>
          <a:bodyPr/>
          <a:lstStyle/>
          <a:p>
            <a:pPr algn="ctr"/>
            <a:r>
              <a:rPr lang="en-US" sz="8800" dirty="0"/>
              <a:t>Loneliness and Health Issues</a:t>
            </a:r>
          </a:p>
        </p:txBody>
      </p:sp>
    </p:spTree>
  </p:cSld>
  <p:clrMapOvr>
    <a:masterClrMapping/>
  </p:clrMapOvr>
  <p:transition spd="slow" advTm="80687">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292E32-D447-4F95-942E-B983F5545839}"/>
              </a:ext>
            </a:extLst>
          </p:cNvPr>
          <p:cNvPicPr>
            <a:picLocks noChangeAspect="1"/>
          </p:cNvPicPr>
          <p:nvPr/>
        </p:nvPicPr>
        <p:blipFill rotWithShape="1">
          <a:blip r:embed="rId3"/>
          <a:srcRect l="21303" t="17707" r="18960" b="10171"/>
          <a:stretch/>
        </p:blipFill>
        <p:spPr>
          <a:xfrm>
            <a:off x="3048000" y="1069789"/>
            <a:ext cx="11277599" cy="7655111"/>
          </a:xfrm>
          <a:prstGeom prst="rect">
            <a:avLst/>
          </a:prstGeom>
          <a:ln>
            <a:solidFill>
              <a:schemeClr val="tx1"/>
            </a:solidFill>
          </a:ln>
        </p:spPr>
      </p:pic>
    </p:spTree>
    <p:extLst>
      <p:ext uri="{BB962C8B-B14F-4D97-AF65-F5344CB8AC3E}">
        <p14:creationId xmlns:p14="http://schemas.microsoft.com/office/powerpoint/2010/main" val="3962116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033CCBA-BF53-467C-B41D-A99CB4D8677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989" t="13639" r="36173" b="15249"/>
          <a:stretch/>
        </p:blipFill>
        <p:spPr>
          <a:xfrm>
            <a:off x="1471780" y="7050"/>
            <a:ext cx="15386134" cy="10279950"/>
          </a:xfrm>
        </p:spPr>
      </p:pic>
    </p:spTree>
    <p:extLst>
      <p:ext uri="{BB962C8B-B14F-4D97-AF65-F5344CB8AC3E}">
        <p14:creationId xmlns:p14="http://schemas.microsoft.com/office/powerpoint/2010/main" val="3192401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9544" cy="3314700"/>
            <a:chOff x="0" y="0"/>
            <a:chExt cx="18289544" cy="3638550"/>
          </a:xfrm>
        </p:grpSpPr>
        <p:sp>
          <p:nvSpPr>
            <p:cNvPr id="3" name="object 3"/>
            <p:cNvSpPr/>
            <p:nvPr/>
          </p:nvSpPr>
          <p:spPr>
            <a:xfrm>
              <a:off x="0" y="0"/>
              <a:ext cx="18288000" cy="3638550"/>
            </a:xfrm>
            <a:custGeom>
              <a:avLst/>
              <a:gdLst/>
              <a:ahLst/>
              <a:cxnLst/>
              <a:rect l="l" t="t" r="r" b="b"/>
              <a:pathLst>
                <a:path w="18288000" h="3638550">
                  <a:moveTo>
                    <a:pt x="18287998" y="3638549"/>
                  </a:moveTo>
                  <a:lnTo>
                    <a:pt x="0" y="3638549"/>
                  </a:lnTo>
                  <a:lnTo>
                    <a:pt x="0" y="0"/>
                  </a:lnTo>
                  <a:lnTo>
                    <a:pt x="18287998" y="0"/>
                  </a:lnTo>
                  <a:lnTo>
                    <a:pt x="18287998" y="3638549"/>
                  </a:lnTo>
                  <a:close/>
                </a:path>
              </a:pathLst>
            </a:custGeom>
            <a:solidFill>
              <a:srgbClr val="000000">
                <a:alpha val="4708"/>
              </a:srgbClr>
            </a:solidFill>
          </p:spPr>
          <p:txBody>
            <a:bodyPr wrap="square" lIns="0" tIns="0" rIns="0" bIns="0" rtlCol="0"/>
            <a:lstStyle/>
            <a:p>
              <a:endParaRPr/>
            </a:p>
          </p:txBody>
        </p:sp>
        <p:sp>
          <p:nvSpPr>
            <p:cNvPr id="4" name="object 4"/>
            <p:cNvSpPr/>
            <p:nvPr/>
          </p:nvSpPr>
          <p:spPr>
            <a:xfrm>
              <a:off x="15155819" y="2552700"/>
              <a:ext cx="3133725" cy="561975"/>
            </a:xfrm>
            <a:custGeom>
              <a:avLst/>
              <a:gdLst/>
              <a:ahLst/>
              <a:cxnLst/>
              <a:rect l="l" t="t" r="r" b="b"/>
              <a:pathLst>
                <a:path w="3133725" h="561975">
                  <a:moveTo>
                    <a:pt x="3133724" y="561974"/>
                  </a:moveTo>
                  <a:lnTo>
                    <a:pt x="0" y="561974"/>
                  </a:lnTo>
                  <a:lnTo>
                    <a:pt x="0" y="0"/>
                  </a:lnTo>
                  <a:lnTo>
                    <a:pt x="3133724" y="0"/>
                  </a:lnTo>
                  <a:lnTo>
                    <a:pt x="3133724" y="561974"/>
                  </a:lnTo>
                  <a:close/>
                </a:path>
              </a:pathLst>
            </a:custGeom>
            <a:solidFill>
              <a:srgbClr val="071832"/>
            </a:solidFill>
          </p:spPr>
          <p:txBody>
            <a:bodyPr wrap="square" lIns="0" tIns="0" rIns="0" bIns="0" rtlCol="0"/>
            <a:lstStyle/>
            <a:p>
              <a:endParaRPr/>
            </a:p>
          </p:txBody>
        </p:sp>
      </p:grpSp>
      <p:sp>
        <p:nvSpPr>
          <p:cNvPr id="6" name="object 6"/>
          <p:cNvSpPr txBox="1">
            <a:spLocks noGrp="1"/>
          </p:cNvSpPr>
          <p:nvPr>
            <p:ph type="title"/>
          </p:nvPr>
        </p:nvSpPr>
        <p:spPr>
          <a:xfrm>
            <a:off x="653827" y="639733"/>
            <a:ext cx="10337800" cy="2412839"/>
          </a:xfrm>
          <a:prstGeom prst="rect">
            <a:avLst/>
          </a:prstGeom>
        </p:spPr>
        <p:txBody>
          <a:bodyPr vert="horz" wrap="square" lIns="0" tIns="230504" rIns="0" bIns="0" rtlCol="0">
            <a:spAutoFit/>
          </a:bodyPr>
          <a:lstStyle/>
          <a:p>
            <a:pPr marL="12700" marR="5080">
              <a:lnSpc>
                <a:spcPts val="8480"/>
              </a:lnSpc>
              <a:spcBef>
                <a:spcPts val="1814"/>
              </a:spcBef>
            </a:pPr>
            <a:r>
              <a:rPr lang="en-US" sz="8800" dirty="0">
                <a:latin typeface="Tahoma" panose="020B0604030504040204" pitchFamily="34" charset="0"/>
                <a:ea typeface="Tahoma" panose="020B0604030504040204" pitchFamily="34" charset="0"/>
                <a:cs typeface="Tahoma" panose="020B0604030504040204" pitchFamily="34" charset="0"/>
              </a:rPr>
              <a:t>Compassionate Contact Corps</a:t>
            </a:r>
            <a:endParaRPr sz="8800"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Graphical user interface&#10;&#10;Description automatically generated">
            <a:extLst>
              <a:ext uri="{FF2B5EF4-FFF2-40B4-BE49-F238E27FC236}">
                <a16:creationId xmlns:a16="http://schemas.microsoft.com/office/drawing/2014/main" id="{51495266-09BB-4882-A26A-49DFA3871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827" y="9145502"/>
            <a:ext cx="4801694" cy="1003529"/>
          </a:xfrm>
          <a:prstGeom prst="rect">
            <a:avLst/>
          </a:prstGeom>
        </p:spPr>
      </p:pic>
      <p:pic>
        <p:nvPicPr>
          <p:cNvPr id="10" name="!!Picture">
            <a:extLst>
              <a:ext uri="{FF2B5EF4-FFF2-40B4-BE49-F238E27FC236}">
                <a16:creationId xmlns:a16="http://schemas.microsoft.com/office/drawing/2014/main" id="{05E850E4-57CB-4D26-B3D4-9032284FC6F5}"/>
              </a:ext>
            </a:extLst>
          </p:cNvPr>
          <p:cNvPicPr>
            <a:picLocks noChangeAspect="1"/>
          </p:cNvPicPr>
          <p:nvPr/>
        </p:nvPicPr>
        <p:blipFill>
          <a:blip r:embed="rId4"/>
          <a:stretch>
            <a:fillRect/>
          </a:stretch>
        </p:blipFill>
        <p:spPr>
          <a:xfrm>
            <a:off x="5455521" y="3250528"/>
            <a:ext cx="5584499" cy="5575520"/>
          </a:xfrm>
          <a:prstGeom prst="rect">
            <a:avLst/>
          </a:prstGeom>
        </p:spPr>
      </p:pic>
      <p:sp>
        <p:nvSpPr>
          <p:cNvPr id="11" name="TextBox 10">
            <a:extLst>
              <a:ext uri="{FF2B5EF4-FFF2-40B4-BE49-F238E27FC236}">
                <a16:creationId xmlns:a16="http://schemas.microsoft.com/office/drawing/2014/main" id="{9F28FF45-D1C2-4714-8551-95543D15F3D9}"/>
              </a:ext>
            </a:extLst>
          </p:cNvPr>
          <p:cNvSpPr txBox="1"/>
          <p:nvPr/>
        </p:nvSpPr>
        <p:spPr>
          <a:xfrm>
            <a:off x="11658601" y="3448288"/>
            <a:ext cx="6498898" cy="3416320"/>
          </a:xfrm>
          <a:prstGeom prst="rect">
            <a:avLst/>
          </a:prstGeom>
          <a:noFill/>
        </p:spPr>
        <p:txBody>
          <a:bodyPr wrap="square" rtlCol="0">
            <a:spAutoFit/>
          </a:bodyPr>
          <a:lstStyle/>
          <a:p>
            <a:pPr marL="685800" indent="-685800">
              <a:buFont typeface="Arial" panose="020B0604020202020204" pitchFamily="34" charset="0"/>
              <a:buChar char="•"/>
            </a:pPr>
            <a:r>
              <a:rPr lang="en-US" sz="5400" dirty="0">
                <a:latin typeface="MS Reference Sans Serif" panose="020B0604030504040204" pitchFamily="34" charset="0"/>
              </a:rPr>
              <a:t>Award-winning</a:t>
            </a:r>
          </a:p>
          <a:p>
            <a:pPr marL="685800" indent="-685800">
              <a:buFont typeface="Arial" panose="020B0604020202020204" pitchFamily="34" charset="0"/>
              <a:buChar char="•"/>
            </a:pPr>
            <a:r>
              <a:rPr lang="en-US" sz="5400" dirty="0">
                <a:latin typeface="MS Reference Sans Serif" panose="020B0604030504040204" pitchFamily="34" charset="0"/>
              </a:rPr>
              <a:t>Non-clinical </a:t>
            </a:r>
          </a:p>
          <a:p>
            <a:pPr marL="685800" indent="-685800">
              <a:buFont typeface="Arial" panose="020B0604020202020204" pitchFamily="34" charset="0"/>
              <a:buChar char="•"/>
            </a:pPr>
            <a:r>
              <a:rPr lang="en-US" sz="5400" dirty="0">
                <a:latin typeface="MS Reference Sans Serif" panose="020B0604030504040204" pitchFamily="34" charset="0"/>
              </a:rPr>
              <a:t>Social prescription</a:t>
            </a:r>
          </a:p>
        </p:txBody>
      </p:sp>
    </p:spTree>
    <p:extLst>
      <p:ext uri="{BB962C8B-B14F-4D97-AF65-F5344CB8AC3E}">
        <p14:creationId xmlns:p14="http://schemas.microsoft.com/office/powerpoint/2010/main" val="2444937158"/>
      </p:ext>
    </p:extLst>
  </p:cSld>
  <p:clrMapOvr>
    <a:masterClrMapping/>
  </p:clrMapOvr>
  <p:transition spd="slow" advTm="34881">
    <p:randomBa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E30B21F1623449AA79AC99749305CA" ma:contentTypeVersion="13" ma:contentTypeDescription="Create a new document." ma:contentTypeScope="" ma:versionID="ebb9be971266029cc5831ef4c14e1cc3">
  <xsd:schema xmlns:xsd="http://www.w3.org/2001/XMLSchema" xmlns:xs="http://www.w3.org/2001/XMLSchema" xmlns:p="http://schemas.microsoft.com/office/2006/metadata/properties" xmlns:ns2="42b4bb46-5d81-43f4-8587-34a3e0e6d42d" xmlns:ns3="6a064b98-9978-4112-8952-3c59b93e1f73" targetNamespace="http://schemas.microsoft.com/office/2006/metadata/properties" ma:root="true" ma:fieldsID="c8eb516f599903b770de21aa3b6e68f1" ns2:_="" ns3:_="">
    <xsd:import namespace="42b4bb46-5d81-43f4-8587-34a3e0e6d42d"/>
    <xsd:import namespace="6a064b98-9978-4112-8952-3c59b93e1f7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b4bb46-5d81-43f4-8587-34a3e0e6d4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a064b98-9978-4112-8952-3c59b93e1f7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183f18b-6311-4e5a-88db-0cdddec861d8}" ma:internalName="TaxCatchAll" ma:showField="CatchAllData" ma:web="6a064b98-9978-4112-8952-3c59b93e1f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2b4bb46-5d81-43f4-8587-34a3e0e6d42d">
      <Terms xmlns="http://schemas.microsoft.com/office/infopath/2007/PartnerControls"/>
    </lcf76f155ced4ddcb4097134ff3c332f>
    <TaxCatchAll xmlns="6a064b98-9978-4112-8952-3c59b93e1f73" xsi:nil="true"/>
  </documentManagement>
</p:properties>
</file>

<file path=customXml/itemProps1.xml><?xml version="1.0" encoding="utf-8"?>
<ds:datastoreItem xmlns:ds="http://schemas.openxmlformats.org/officeDocument/2006/customXml" ds:itemID="{03CBC435-FE59-4F95-A938-0542D9D84F55}"/>
</file>

<file path=customXml/itemProps2.xml><?xml version="1.0" encoding="utf-8"?>
<ds:datastoreItem xmlns:ds="http://schemas.openxmlformats.org/officeDocument/2006/customXml" ds:itemID="{07248E7C-D798-4A19-B16D-C5777E13DBC5}"/>
</file>

<file path=customXml/itemProps3.xml><?xml version="1.0" encoding="utf-8"?>
<ds:datastoreItem xmlns:ds="http://schemas.openxmlformats.org/officeDocument/2006/customXml" ds:itemID="{DF06B7C3-8A3E-489C-AB71-A00F1BE70F4F}"/>
</file>

<file path=docProps/app.xml><?xml version="1.0" encoding="utf-8"?>
<Properties xmlns="http://schemas.openxmlformats.org/officeDocument/2006/extended-properties" xmlns:vt="http://schemas.openxmlformats.org/officeDocument/2006/docPropsVTypes">
  <Template/>
  <TotalTime>36850</TotalTime>
  <Words>1528</Words>
  <Application>Microsoft Office PowerPoint</Application>
  <PresentationFormat>Custom</PresentationFormat>
  <Paragraphs>75</Paragraphs>
  <Slides>16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MS Reference Sans Serif</vt:lpstr>
      <vt:lpstr>Tahoma</vt:lpstr>
      <vt:lpstr>Office Theme</vt:lpstr>
      <vt:lpstr>PowerPoint Presentation</vt:lpstr>
      <vt:lpstr>What is loneliness?</vt:lpstr>
      <vt:lpstr>Loneliness is subjective – often defined as the self-perceived gap between the expectations and reality of one’s social connections – Dr. Ezeji-Okoye, Chief Medical Officer, Crossover Health</vt:lpstr>
      <vt:lpstr>PowerPoint Presentation</vt:lpstr>
      <vt:lpstr>PowerPoint Presentation</vt:lpstr>
      <vt:lpstr>Loneliness and Health Issues</vt:lpstr>
      <vt:lpstr>PowerPoint Presentation</vt:lpstr>
      <vt:lpstr>PowerPoint Presentation</vt:lpstr>
      <vt:lpstr>Compassionate Contact Corps</vt:lpstr>
      <vt:lpstr>Compassionate Contact Corps</vt:lpstr>
      <vt:lpstr>Making an Impact</vt:lpstr>
      <vt:lpstr>Making an Impact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CCC Training Presentation - Full</dc:title>
  <dc:creator>cricks</dc:creator>
  <cp:keywords>DAEahRwG3yA,BABLzZdYGiU</cp:keywords>
  <cp:lastModifiedBy>Taylor, Prince (he/him/his)</cp:lastModifiedBy>
  <cp:revision>396</cp:revision>
  <dcterms:created xsi:type="dcterms:W3CDTF">2021-04-20T17:30:21Z</dcterms:created>
  <dcterms:modified xsi:type="dcterms:W3CDTF">2022-08-24T15:52:33Z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2021-04-02T00:00:00Z</vt:filetime>
  </property>
  <property fmtid="{D5CDD505-2E9C-101B-9397-08002B2CF9AE}" pid="3" name="Creator">
    <vt:lpwstr>Canva</vt:lpwstr>
  </property>
  <property fmtid="{D5CDD505-2E9C-101B-9397-08002B2CF9AE}" pid="4" name="LastSaved">
    <vt:filetime>2021-04-20T00:00:00Z</vt:filetime>
  </property>
  <property fmtid="{D5CDD505-2E9C-101B-9397-08002B2CF9AE}" pid="5" name="ContentTypeId">
    <vt:lpwstr>0x010100A9E30B21F1623449AA79AC99749305CA</vt:lpwstr>
  </property>
</Properties>
</file>