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1" r:id="rId4"/>
  </p:sldMasterIdLst>
  <p:notesMasterIdLst>
    <p:notesMasterId r:id="rId19"/>
  </p:notesMasterIdLst>
  <p:handoutMasterIdLst>
    <p:handoutMasterId r:id="rId20"/>
  </p:handoutMasterIdLst>
  <p:sldIdLst>
    <p:sldId id="280" r:id="rId5"/>
    <p:sldId id="282" r:id="rId6"/>
    <p:sldId id="287" r:id="rId7"/>
    <p:sldId id="298" r:id="rId8"/>
    <p:sldId id="141169355" r:id="rId9"/>
    <p:sldId id="1061" r:id="rId10"/>
    <p:sldId id="365" r:id="rId11"/>
    <p:sldId id="1067" r:id="rId12"/>
    <p:sldId id="296" r:id="rId13"/>
    <p:sldId id="1062" r:id="rId14"/>
    <p:sldId id="1068" r:id="rId15"/>
    <p:sldId id="294" r:id="rId16"/>
    <p:sldId id="295" r:id="rId17"/>
    <p:sldId id="1065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8A8219-546F-461F-9CA4-11031595D225}">
          <p14:sldIdLst>
            <p14:sldId id="280"/>
            <p14:sldId id="282"/>
            <p14:sldId id="287"/>
            <p14:sldId id="298"/>
            <p14:sldId id="141169355"/>
            <p14:sldId id="1061"/>
            <p14:sldId id="365"/>
            <p14:sldId id="1067"/>
            <p14:sldId id="296"/>
            <p14:sldId id="1062"/>
            <p14:sldId id="1068"/>
            <p14:sldId id="294"/>
            <p14:sldId id="295"/>
            <p14:sldId id="10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orient="horz" pos="3510" userDrawn="1">
          <p15:clr>
            <a:srgbClr val="A4A3A4"/>
          </p15:clr>
        </p15:guide>
        <p15:guide id="3" orient="horz" pos="2897" userDrawn="1">
          <p15:clr>
            <a:srgbClr val="A4A3A4"/>
          </p15:clr>
        </p15:guide>
        <p15:guide id="4" orient="horz" pos="4101" userDrawn="1">
          <p15:clr>
            <a:srgbClr val="A4A3A4"/>
          </p15:clr>
        </p15:guide>
        <p15:guide id="5" orient="horz" pos="1921" userDrawn="1">
          <p15:clr>
            <a:srgbClr val="A4A3A4"/>
          </p15:clr>
        </p15:guide>
        <p15:guide id="6" orient="horz" pos="2004" userDrawn="1">
          <p15:clr>
            <a:srgbClr val="A4A3A4"/>
          </p15:clr>
        </p15:guide>
        <p15:guide id="7" orient="horz" pos="1104" userDrawn="1">
          <p15:clr>
            <a:srgbClr val="A4A3A4"/>
          </p15:clr>
        </p15:guide>
        <p15:guide id="8" orient="horz" pos="1021" userDrawn="1">
          <p15:clr>
            <a:srgbClr val="A4A3A4"/>
          </p15:clr>
        </p15:guide>
        <p15:guide id="9" orient="horz" pos="3908" userDrawn="1">
          <p15:clr>
            <a:srgbClr val="A4A3A4"/>
          </p15:clr>
        </p15:guide>
        <p15:guide id="10" orient="horz" pos="2820" userDrawn="1">
          <p15:clr>
            <a:srgbClr val="A4A3A4"/>
          </p15:clr>
        </p15:guide>
        <p15:guide id="11" pos="7393" userDrawn="1">
          <p15:clr>
            <a:srgbClr val="A4A3A4"/>
          </p15:clr>
        </p15:guide>
        <p15:guide id="12" pos="2584" userDrawn="1">
          <p15:clr>
            <a:srgbClr val="A4A3A4"/>
          </p15:clr>
        </p15:guide>
        <p15:guide id="13" pos="4981" userDrawn="1">
          <p15:clr>
            <a:srgbClr val="A4A3A4"/>
          </p15:clr>
        </p15:guide>
        <p15:guide id="14" pos="5091" userDrawn="1">
          <p15:clr>
            <a:srgbClr val="A4A3A4"/>
          </p15:clr>
        </p15:guide>
        <p15:guide id="15" pos="281" userDrawn="1">
          <p15:clr>
            <a:srgbClr val="A4A3A4"/>
          </p15:clr>
        </p15:guide>
        <p15:guide id="16" pos="6297" userDrawn="1">
          <p15:clr>
            <a:srgbClr val="A4A3A4"/>
          </p15:clr>
        </p15:guide>
        <p15:guide id="17" pos="6188" userDrawn="1">
          <p15:clr>
            <a:srgbClr val="A4A3A4"/>
          </p15:clr>
        </p15:guide>
        <p15:guide id="18" pos="1487" userDrawn="1">
          <p15:clr>
            <a:srgbClr val="A4A3A4"/>
          </p15:clr>
        </p15:guide>
        <p15:guide id="19" pos="1376" userDrawn="1">
          <p15:clr>
            <a:srgbClr val="A4A3A4"/>
          </p15:clr>
        </p15:guide>
        <p15:guide id="20" pos="3885" userDrawn="1">
          <p15:clr>
            <a:srgbClr val="A4A3A4"/>
          </p15:clr>
        </p15:guide>
        <p15:guide id="21" pos="3781" userDrawn="1">
          <p15:clr>
            <a:srgbClr val="A4A3A4"/>
          </p15:clr>
        </p15:guide>
        <p15:guide id="22" pos="26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xwell, Katherine [USA]" initials="MK[" lastIdx="1" clrIdx="0"/>
  <p:cmAuthor id="1" name="Watson, Alyson D. (ERPI)" initials="WAD(" lastIdx="2" clrIdx="1">
    <p:extLst>
      <p:ext uri="{19B8F6BF-5375-455C-9EA6-DF929625EA0E}">
        <p15:presenceInfo xmlns:p15="http://schemas.microsoft.com/office/powerpoint/2012/main" userId="S::Alyson.Watson@va.gov::b26aceeb-d91b-432a-9b72-a2fafc69ca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2"/>
    <a:srgbClr val="FF66FF"/>
    <a:srgbClr val="66FF99"/>
    <a:srgbClr val="FFCC00"/>
    <a:srgbClr val="FF9933"/>
    <a:srgbClr val="F2C414"/>
    <a:srgbClr val="0194D3"/>
    <a:srgbClr val="ECECEC"/>
    <a:srgbClr val="D9D9D9"/>
    <a:srgbClr val="5A2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3E1E81-F5BC-4013-B138-F0DDFF4BBBDF}" v="1" dt="2022-07-01T15:54:25.116"/>
    <p1510:client id="{A269AACF-025E-4524-A201-9890C58F0301}" v="171" dt="2022-06-30T19:11:52.214"/>
    <p1510:client id="{A324F5F0-5D80-4100-8337-6BB80E6DE144}" v="3" dt="2022-07-01T17:26:44.112"/>
    <p1510:client id="{C96179A5-36E0-4B14-96A2-9DD01EE9BCA3}" v="178" dt="2022-07-01T17:10:02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0"/>
        <p:guide orient="horz" pos="3510"/>
        <p:guide orient="horz" pos="2897"/>
        <p:guide orient="horz" pos="4101"/>
        <p:guide orient="horz" pos="1921"/>
        <p:guide orient="horz" pos="2004"/>
        <p:guide orient="horz" pos="1104"/>
        <p:guide orient="horz" pos="1021"/>
        <p:guide orient="horz" pos="3908"/>
        <p:guide orient="horz" pos="2820"/>
        <p:guide pos="7393"/>
        <p:guide pos="2584"/>
        <p:guide pos="4981"/>
        <p:guide pos="5091"/>
        <p:guide pos="281"/>
        <p:guide pos="6297"/>
        <p:guide pos="6188"/>
        <p:guide pos="1487"/>
        <p:guide pos="1376"/>
        <p:guide pos="3885"/>
        <p:guide pos="3781"/>
        <p:guide pos="26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82983377077863"/>
          <c:y val="0.16384125233228108"/>
          <c:w val="0.55434033245844272"/>
          <c:h val="0.59482122111785207"/>
        </c:manualLayout>
      </c:layout>
      <c:pieChart>
        <c:varyColors val="1"/>
        <c:ser>
          <c:idx val="1"/>
          <c:order val="0"/>
          <c:spPr>
            <a:solidFill>
              <a:srgbClr val="00336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3993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110-4DDC-BE27-601640D9B3AA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110-4DDC-BE27-601640D9B3AA}"/>
              </c:ext>
            </c:extLst>
          </c:dPt>
          <c:dPt>
            <c:idx val="3"/>
            <c:bubble3D val="0"/>
            <c:spPr>
              <a:solidFill>
                <a:srgbClr val="0099C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110-4DDC-BE27-601640D9B3AA}"/>
              </c:ext>
            </c:extLst>
          </c:dPt>
          <c:dLbls>
            <c:dLbl>
              <c:idx val="0"/>
              <c:layout>
                <c:manualLayout>
                  <c:x val="5.63588145231846E-2"/>
                  <c:y val="-2.345658730065597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10-4DDC-BE27-601640D9B3A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110-4DDC-BE27-601640D9B3AA}"/>
                </c:ext>
              </c:extLst>
            </c:dLbl>
            <c:dLbl>
              <c:idx val="2"/>
              <c:layout>
                <c:manualLayout>
                  <c:x val="0.17244723423578112"/>
                  <c:y val="-0.19140454166390355"/>
                </c:manualLayout>
              </c:layout>
              <c:spPr>
                <a:solidFill>
                  <a:srgbClr val="00336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10-4DDC-BE27-601640D9B3AA}"/>
                </c:ext>
              </c:extLst>
            </c:dLbl>
            <c:dLbl>
              <c:idx val="3"/>
              <c:layout>
                <c:manualLayout>
                  <c:x val="-0.10365999562554681"/>
                  <c:y val="3.678608728305385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10-4DDC-BE27-601640D9B3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Sheet1!$B$1:$B$4</c:f>
              <c:strCache>
                <c:ptCount val="4"/>
                <c:pt idx="0">
                  <c:v>Other</c:v>
                </c:pt>
                <c:pt idx="1">
                  <c:v>Spouse / Relative</c:v>
                </c:pt>
                <c:pt idx="2">
                  <c:v>Veterans</c:v>
                </c:pt>
                <c:pt idx="3">
                  <c:v>Beneficiary / Dependent</c:v>
                </c:pt>
              </c:strCache>
            </c:strRef>
          </c:cat>
          <c:val>
            <c:numRef>
              <c:f>Sheet1!$C$1:$C$4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13.6</c:v>
                </c:pt>
                <c:pt idx="2">
                  <c:v>86.9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10-4DDC-BE27-601640D9B3AA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10-4DDC-BE27-601640D9B3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10-4DDC-BE27-601640D9B3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110-4DDC-BE27-601640D9B3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110-4DDC-BE27-601640D9B3AA}"/>
              </c:ext>
            </c:extLst>
          </c:dPt>
          <c:dLbls>
            <c:dLbl>
              <c:idx val="3"/>
              <c:layout>
                <c:manualLayout>
                  <c:x val="-0.15555555555555561"/>
                  <c:y val="4.62962962962962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10-4DDC-BE27-601640D9B3A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Sheet1!$B$1:$B$4</c:f>
              <c:strCache>
                <c:ptCount val="4"/>
                <c:pt idx="0">
                  <c:v>Other</c:v>
                </c:pt>
                <c:pt idx="1">
                  <c:v>Spouse / Relative</c:v>
                </c:pt>
                <c:pt idx="2">
                  <c:v>Veterans</c:v>
                </c:pt>
                <c:pt idx="3">
                  <c:v>Beneficiary / Dependent</c:v>
                </c:pt>
              </c:strCache>
            </c:strRef>
          </c:cat>
          <c:val>
            <c:numRef>
              <c:f>Sheet1!$C$1:$C$4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13.6</c:v>
                </c:pt>
                <c:pt idx="2">
                  <c:v>86.9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110-4DDC-BE27-601640D9B3A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A682B-60B7-244F-AF8C-16AA5F067F6C}" type="datetimeFigureOut">
              <a:rPr lang="en-US" smtClean="0"/>
              <a:t>07/26/2022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85591-F2ED-7B4B-AAEB-54F8DF991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29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0177D-0B34-354A-A985-A7708375935C}" type="datetimeFigureOut">
              <a:rPr lang="en-US" smtClean="0"/>
              <a:t>07/26/2022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E557-29CA-2942-B5B0-BBAE067F5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61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61A66-D613-437B-9355-61DF14E3E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89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43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9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Preselecte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510454-734A-9144-8FE7-F44AFE841B28}"/>
              </a:ext>
            </a:extLst>
          </p:cNvPr>
          <p:cNvSpPr/>
          <p:nvPr userDrawn="1"/>
        </p:nvSpPr>
        <p:spPr>
          <a:xfrm>
            <a:off x="304800" y="265176"/>
            <a:ext cx="11582400" cy="6364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4400C-694E-6A48-A7A0-4E8A9B883BD6}"/>
              </a:ext>
            </a:extLst>
          </p:cNvPr>
          <p:cNvSpPr/>
          <p:nvPr userDrawn="1"/>
        </p:nvSpPr>
        <p:spPr>
          <a:xfrm>
            <a:off x="0" y="1232941"/>
            <a:ext cx="4726899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8D06877-E96A-C446-9E3A-3A13B024A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5465" y="3826720"/>
            <a:ext cx="5653989" cy="508605"/>
          </a:xfrm>
        </p:spPr>
        <p:txBody>
          <a:bodyPr lIns="0">
            <a:noAutofit/>
          </a:bodyPr>
          <a:lstStyle>
            <a:lvl1pPr marL="0" indent="0">
              <a:buNone/>
              <a:defRPr sz="2000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2CBED1-ECA4-7E4F-8E48-47A526A42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65" y="5604273"/>
            <a:ext cx="2857500" cy="63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8D2926-A8FD-F2BD-BACD-5E35EAD276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000" y="5545860"/>
            <a:ext cx="2611967" cy="761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1D38B-4DFB-AA17-A138-06691CDF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66" y="1828964"/>
            <a:ext cx="5653989" cy="1832988"/>
          </a:xfrm>
          <a:prstGeom prst="rect">
            <a:avLst/>
          </a:prstGeom>
        </p:spPr>
        <p:txBody>
          <a:bodyPr lIns="0"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gavel and a flag&#10;&#10;Description automatically generated with medium confidence">
            <a:extLst>
              <a:ext uri="{FF2B5EF4-FFF2-40B4-BE49-F238E27FC236}">
                <a16:creationId xmlns:a16="http://schemas.microsoft.com/office/drawing/2014/main" id="{01682A27-8768-BABE-805B-9564D5774148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l="1008" t="500" r="27531" b="1225"/>
          <a:stretch/>
        </p:blipFill>
        <p:spPr>
          <a:xfrm>
            <a:off x="7015841" y="3338209"/>
            <a:ext cx="2006756" cy="1832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2C796B-4957-B5FB-2B8B-EEE63089A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9524" t="3034" r="24826" b="3034"/>
          <a:stretch/>
        </p:blipFill>
        <p:spPr>
          <a:xfrm>
            <a:off x="7024256" y="1317256"/>
            <a:ext cx="2006756" cy="18329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27BEF8-FE1D-4C0C-C3A2-B0F6AFFF8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7314" t="3034" r="25261" b="3034"/>
          <a:stretch/>
        </p:blipFill>
        <p:spPr>
          <a:xfrm>
            <a:off x="9246211" y="3338209"/>
            <a:ext cx="2006756" cy="18329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38F4F1-D827-BE55-A67D-9DE6CD0C0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4900" r="24900"/>
          <a:stretch/>
        </p:blipFill>
        <p:spPr>
          <a:xfrm>
            <a:off x="9243212" y="1317256"/>
            <a:ext cx="2006756" cy="18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7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87CB9F-1FBC-5B4B-8C1E-BC250F792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5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57846"/>
            <a:ext cx="6815667" cy="510071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157847"/>
            <a:ext cx="4011084" cy="5100713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33423"/>
            <a:ext cx="10972800" cy="8106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3FD921-9763-6546-9789-CEC6A46C63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6650"/>
            <a:ext cx="7315200" cy="38192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102498"/>
            <a:ext cx="7315200" cy="61356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891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1EF3CB-3B26-1747-A0CC-69379BE87D00}"/>
              </a:ext>
            </a:extLst>
          </p:cNvPr>
          <p:cNvSpPr txBox="1">
            <a:spLocks/>
          </p:cNvSpPr>
          <p:nvPr userDrawn="1"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07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6954C1-40E7-ED47-80B6-7DF5E34F1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7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874" y="1199287"/>
            <a:ext cx="6726539" cy="486423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795" y="1199289"/>
            <a:ext cx="4011084" cy="4864233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8795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A2AE48-3F98-7541-9391-83F1B4FDA5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199214"/>
            <a:ext cx="7315200" cy="4002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266844"/>
            <a:ext cx="7315200" cy="61356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23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CEE060-238D-CC42-AA97-6D32E3E72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72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004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90"/>
          <a:ext cx="211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1590"/>
                        <a:ext cx="211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8F7768-BE12-A2F1-2D54-0882C0178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165225"/>
            <a:ext cx="10972800" cy="4525963"/>
          </a:xfrm>
        </p:spPr>
        <p:txBody>
          <a:bodyPr lIns="0" tIns="0" rIns="0" bIns="0">
            <a:noAutofit/>
          </a:bodyPr>
          <a:lstStyle>
            <a:lvl1pPr marL="231775" indent="-231775">
              <a:spcBef>
                <a:spcPts val="300"/>
              </a:spcBef>
              <a:spcAft>
                <a:spcPts val="600"/>
              </a:spcAft>
              <a:tabLst/>
              <a:defRPr sz="1800"/>
            </a:lvl1pPr>
            <a:lvl2pPr marL="635000" indent="-282575">
              <a:spcBef>
                <a:spcPts val="300"/>
              </a:spcBef>
              <a:spcAft>
                <a:spcPts val="600"/>
              </a:spcAft>
              <a:tabLst/>
              <a:defRPr sz="1800"/>
            </a:lvl2pPr>
            <a:lvl3pPr marL="976313" indent="-231775">
              <a:spcBef>
                <a:spcPts val="300"/>
              </a:spcBef>
              <a:spcAft>
                <a:spcPts val="600"/>
              </a:spcAft>
              <a:tabLst/>
              <a:defRPr sz="1800"/>
            </a:lvl3pPr>
            <a:lvl4pPr marL="1319213" indent="-211138">
              <a:spcBef>
                <a:spcPts val="300"/>
              </a:spcBef>
              <a:spcAft>
                <a:spcPts val="600"/>
              </a:spcAft>
              <a:tabLst/>
              <a:defRPr sz="1800"/>
            </a:lvl4pPr>
            <a:lvl5pPr marL="1662113" indent="-231775">
              <a:spcBef>
                <a:spcPts val="300"/>
              </a:spcBef>
              <a:spcAft>
                <a:spcPts val="600"/>
              </a:spcAft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160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09D613-D76A-7D40-8460-4CAE6263F144}"/>
              </a:ext>
            </a:extLst>
          </p:cNvPr>
          <p:cNvSpPr txBox="1"/>
          <p:nvPr userDrawn="1"/>
        </p:nvSpPr>
        <p:spPr>
          <a:xfrm>
            <a:off x="755669" y="4620951"/>
            <a:ext cx="5535897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51118A9C-9ABD-A84C-846F-CC0713849565}" type="datetime4">
              <a:rPr lang="en-US" sz="1400" b="1" smtClean="0">
                <a:solidFill>
                  <a:schemeClr val="accent5"/>
                </a:solidFill>
              </a:rPr>
              <a:t>July 26, 2022</a:t>
            </a:fld>
            <a:endParaRPr lang="en-US" sz="1400" b="1" dirty="0">
              <a:solidFill>
                <a:schemeClr val="accent5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6D496D-3EAE-0643-966A-D24A621E94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69" y="2583064"/>
            <a:ext cx="8391583" cy="1016040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44DFDF4-465A-A143-9D9B-04AB8BF3F0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69" y="3918575"/>
            <a:ext cx="8391583" cy="508605"/>
          </a:xfrm>
        </p:spPr>
        <p:txBody>
          <a:bodyPr lIns="0">
            <a:noAutofit/>
          </a:bodyPr>
          <a:lstStyle>
            <a:lvl1pPr marL="0" indent="0">
              <a:buNone/>
              <a:defRPr sz="2000" i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BD8274-25F7-2B4C-9DA1-BF4FAF6ABBF6}"/>
              </a:ext>
            </a:extLst>
          </p:cNvPr>
          <p:cNvCxnSpPr/>
          <p:nvPr userDrawn="1"/>
        </p:nvCxnSpPr>
        <p:spPr>
          <a:xfrm>
            <a:off x="728576" y="3726687"/>
            <a:ext cx="10026145" cy="0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5F522-782B-414F-9804-2336838F24F8}"/>
              </a:ext>
            </a:extLst>
          </p:cNvPr>
          <p:cNvSpPr/>
          <p:nvPr userDrawn="1"/>
        </p:nvSpPr>
        <p:spPr>
          <a:xfrm>
            <a:off x="3334" y="5890826"/>
            <a:ext cx="4080005" cy="640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A9D200-C85C-2046-A980-119BFA98D77F}"/>
              </a:ext>
            </a:extLst>
          </p:cNvPr>
          <p:cNvSpPr/>
          <p:nvPr userDrawn="1"/>
        </p:nvSpPr>
        <p:spPr>
          <a:xfrm>
            <a:off x="4083341" y="5890826"/>
            <a:ext cx="4063935" cy="640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C2771-8878-724A-A692-39B9696628BF}"/>
              </a:ext>
            </a:extLst>
          </p:cNvPr>
          <p:cNvSpPr/>
          <p:nvPr userDrawn="1"/>
        </p:nvSpPr>
        <p:spPr>
          <a:xfrm>
            <a:off x="8147277" y="5890826"/>
            <a:ext cx="404806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1B66FC1-B565-E844-B6D7-7DEA8824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60" y="6137198"/>
            <a:ext cx="2590800" cy="571500"/>
          </a:xfrm>
          <a:prstGeom prst="rect">
            <a:avLst/>
          </a:prstGeom>
        </p:spPr>
      </p:pic>
      <p:pic>
        <p:nvPicPr>
          <p:cNvPr id="13" name="Picture 1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C72E77C-A0B3-6FC5-43C2-20C247B6CE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986" y="6073190"/>
            <a:ext cx="2276354" cy="6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8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6790" y="4406901"/>
            <a:ext cx="10946889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6790" y="2906713"/>
            <a:ext cx="1094688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54DB7-DDD7-7A48-A2B7-234B7AAE7DE2}"/>
              </a:ext>
            </a:extLst>
          </p:cNvPr>
          <p:cNvSpPr/>
          <p:nvPr userDrawn="1"/>
        </p:nvSpPr>
        <p:spPr>
          <a:xfrm>
            <a:off x="8683413" y="6268720"/>
            <a:ext cx="2777067" cy="38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622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6708"/>
            <a:ext cx="10972800" cy="508233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6EE6C-D70D-3F49-ADF9-28B57FAF3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7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B129CD-9FC2-A14D-82B1-607BD3F6790C}"/>
              </a:ext>
            </a:extLst>
          </p:cNvPr>
          <p:cNvSpPr/>
          <p:nvPr userDrawn="1"/>
        </p:nvSpPr>
        <p:spPr>
          <a:xfrm>
            <a:off x="-12192" y="0"/>
            <a:ext cx="12204192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B69D9-6485-E143-9C53-16A5AC2EDCC4}"/>
              </a:ext>
            </a:extLst>
          </p:cNvPr>
          <p:cNvSpPr/>
          <p:nvPr userDrawn="1"/>
        </p:nvSpPr>
        <p:spPr>
          <a:xfrm>
            <a:off x="-12192" y="0"/>
            <a:ext cx="12204192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59826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6708"/>
            <a:ext cx="5486400" cy="475518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4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6EE6C-D70D-3F49-ADF9-28B57FAF3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868FDF-E83A-824D-8ABE-9455927344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3501" y="1189039"/>
            <a:ext cx="4986020" cy="2274451"/>
          </a:xfrm>
          <a:solidFill>
            <a:schemeClr val="accent1"/>
          </a:solidFill>
        </p:spPr>
        <p:txBody>
          <a:bodyPr lIns="182880" tIns="182880" rIns="182880" bIns="182880">
            <a:norm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81CEC5D-B8B5-6640-80A3-D8A25DEAA5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31534" y="3630806"/>
            <a:ext cx="4986020" cy="2331082"/>
          </a:xfrm>
          <a:solidFill>
            <a:schemeClr val="accent1"/>
          </a:solidFill>
        </p:spPr>
        <p:txBody>
          <a:bodyPr lIns="182880" tIns="182880" rIns="182880" bIns="182880">
            <a:norm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60A61-4E74-2E4A-B0E1-A068CFD7C2B7}"/>
              </a:ext>
            </a:extLst>
          </p:cNvPr>
          <p:cNvSpPr/>
          <p:nvPr userDrawn="1"/>
        </p:nvSpPr>
        <p:spPr>
          <a:xfrm>
            <a:off x="9443545" y="6471745"/>
            <a:ext cx="1792342" cy="13400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EA1626-59F4-8748-A574-C2C18E72A9E4}"/>
              </a:ext>
            </a:extLst>
          </p:cNvPr>
          <p:cNvSpPr txBox="1"/>
          <p:nvPr userDrawn="1"/>
        </p:nvSpPr>
        <p:spPr>
          <a:xfrm>
            <a:off x="5042045" y="6421472"/>
            <a:ext cx="6255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CX SYMPOSIUM</a:t>
            </a:r>
          </a:p>
        </p:txBody>
      </p:sp>
    </p:spTree>
    <p:extLst>
      <p:ext uri="{BB962C8B-B14F-4D97-AF65-F5344CB8AC3E}">
        <p14:creationId xmlns:p14="http://schemas.microsoft.com/office/powerpoint/2010/main" val="87722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48765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1706" y="1248765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0DF51-7249-A778-CF6F-061CDCEB704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" y="2989082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A50746F-7C79-40F0-87BD-C52485687F0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11706" y="2989082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52D51A-291E-0A5A-B59A-F944C78578F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4729399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AF174F-287E-8B97-9DB2-E754928F92A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491720" y="4729398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15BC2CF-BBEE-BB4E-BE75-E250C6DC9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9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614" y="1189204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614" y="1828966"/>
            <a:ext cx="5386917" cy="44397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381" y="1189204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381" y="1828966"/>
            <a:ext cx="5389033" cy="44397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478252-F837-8F40-94A1-A1FBD943B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3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614" y="1361209"/>
            <a:ext cx="5386917" cy="490751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381" y="1361209"/>
            <a:ext cx="5389033" cy="490751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478252-F837-8F40-94A1-A1FBD943B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3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16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E5E727-B59D-944E-8079-5EA4A63F5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7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777AD75-3CC9-5E4C-AAE7-C8B056F501F9}"/>
              </a:ext>
            </a:extLst>
          </p:cNvPr>
          <p:cNvSpPr/>
          <p:nvPr userDrawn="1"/>
        </p:nvSpPr>
        <p:spPr>
          <a:xfrm>
            <a:off x="-8631" y="0"/>
            <a:ext cx="12192000" cy="10418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609600" y="180149"/>
            <a:ext cx="10972800" cy="810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</a:schemeClr>
                </a:solidFill>
                <a:latin typeface="Georgia"/>
                <a:ea typeface="+mj-ea"/>
                <a:cs typeface="Georgia"/>
              </a:defRPr>
            </a:lvl1pPr>
          </a:lstStyle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068" y="1213514"/>
            <a:ext cx="10961347" cy="5068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9A0533-1C09-5C44-A98B-5B58112BCEF1}"/>
              </a:ext>
            </a:extLst>
          </p:cNvPr>
          <p:cNvGrpSpPr/>
          <p:nvPr userDrawn="1"/>
        </p:nvGrpSpPr>
        <p:grpSpPr>
          <a:xfrm>
            <a:off x="-8531" y="1011795"/>
            <a:ext cx="12198660" cy="64008"/>
            <a:chOff x="-4995" y="5896713"/>
            <a:chExt cx="9148995" cy="64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00CA6F-A2B6-C24E-8A8F-79A1EC72DEC0}"/>
                </a:ext>
              </a:extLst>
            </p:cNvPr>
            <p:cNvSpPr/>
            <p:nvPr userDrawn="1"/>
          </p:nvSpPr>
          <p:spPr>
            <a:xfrm>
              <a:off x="-4995" y="5896713"/>
              <a:ext cx="3047951" cy="640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79272F-E79E-4443-8893-0783BEA20AE8}"/>
                </a:ext>
              </a:extLst>
            </p:cNvPr>
            <p:cNvSpPr/>
            <p:nvPr userDrawn="1"/>
          </p:nvSpPr>
          <p:spPr>
            <a:xfrm>
              <a:off x="3042956" y="5896713"/>
              <a:ext cx="3047951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B5FA60-D767-464D-A01D-B36B21AC7050}"/>
                </a:ext>
              </a:extLst>
            </p:cNvPr>
            <p:cNvSpPr/>
            <p:nvPr userDrawn="1"/>
          </p:nvSpPr>
          <p:spPr>
            <a:xfrm>
              <a:off x="6090907" y="5896713"/>
              <a:ext cx="3053093" cy="64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5E763C-F584-9144-9829-6EA58B399C03}"/>
              </a:ext>
            </a:extLst>
          </p:cNvPr>
          <p:cNvSpPr txBox="1"/>
          <p:nvPr userDrawn="1"/>
        </p:nvSpPr>
        <p:spPr>
          <a:xfrm>
            <a:off x="5042045" y="6421472"/>
            <a:ext cx="6255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CX SYMPOSIUM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F6EDFB-8BEC-764E-92A0-C1F68E809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4" r:id="rId3"/>
    <p:sldLayoutId id="2147483673" r:id="rId4"/>
    <p:sldLayoutId id="2147483685" r:id="rId5"/>
    <p:sldLayoutId id="2147483675" r:id="rId6"/>
    <p:sldLayoutId id="2147483676" r:id="rId7"/>
    <p:sldLayoutId id="214748368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56" r:id="rId14"/>
    <p:sldLayoutId id="2147483657" r:id="rId15"/>
    <p:sldLayoutId id="2147483687" r:id="rId16"/>
    <p:sldLayoutId id="214748368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>
              <a:lumMod val="75000"/>
            </a:schemeClr>
          </a:solidFill>
          <a:latin typeface="Georgia"/>
          <a:ea typeface="+mj-ea"/>
          <a:cs typeface="Georgia"/>
        </a:defRPr>
      </a:lvl1pPr>
    </p:titleStyle>
    <p:bodyStyle>
      <a:lvl1pPr marL="225425" indent="-22542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1pPr>
      <a:lvl2pPr marL="458788" indent="-233363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2pPr>
      <a:lvl3pPr marL="684213" indent="-225425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3pPr>
      <a:lvl4pPr marL="919163" indent="-2349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sv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95.png"/><Relationship Id="rId5" Type="http://schemas.openxmlformats.org/officeDocument/2006/relationships/image" Target="../media/image90.png"/><Relationship Id="rId10" Type="http://schemas.openxmlformats.org/officeDocument/2006/relationships/chart" Target="../charts/chart1.xml"/><Relationship Id="rId4" Type="http://schemas.openxmlformats.org/officeDocument/2006/relationships/image" Target="../media/image89.png"/><Relationship Id="rId9" Type="http://schemas.openxmlformats.org/officeDocument/2006/relationships/image" Target="../media/image9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svg"/><Relationship Id="rId18" Type="http://schemas.openxmlformats.org/officeDocument/2006/relationships/image" Target="../media/image117.png"/><Relationship Id="rId3" Type="http://schemas.openxmlformats.org/officeDocument/2006/relationships/image" Target="../media/image102.svg"/><Relationship Id="rId21" Type="http://schemas.openxmlformats.org/officeDocument/2006/relationships/image" Target="../media/image120.svg"/><Relationship Id="rId7" Type="http://schemas.openxmlformats.org/officeDocument/2006/relationships/image" Target="../media/image106.svg"/><Relationship Id="rId12" Type="http://schemas.openxmlformats.org/officeDocument/2006/relationships/image" Target="../media/image111.png"/><Relationship Id="rId17" Type="http://schemas.openxmlformats.org/officeDocument/2006/relationships/image" Target="../media/image116.svg"/><Relationship Id="rId25" Type="http://schemas.openxmlformats.org/officeDocument/2006/relationships/image" Target="../media/image124.sv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5.png"/><Relationship Id="rId11" Type="http://schemas.openxmlformats.org/officeDocument/2006/relationships/image" Target="../media/image110.svg"/><Relationship Id="rId24" Type="http://schemas.openxmlformats.org/officeDocument/2006/relationships/image" Target="../media/image123.png"/><Relationship Id="rId5" Type="http://schemas.openxmlformats.org/officeDocument/2006/relationships/image" Target="../media/image104.svg"/><Relationship Id="rId15" Type="http://schemas.openxmlformats.org/officeDocument/2006/relationships/image" Target="../media/image114.svg"/><Relationship Id="rId23" Type="http://schemas.openxmlformats.org/officeDocument/2006/relationships/image" Target="../media/image122.svg"/><Relationship Id="rId10" Type="http://schemas.openxmlformats.org/officeDocument/2006/relationships/image" Target="../media/image109.png"/><Relationship Id="rId19" Type="http://schemas.openxmlformats.org/officeDocument/2006/relationships/image" Target="../media/image118.svg"/><Relationship Id="rId4" Type="http://schemas.openxmlformats.org/officeDocument/2006/relationships/image" Target="../media/image103.png"/><Relationship Id="rId9" Type="http://schemas.openxmlformats.org/officeDocument/2006/relationships/image" Target="../media/image108.sv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21" Type="http://schemas.openxmlformats.org/officeDocument/2006/relationships/image" Target="../media/image11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svg"/><Relationship Id="rId18" Type="http://schemas.openxmlformats.org/officeDocument/2006/relationships/image" Target="../media/image1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tiff"/><Relationship Id="rId10" Type="http://schemas.openxmlformats.org/officeDocument/2006/relationships/image" Target="../media/image42.png"/><Relationship Id="rId19" Type="http://schemas.openxmlformats.org/officeDocument/2006/relationships/image" Target="../media/image50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18" Type="http://schemas.openxmlformats.org/officeDocument/2006/relationships/image" Target="../media/image52.sv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5.sv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sv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image" Target="../media/image64.png"/><Relationship Id="rId10" Type="http://schemas.openxmlformats.org/officeDocument/2006/relationships/image" Target="../media/image59.svg"/><Relationship Id="rId19" Type="http://schemas.openxmlformats.org/officeDocument/2006/relationships/image" Target="../media/image66.png"/><Relationship Id="rId4" Type="http://schemas.openxmlformats.org/officeDocument/2006/relationships/image" Target="../media/image54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75.svg"/><Relationship Id="rId18" Type="http://schemas.openxmlformats.org/officeDocument/2006/relationships/image" Target="../media/image80.png"/><Relationship Id="rId3" Type="http://schemas.openxmlformats.org/officeDocument/2006/relationships/image" Target="../media/image69.svg"/><Relationship Id="rId21" Type="http://schemas.openxmlformats.org/officeDocument/2006/relationships/image" Target="../media/image83.svg"/><Relationship Id="rId7" Type="http://schemas.openxmlformats.org/officeDocument/2006/relationships/image" Target="../media/image71.svg"/><Relationship Id="rId12" Type="http://schemas.openxmlformats.org/officeDocument/2006/relationships/image" Target="../media/image48.png"/><Relationship Id="rId17" Type="http://schemas.openxmlformats.org/officeDocument/2006/relationships/image" Target="../media/image79.svg"/><Relationship Id="rId2" Type="http://schemas.openxmlformats.org/officeDocument/2006/relationships/image" Target="../media/image68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11" Type="http://schemas.openxmlformats.org/officeDocument/2006/relationships/image" Target="../media/image74.svg"/><Relationship Id="rId5" Type="http://schemas.openxmlformats.org/officeDocument/2006/relationships/image" Target="../media/image70.svg"/><Relationship Id="rId15" Type="http://schemas.openxmlformats.org/officeDocument/2006/relationships/image" Target="../media/image77.svg"/><Relationship Id="rId10" Type="http://schemas.openxmlformats.org/officeDocument/2006/relationships/image" Target="../media/image73.png"/><Relationship Id="rId19" Type="http://schemas.openxmlformats.org/officeDocument/2006/relationships/image" Target="../media/image81.svg"/><Relationship Id="rId4" Type="http://schemas.openxmlformats.org/officeDocument/2006/relationships/image" Target="../media/image35.png"/><Relationship Id="rId9" Type="http://schemas.openxmlformats.org/officeDocument/2006/relationships/image" Target="../media/image72.svg"/><Relationship Id="rId1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E10675-E0FD-9732-3A4C-14B761170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5465" y="4081022"/>
            <a:ext cx="5653989" cy="508605"/>
          </a:xfrm>
        </p:spPr>
        <p:txBody>
          <a:bodyPr/>
          <a:lstStyle/>
          <a:p>
            <a:r>
              <a:rPr lang="en-US" dirty="0"/>
              <a:t>Division Chief, Channel Strategies and Engagement</a:t>
            </a:r>
          </a:p>
          <a:p>
            <a:r>
              <a:rPr lang="en-US" dirty="0"/>
              <a:t>Multichannel Technology Directorate, Veterans Experience Office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E3029D-32C1-3786-206E-DEC8F01E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VEO Omnichannel Strategy	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B092231-AFB9-44FB-978A-6EE603E087EA}"/>
              </a:ext>
            </a:extLst>
          </p:cNvPr>
          <p:cNvSpPr txBox="1">
            <a:spLocks/>
          </p:cNvSpPr>
          <p:nvPr/>
        </p:nvSpPr>
        <p:spPr>
          <a:xfrm>
            <a:off x="1065464" y="3678974"/>
            <a:ext cx="5653989" cy="50860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i="1" kern="1200">
                <a:solidFill>
                  <a:schemeClr val="accent4"/>
                </a:solidFill>
                <a:latin typeface="+mn-lt"/>
                <a:ea typeface="+mn-ea"/>
                <a:cs typeface="Georgia"/>
              </a:defRPr>
            </a:lvl1pPr>
            <a:lvl2pPr marL="458788" indent="-2333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2pPr>
            <a:lvl3pPr marL="684213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3pPr>
            <a:lvl4pPr marL="919163" indent="-2349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John Lundy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4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Virtual Agent Chatbot was created to </a:t>
            </a:r>
            <a:r>
              <a:rPr lang="en-US" b="1" dirty="0"/>
              <a:t>provide a unified, holistic experience across VA.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Customers want a </a:t>
            </a:r>
            <a:r>
              <a:rPr lang="en-US" b="1" dirty="0"/>
              <a:t>digital way to provide quick, accurate, personalized answers </a:t>
            </a:r>
            <a:r>
              <a:rPr lang="en-US" dirty="0"/>
              <a:t>to their questions.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Virtual Agent Chatbot is a support channel that </a:t>
            </a:r>
            <a:r>
              <a:rPr lang="en-US" b="1" dirty="0"/>
              <a:t>reduces the time </a:t>
            </a:r>
            <a:r>
              <a:rPr lang="en-US" dirty="0"/>
              <a:t>it takes to </a:t>
            </a:r>
            <a:r>
              <a:rPr lang="en-US" b="1" dirty="0"/>
              <a:t>find actionable information </a:t>
            </a:r>
            <a:r>
              <a:rPr lang="en-US" dirty="0"/>
              <a:t>by allowing users to ask questions in a human, conversational tone.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Virtual Agent Chatbot is </a:t>
            </a:r>
            <a:r>
              <a:rPr lang="en-US" b="1" dirty="0"/>
              <a:t>available 24/7</a:t>
            </a:r>
            <a:r>
              <a:rPr lang="en-US" dirty="0"/>
              <a:t>, requires no prior knowledge of VA.gov website and the VA organizational structure, and will </a:t>
            </a:r>
            <a:r>
              <a:rPr lang="en-US" b="1" dirty="0"/>
              <a:t>allow for a seamless handoff </a:t>
            </a:r>
            <a:r>
              <a:rPr lang="en-US" dirty="0"/>
              <a:t>to another support channel in a future phase.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C06F9C5-016F-184C-B3E7-AF95947779A3}"/>
              </a:ext>
            </a:extLst>
          </p:cNvPr>
          <p:cNvSpPr txBox="1">
            <a:spLocks/>
          </p:cNvSpPr>
          <p:nvPr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4DB6DEA9-8C87-417C-8C19-F8FAF28586C6}"/>
              </a:ext>
            </a:extLst>
          </p:cNvPr>
          <p:cNvSpPr/>
          <p:nvPr/>
        </p:nvSpPr>
        <p:spPr>
          <a:xfrm>
            <a:off x="6648441" y="1533113"/>
            <a:ext cx="5444345" cy="3680833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2A74FF-290F-4005-90DE-63E1C58B8B56}"/>
              </a:ext>
            </a:extLst>
          </p:cNvPr>
          <p:cNvSpPr txBox="1"/>
          <p:nvPr/>
        </p:nvSpPr>
        <p:spPr>
          <a:xfrm>
            <a:off x="6648441" y="1540391"/>
            <a:ext cx="544434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By the Numbers:</a:t>
            </a:r>
          </a:p>
          <a:p>
            <a:pPr algn="ctr"/>
            <a:endParaRPr lang="en-US" sz="1400" dirty="0"/>
          </a:p>
          <a:p>
            <a:r>
              <a:rPr lang="en-US" sz="1400" b="1" dirty="0"/>
              <a:t>March 2, 2022 – </a:t>
            </a:r>
            <a:r>
              <a:rPr lang="en-US" sz="1400" b="1" u="sng" dirty="0"/>
              <a:t>Unauthenticated</a:t>
            </a:r>
            <a:r>
              <a:rPr lang="en-US" sz="1400" b="1" dirty="0"/>
              <a:t> Launch,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25% scaled to 100% 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15,000 people used the Chatbot (launch – current)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/>
              <a:t>Education, Claims, Health Benefits, others</a:t>
            </a:r>
          </a:p>
          <a:p>
            <a:pPr lvl="1"/>
            <a:endParaRPr lang="en-US" sz="1400" dirty="0"/>
          </a:p>
          <a:p>
            <a:r>
              <a:rPr lang="en-US" sz="1400" b="1" dirty="0"/>
              <a:t>May - June, 2022 –</a:t>
            </a:r>
            <a:r>
              <a:rPr lang="en-US" sz="1400" b="1" u="sng" dirty="0"/>
              <a:t>Authenticated</a:t>
            </a:r>
            <a:r>
              <a:rPr lang="en-US" sz="1400" b="1" dirty="0"/>
              <a:t> Claim Status Launch,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Scaled to 100% 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6,800 people used the authenticated Chatbot (launch – current)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/>
              <a:t>Averaging 250 per day</a:t>
            </a:r>
          </a:p>
          <a:p>
            <a:pPr lvl="1"/>
            <a:endParaRPr lang="en-US" sz="1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7, 2022 – Authenticated Appeals Status Launch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Calibri"/>
              </a:rPr>
              <a:t>Usage trends: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/>
              <a:t>50% of people who see the Chatbot engage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/>
              <a:t>Average 3+ minutes on the page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ADBA7E2-3819-49A7-9714-A908971F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7807"/>
            <a:ext cx="12192000" cy="156282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ABAEE7-2289-4D3C-AB96-B56E7DDC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3200" y="221664"/>
            <a:ext cx="593590" cy="59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4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ED41-9986-4DD5-AAE8-5C104493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Agent Chatbot: Usage and Data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B94DA-2767-4524-B62F-551A84F36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34" y="1190142"/>
            <a:ext cx="3081407" cy="50750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Who are VA.gov’s chatbot users?*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2B566-C28B-49F8-8E5A-9BCA5881F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3F9EC6-E0DF-4214-9563-9EBDB3BE4810}"/>
              </a:ext>
            </a:extLst>
          </p:cNvPr>
          <p:cNvSpPr txBox="1">
            <a:spLocks/>
          </p:cNvSpPr>
          <p:nvPr/>
        </p:nvSpPr>
        <p:spPr>
          <a:xfrm>
            <a:off x="3160533" y="2331133"/>
            <a:ext cx="3257122" cy="64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1pPr>
            <a:lvl2pPr marL="458788" indent="-2333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2pPr>
            <a:lvl3pPr marL="684213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3pPr>
            <a:lvl4pPr marL="919163" indent="-2349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4pPr>
            <a:lvl5pPr marL="1144588" indent="-2254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/>
              <a:t>What at VA.gov’s chatbot users asking about?</a:t>
            </a:r>
          </a:p>
          <a:p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39F431-39C1-4C9A-83FE-A5F3017B3E2F}"/>
              </a:ext>
            </a:extLst>
          </p:cNvPr>
          <p:cNvSpPr txBox="1">
            <a:spLocks/>
          </p:cNvSpPr>
          <p:nvPr/>
        </p:nvSpPr>
        <p:spPr>
          <a:xfrm>
            <a:off x="7277712" y="1297840"/>
            <a:ext cx="3645114" cy="64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1pPr>
            <a:lvl2pPr marL="458788" indent="-2333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2pPr>
            <a:lvl3pPr marL="684213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3pPr>
            <a:lvl4pPr marL="919163" indent="-2349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4pPr>
            <a:lvl5pPr marL="1144588" indent="-2254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/>
              <a:t>How do we gather information about chatbot usage?</a:t>
            </a:r>
          </a:p>
          <a:p>
            <a:endParaRPr lang="en-US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FB4113-E019-4BA3-A8D7-7F3822751DB7}"/>
              </a:ext>
            </a:extLst>
          </p:cNvPr>
          <p:cNvSpPr txBox="1">
            <a:spLocks/>
          </p:cNvSpPr>
          <p:nvPr/>
        </p:nvSpPr>
        <p:spPr>
          <a:xfrm>
            <a:off x="656073" y="4866133"/>
            <a:ext cx="2036243" cy="44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1pPr>
            <a:lvl2pPr marL="458788" indent="-2333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2pPr>
            <a:lvl3pPr marL="684213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3pPr>
            <a:lvl4pPr marL="919163" indent="-2349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4pPr>
            <a:lvl5pPr marL="1144588" indent="-2254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200" dirty="0"/>
              <a:t>*According to Medallia survey results</a:t>
            </a:r>
          </a:p>
          <a:p>
            <a:pPr algn="r"/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F9BCBC-8FBA-470E-9C50-38684D0AC030}"/>
              </a:ext>
            </a:extLst>
          </p:cNvPr>
          <p:cNvGrpSpPr/>
          <p:nvPr/>
        </p:nvGrpSpPr>
        <p:grpSpPr>
          <a:xfrm>
            <a:off x="6664330" y="2185371"/>
            <a:ext cx="5541407" cy="4453165"/>
            <a:chOff x="6726640" y="2265741"/>
            <a:chExt cx="5541407" cy="4453165"/>
          </a:xfrm>
        </p:grpSpPr>
        <p:pic>
          <p:nvPicPr>
            <p:cNvPr id="1026" name="Picture 2" descr="Google pulling the plug on Universal Analytics in 2023 - 9to5Google">
              <a:extLst>
                <a:ext uri="{FF2B5EF4-FFF2-40B4-BE49-F238E27FC236}">
                  <a16:creationId xmlns:a16="http://schemas.microsoft.com/office/drawing/2014/main" id="{7B546945-F1B7-4797-9CC2-3DFFF1E712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08" t="25137" r="16986" b="24107"/>
            <a:stretch/>
          </p:blipFill>
          <p:spPr bwMode="auto">
            <a:xfrm>
              <a:off x="6809956" y="2353638"/>
              <a:ext cx="1867126" cy="6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edallia - Wikipedia">
              <a:extLst>
                <a:ext uri="{FF2B5EF4-FFF2-40B4-BE49-F238E27FC236}">
                  <a16:creationId xmlns:a16="http://schemas.microsoft.com/office/drawing/2014/main" id="{1EF05274-1D8B-4E49-8157-95AE8C0AA7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7" t="26674" r="5727" b="32033"/>
            <a:stretch/>
          </p:blipFill>
          <p:spPr bwMode="auto">
            <a:xfrm>
              <a:off x="6893046" y="3249227"/>
              <a:ext cx="1791220" cy="46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icrosoft, powerbi, logo Icon in Vector Logo">
              <a:extLst>
                <a:ext uri="{FF2B5EF4-FFF2-40B4-BE49-F238E27FC236}">
                  <a16:creationId xmlns:a16="http://schemas.microsoft.com/office/drawing/2014/main" id="{AF8EEB5C-20E9-407D-87B4-BC348EA0AB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3" b="15454"/>
            <a:stretch/>
          </p:blipFill>
          <p:spPr bwMode="auto">
            <a:xfrm>
              <a:off x="6878839" y="4871553"/>
              <a:ext cx="1819634" cy="644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Microsoft Dataverse ODBC Driver: ODBC Driver for Microsoft Dataverse -  CData Software">
              <a:extLst>
                <a:ext uri="{FF2B5EF4-FFF2-40B4-BE49-F238E27FC236}">
                  <a16:creationId xmlns:a16="http://schemas.microsoft.com/office/drawing/2014/main" id="{26A16148-CDB4-445F-93CF-19507B435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640" y="3799091"/>
              <a:ext cx="2057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phic 10" descr="Bar chart outline">
              <a:extLst>
                <a:ext uri="{FF2B5EF4-FFF2-40B4-BE49-F238E27FC236}">
                  <a16:creationId xmlns:a16="http://schemas.microsoft.com/office/drawing/2014/main" id="{687838AE-F021-4030-A65C-B1E313A49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23904" y="5755933"/>
              <a:ext cx="601872" cy="601872"/>
            </a:xfrm>
            <a:prstGeom prst="rect">
              <a:avLst/>
            </a:prstGeom>
          </p:spPr>
        </p:pic>
        <p:pic>
          <p:nvPicPr>
            <p:cNvPr id="13" name="Graphic 12" descr="Scientific Thought with solid fill">
              <a:extLst>
                <a:ext uri="{FF2B5EF4-FFF2-40B4-BE49-F238E27FC236}">
                  <a16:creationId xmlns:a16="http://schemas.microsoft.com/office/drawing/2014/main" id="{046540C9-D728-4FFC-A26C-88CB50C07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22032" y="5755933"/>
              <a:ext cx="601872" cy="601872"/>
            </a:xfrm>
            <a:prstGeom prst="rect">
              <a:avLst/>
            </a:prstGeom>
          </p:spPr>
        </p:pic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632A937C-790D-41F5-AC8C-AD45259F7066}"/>
                </a:ext>
              </a:extLst>
            </p:cNvPr>
            <p:cNvSpPr txBox="1">
              <a:spLocks/>
            </p:cNvSpPr>
            <p:nvPr/>
          </p:nvSpPr>
          <p:spPr>
            <a:xfrm>
              <a:off x="9032278" y="2265741"/>
              <a:ext cx="3235769" cy="9179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5425" indent="-225425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8788" indent="-233363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684213" indent="-225425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919163" indent="-2349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144588" indent="-225425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en-US" sz="1500" dirty="0"/>
                <a:t>Understand who comes to the chatbot page and what they’re doing</a:t>
              </a: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8DA4F62A-15C4-46AC-9E2E-E599442665CE}"/>
                </a:ext>
              </a:extLst>
            </p:cNvPr>
            <p:cNvSpPr txBox="1">
              <a:spLocks/>
            </p:cNvSpPr>
            <p:nvPr/>
          </p:nvSpPr>
          <p:spPr>
            <a:xfrm>
              <a:off x="9020727" y="3010912"/>
              <a:ext cx="3235768" cy="82855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5425" indent="-225425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8788" indent="-233363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684213" indent="-225425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919163" indent="-2349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144588" indent="-225425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en-US" sz="1500" dirty="0"/>
                <a:t>Allow users to provide feedback through a survey at the bottom of the chatbot page</a:t>
              </a:r>
            </a:p>
            <a:p>
              <a:pPr marL="0" indent="0">
                <a:buNone/>
              </a:pPr>
              <a:endParaRPr lang="en-US" sz="1500" dirty="0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0E020219-806E-4A04-BCF1-19BC3BC671B6}"/>
                </a:ext>
              </a:extLst>
            </p:cNvPr>
            <p:cNvSpPr txBox="1">
              <a:spLocks/>
            </p:cNvSpPr>
            <p:nvPr/>
          </p:nvSpPr>
          <p:spPr>
            <a:xfrm>
              <a:off x="9032278" y="3901844"/>
              <a:ext cx="3136637" cy="91799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5425" indent="-225425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8788" indent="-233363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684213" indent="-225425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919163" indent="-2349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144588" indent="-225425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en-US" sz="1500" dirty="0"/>
                <a:t>Warehouse for chatbot data for use by Power BI and our data scientist </a:t>
              </a:r>
            </a:p>
            <a:p>
              <a:pPr marL="0" indent="0" algn="r">
                <a:buNone/>
              </a:pPr>
              <a:r>
                <a:rPr lang="en-US" sz="1200" dirty="0"/>
                <a:t>*</a:t>
              </a:r>
              <a:r>
                <a:rPr lang="en-US" sz="1100" dirty="0"/>
                <a:t>goal of using CxDW in the future</a:t>
              </a:r>
              <a:endParaRPr lang="en-US" dirty="0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5A5F76A1-590A-4072-9767-A2B297B20E4D}"/>
                </a:ext>
              </a:extLst>
            </p:cNvPr>
            <p:cNvSpPr txBox="1">
              <a:spLocks/>
            </p:cNvSpPr>
            <p:nvPr/>
          </p:nvSpPr>
          <p:spPr>
            <a:xfrm>
              <a:off x="9032278" y="4907634"/>
              <a:ext cx="3184020" cy="82855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5425" indent="-225425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8788" indent="-233363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684213" indent="-225425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919163" indent="-2349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144588" indent="-225425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en-US" sz="1500" dirty="0"/>
                <a:t>Visualize engagement data and provide admins with an interface to view conversational logs</a:t>
              </a: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88BC0952-DB0F-4332-A236-0F7EA62D9965}"/>
                </a:ext>
              </a:extLst>
            </p:cNvPr>
            <p:cNvSpPr txBox="1">
              <a:spLocks/>
            </p:cNvSpPr>
            <p:nvPr/>
          </p:nvSpPr>
          <p:spPr>
            <a:xfrm>
              <a:off x="9032278" y="5656187"/>
              <a:ext cx="3184020" cy="106271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5425" indent="-225425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8788" indent="-233363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684213" indent="-225425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919163" indent="-2349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144588" indent="-225425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en-US" sz="1500" dirty="0"/>
                <a:t>Data scientist creates weekly report with deeper insights by performing transformations on raw conversational logs using models</a:t>
              </a:r>
            </a:p>
          </p:txBody>
        </p:sp>
      </p:grp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C6C28D40-7C09-4E41-8267-4EB033A990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488614"/>
              </p:ext>
            </p:extLst>
          </p:nvPr>
        </p:nvGraphicFramePr>
        <p:xfrm>
          <a:off x="-1037224" y="1323795"/>
          <a:ext cx="5014473" cy="468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25" name="Google Shape;418;p75">
            <a:extLst>
              <a:ext uri="{FF2B5EF4-FFF2-40B4-BE49-F238E27FC236}">
                <a16:creationId xmlns:a16="http://schemas.microsoft.com/office/drawing/2014/main" id="{C8FEA6AA-5C12-45C3-AA63-D03690501F85}"/>
              </a:ext>
            </a:extLst>
          </p:cNvPr>
          <p:cNvGrpSpPr/>
          <p:nvPr/>
        </p:nvGrpSpPr>
        <p:grpSpPr>
          <a:xfrm>
            <a:off x="2744063" y="2926864"/>
            <a:ext cx="4036628" cy="3810191"/>
            <a:chOff x="600950" y="1099300"/>
            <a:chExt cx="4177925" cy="3949250"/>
          </a:xfrm>
        </p:grpSpPr>
        <p:pic>
          <p:nvPicPr>
            <p:cNvPr id="26" name="Google Shape;419;p75" title="Chart">
              <a:extLst>
                <a:ext uri="{FF2B5EF4-FFF2-40B4-BE49-F238E27FC236}">
                  <a16:creationId xmlns:a16="http://schemas.microsoft.com/office/drawing/2014/main" id="{D3C0214D-2A10-4B2C-9291-DFD59A74BB5D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0950" y="1099300"/>
              <a:ext cx="4177925" cy="3949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420;p75">
              <a:extLst>
                <a:ext uri="{FF2B5EF4-FFF2-40B4-BE49-F238E27FC236}">
                  <a16:creationId xmlns:a16="http://schemas.microsoft.com/office/drawing/2014/main" id="{37C726F5-6122-4AD5-9452-0B79518C2ABF}"/>
                </a:ext>
              </a:extLst>
            </p:cNvPr>
            <p:cNvSpPr txBox="1"/>
            <p:nvPr/>
          </p:nvSpPr>
          <p:spPr>
            <a:xfrm>
              <a:off x="1478826" y="2116900"/>
              <a:ext cx="960900" cy="446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Education</a:t>
              </a:r>
              <a:endParaRPr sz="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" name="Google Shape;421;p75">
              <a:extLst>
                <a:ext uri="{FF2B5EF4-FFF2-40B4-BE49-F238E27FC236}">
                  <a16:creationId xmlns:a16="http://schemas.microsoft.com/office/drawing/2014/main" id="{B7ACB9FE-DCAB-4613-9342-B77A6852E0BA}"/>
                </a:ext>
              </a:extLst>
            </p:cNvPr>
            <p:cNvSpPr txBox="1"/>
            <p:nvPr/>
          </p:nvSpPr>
          <p:spPr>
            <a:xfrm>
              <a:off x="2925601" y="2116888"/>
              <a:ext cx="960900" cy="446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Claims</a:t>
              </a:r>
              <a:endParaRPr sz="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9" name="Google Shape;422;p75">
              <a:extLst>
                <a:ext uri="{FF2B5EF4-FFF2-40B4-BE49-F238E27FC236}">
                  <a16:creationId xmlns:a16="http://schemas.microsoft.com/office/drawing/2014/main" id="{265190CB-78AF-42E0-95F9-1C526B72BE8A}"/>
                </a:ext>
              </a:extLst>
            </p:cNvPr>
            <p:cNvSpPr txBox="1"/>
            <p:nvPr/>
          </p:nvSpPr>
          <p:spPr>
            <a:xfrm>
              <a:off x="2555076" y="3757100"/>
              <a:ext cx="960900" cy="446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General</a:t>
              </a:r>
              <a:endParaRPr sz="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0" name="Google Shape;423;p75">
              <a:extLst>
                <a:ext uri="{FF2B5EF4-FFF2-40B4-BE49-F238E27FC236}">
                  <a16:creationId xmlns:a16="http://schemas.microsoft.com/office/drawing/2014/main" id="{2B003CB1-6B83-4DBD-9388-B12CB7071DE9}"/>
                </a:ext>
              </a:extLst>
            </p:cNvPr>
            <p:cNvSpPr txBox="1"/>
            <p:nvPr/>
          </p:nvSpPr>
          <p:spPr>
            <a:xfrm>
              <a:off x="1189076" y="3297025"/>
              <a:ext cx="960900" cy="446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Benefits</a:t>
              </a:r>
              <a:endParaRPr sz="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1" name="Google Shape;424;p75">
              <a:extLst>
                <a:ext uri="{FF2B5EF4-FFF2-40B4-BE49-F238E27FC236}">
                  <a16:creationId xmlns:a16="http://schemas.microsoft.com/office/drawing/2014/main" id="{20252744-B94B-4DDA-95E6-0B4A6BFA7D54}"/>
                </a:ext>
              </a:extLst>
            </p:cNvPr>
            <p:cNvSpPr txBox="1"/>
            <p:nvPr/>
          </p:nvSpPr>
          <p:spPr>
            <a:xfrm rot="21598723">
              <a:off x="3063922" y="2983348"/>
              <a:ext cx="1614900" cy="318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Clinical </a:t>
              </a:r>
              <a:r>
                <a:rPr lang="en" sz="800" b="1" dirty="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/ Health</a:t>
              </a:r>
              <a:endParaRPr sz="8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01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C04BAB-F170-4330-8392-A5D62430B965}"/>
              </a:ext>
            </a:extLst>
          </p:cNvPr>
          <p:cNvSpPr/>
          <p:nvPr/>
        </p:nvSpPr>
        <p:spPr>
          <a:xfrm>
            <a:off x="236397" y="5619685"/>
            <a:ext cx="11719206" cy="8029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none" dirty="0"/>
              <a:t>Voice </a:t>
            </a:r>
            <a:r>
              <a:rPr lang="en-US" dirty="0"/>
              <a:t>Virtual Agent (Voiceb</a:t>
            </a:r>
            <a:r>
              <a:rPr lang="en-US" b="0" cap="none" dirty="0"/>
              <a:t>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49659" y="1361209"/>
            <a:ext cx="10607662" cy="81066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221E1F"/>
                </a:solidFill>
                <a:latin typeface="Calibri" panose="020F0502020204030204" pitchFamily="34" charset="0"/>
              </a:rPr>
              <a:t>The </a:t>
            </a:r>
            <a:r>
              <a:rPr lang="en-US" sz="1600" b="1" dirty="0">
                <a:solidFill>
                  <a:srgbClr val="221E1F"/>
                </a:solidFill>
                <a:latin typeface="Calibri" panose="020F0502020204030204" pitchFamily="34" charset="0"/>
              </a:rPr>
              <a:t>extensive HCD research </a:t>
            </a:r>
            <a:r>
              <a:rPr lang="en-US" sz="1600" dirty="0">
                <a:solidFill>
                  <a:srgbClr val="221E1F"/>
                </a:solidFill>
                <a:latin typeface="Calibri" panose="020F0502020204030204" pitchFamily="34" charset="0"/>
              </a:rPr>
              <a:t>conducted by VEO highlighted that Veterans feel that the </a:t>
            </a:r>
            <a:r>
              <a:rPr lang="en-US" sz="1600" b="1" dirty="0">
                <a:solidFill>
                  <a:srgbClr val="221E1F"/>
                </a:solidFill>
                <a:latin typeface="Calibri" panose="020F0502020204030204" pitchFamily="34" charset="0"/>
              </a:rPr>
              <a:t>current VA IVR phone trees are long</a:t>
            </a:r>
            <a:r>
              <a:rPr lang="en-US" sz="1600" dirty="0">
                <a:solidFill>
                  <a:srgbClr val="221E1F"/>
                </a:solidFill>
                <a:latin typeface="Calibri" panose="020F0502020204030204" pitchFamily="34" charset="0"/>
              </a:rPr>
              <a:t>, and </a:t>
            </a:r>
            <a:r>
              <a:rPr lang="en-US" dirty="0">
                <a:solidFill>
                  <a:srgbClr val="221E1F"/>
                </a:solidFill>
                <a:latin typeface="Calibri" panose="020F0502020204030204" pitchFamily="34" charset="0"/>
              </a:rPr>
              <a:t>t</a:t>
            </a:r>
            <a:r>
              <a:rPr lang="en-US" sz="1600" dirty="0">
                <a:solidFill>
                  <a:srgbClr val="221E1F"/>
                </a:solidFill>
                <a:latin typeface="Calibri" panose="020F0502020204030204" pitchFamily="34" charset="0"/>
              </a:rPr>
              <a:t>his confusion leads to </a:t>
            </a:r>
            <a:r>
              <a:rPr lang="en-US" sz="1600" b="1" dirty="0">
                <a:solidFill>
                  <a:srgbClr val="221E1F"/>
                </a:solidFill>
                <a:latin typeface="Calibri" panose="020F0502020204030204" pitchFamily="34" charset="0"/>
              </a:rPr>
              <a:t>a suboptimal customer experience</a:t>
            </a:r>
            <a:r>
              <a:rPr lang="en-US" sz="1600" dirty="0">
                <a:solidFill>
                  <a:srgbClr val="221E1F"/>
                </a:solidFill>
                <a:latin typeface="Calibri" panose="020F0502020204030204" pitchFamily="34" charset="0"/>
              </a:rPr>
              <a:t>. To eliminate the confusion and improve the customer experience, Voice Bots can be leveraged that </a:t>
            </a:r>
            <a:r>
              <a:rPr lang="en-US" sz="1600" b="1" dirty="0">
                <a:solidFill>
                  <a:srgbClr val="221E1F"/>
                </a:solidFill>
                <a:latin typeface="Calibri" panose="020F0502020204030204" pitchFamily="34" charset="0"/>
              </a:rPr>
              <a:t>turn the IVR phone tree models into conversational models</a:t>
            </a:r>
            <a:r>
              <a:rPr lang="en-US" sz="1600" dirty="0">
                <a:solidFill>
                  <a:srgbClr val="221E1F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C06F9C5-016F-184C-B3E7-AF95947779A3}"/>
              </a:ext>
            </a:extLst>
          </p:cNvPr>
          <p:cNvSpPr txBox="1">
            <a:spLocks/>
          </p:cNvSpPr>
          <p:nvPr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138AB7-3CA3-4360-ADD2-164E083AE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9" t="900"/>
          <a:stretch/>
        </p:blipFill>
        <p:spPr>
          <a:xfrm>
            <a:off x="85255" y="2761595"/>
            <a:ext cx="2474010" cy="24334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4C44CB-693B-49B1-9BDB-0326D9B5EF5B}"/>
              </a:ext>
            </a:extLst>
          </p:cNvPr>
          <p:cNvSpPr txBox="1"/>
          <p:nvPr/>
        </p:nvSpPr>
        <p:spPr>
          <a:xfrm>
            <a:off x="740817" y="3655166"/>
            <a:ext cx="104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Voice Virtual Agent Capabilities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6E2882-03E1-49A0-81F6-033C5297C100}"/>
              </a:ext>
            </a:extLst>
          </p:cNvPr>
          <p:cNvSpPr txBox="1"/>
          <p:nvPr/>
        </p:nvSpPr>
        <p:spPr>
          <a:xfrm>
            <a:off x="2503271" y="2345692"/>
            <a:ext cx="4953610" cy="29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Voice Virtual Agent Benefits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>
                <a:tab pos="22860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Accurate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intent matching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enables accurate routing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Reduced call transfer error rate 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>
                <a:tab pos="22860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Determining intent quickly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Reduction in call time 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>
                <a:tab pos="22860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Self-Service functions 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Lower call volume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contact centers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>
                <a:tab pos="22860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Switching between languages mid-conversation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Supports customers in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multiple languages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>
                <a:tab pos="228600" algn="l"/>
              </a:tabLst>
              <a:defRPr/>
            </a:pP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entiment analysis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Enables escalation 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>
                <a:tab pos="228600" algn="l"/>
              </a:tabLst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time authentication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process multiple needs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Efficiently supports multiple customer needs on one phone call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>
                <a:tab pos="228600" algn="l"/>
              </a:tabLst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customer experience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9F5C74-284E-460D-B1F8-53CAE2162924}"/>
              </a:ext>
            </a:extLst>
          </p:cNvPr>
          <p:cNvSpPr/>
          <p:nvPr/>
        </p:nvSpPr>
        <p:spPr>
          <a:xfrm>
            <a:off x="7538224" y="4391602"/>
            <a:ext cx="4519097" cy="9175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7AFE40-7434-479A-BDFE-91A6A0557B85}"/>
              </a:ext>
            </a:extLst>
          </p:cNvPr>
          <p:cNvSpPr txBox="1"/>
          <p:nvPr/>
        </p:nvSpPr>
        <p:spPr>
          <a:xfrm>
            <a:off x="7538224" y="4391603"/>
            <a:ext cx="45190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221E1F"/>
                </a:solidFill>
                <a:latin typeface="Calibri" panose="020F0502020204030204" pitchFamily="34" charset="0"/>
              </a:rPr>
              <a:t>The Voice Virtual Agent is able to determine customer intent, match that intent to a specific topic, and route the caller to the right agent group assigned to service that specific topic.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A360787-301C-4BF9-A062-1500924DD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224" y="2345691"/>
            <a:ext cx="4519097" cy="2092494"/>
          </a:xfrm>
          <a:prstGeom prst="rect">
            <a:avLst/>
          </a:prstGeom>
        </p:spPr>
      </p:pic>
      <p:pic>
        <p:nvPicPr>
          <p:cNvPr id="21" name="Content Placeholder 15" descr="Icon&#10;&#10;Description automatically generated">
            <a:extLst>
              <a:ext uri="{FF2B5EF4-FFF2-40B4-BE49-F238E27FC236}">
                <a16:creationId xmlns:a16="http://schemas.microsoft.com/office/drawing/2014/main" id="{116BB8A0-9CFB-4C38-9809-4AC0DF3217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97" y="1257479"/>
            <a:ext cx="1028700" cy="1079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57C1D2-09DE-4D06-B784-8CF19C6FB228}"/>
              </a:ext>
            </a:extLst>
          </p:cNvPr>
          <p:cNvSpPr txBox="1"/>
          <p:nvPr/>
        </p:nvSpPr>
        <p:spPr>
          <a:xfrm>
            <a:off x="236396" y="5684487"/>
            <a:ext cx="11619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tx1"/>
                </a:solidFill>
                <a:ea typeface="+mn-lt"/>
                <a:cs typeface="+mn-lt"/>
              </a:rPr>
              <a:t>Desired Outcome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: </a:t>
            </a:r>
            <a:r>
              <a:rPr lang="en-US" dirty="0">
                <a:ea typeface="+mn-lt"/>
                <a:cs typeface="+mn-lt"/>
              </a:rPr>
              <a:t>To provide a better customer experience by l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everaging Voice </a:t>
            </a:r>
            <a:r>
              <a:rPr lang="en-US" dirty="0">
                <a:ea typeface="+mn-lt"/>
                <a:cs typeface="+mn-lt"/>
              </a:rPr>
              <a:t>Virtual Agents 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to </a:t>
            </a:r>
            <a:r>
              <a:rPr lang="en-US" dirty="0">
                <a:ea typeface="+mn-lt"/>
                <a:cs typeface="+mn-lt"/>
              </a:rPr>
              <a:t>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ssist with navigating the VA landscape, increase self-service options, and service the customer efficient</a:t>
            </a:r>
            <a:r>
              <a:rPr lang="en-US" dirty="0">
                <a:ea typeface="+mn-lt"/>
                <a:cs typeface="+mn-lt"/>
              </a:rPr>
              <a:t>ly.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3BAF052-57C8-4A03-92CF-409A6EE378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7670" y="238142"/>
            <a:ext cx="529919" cy="52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6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VA (AVA)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C06F9C5-016F-184C-B3E7-AF95947779A3}"/>
              </a:ext>
            </a:extLst>
          </p:cNvPr>
          <p:cNvSpPr txBox="1">
            <a:spLocks/>
          </p:cNvSpPr>
          <p:nvPr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77FD6E-F1B5-46E5-88D2-9D98D616FAF1}"/>
              </a:ext>
            </a:extLst>
          </p:cNvPr>
          <p:cNvGrpSpPr/>
          <p:nvPr/>
        </p:nvGrpSpPr>
        <p:grpSpPr>
          <a:xfrm>
            <a:off x="7334250" y="2422370"/>
            <a:ext cx="3752850" cy="2447925"/>
            <a:chOff x="8020051" y="1943100"/>
            <a:chExt cx="3752850" cy="2447925"/>
          </a:xfrm>
        </p:grpSpPr>
        <p:sp>
          <p:nvSpPr>
            <p:cNvPr id="8" name="Rectangle: Folded Corner 7">
              <a:extLst>
                <a:ext uri="{FF2B5EF4-FFF2-40B4-BE49-F238E27FC236}">
                  <a16:creationId xmlns:a16="http://schemas.microsoft.com/office/drawing/2014/main" id="{A1FE64DA-E425-498D-9678-6663A879E939}"/>
                </a:ext>
              </a:extLst>
            </p:cNvPr>
            <p:cNvSpPr/>
            <p:nvPr/>
          </p:nvSpPr>
          <p:spPr>
            <a:xfrm>
              <a:off x="8020051" y="1943100"/>
              <a:ext cx="3752850" cy="2447925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553661-E12D-48C1-A344-B8D9745E81E6}"/>
                </a:ext>
              </a:extLst>
            </p:cNvPr>
            <p:cNvSpPr txBox="1"/>
            <p:nvPr/>
          </p:nvSpPr>
          <p:spPr>
            <a:xfrm>
              <a:off x="8201025" y="2122323"/>
              <a:ext cx="3571875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By the Numbers:</a:t>
              </a:r>
            </a:p>
            <a:p>
              <a:pPr algn="ctr"/>
              <a:r>
                <a:rPr lang="en-US" sz="1400" dirty="0"/>
                <a:t>(since launch – Oct 2021)</a:t>
              </a:r>
            </a:p>
            <a:p>
              <a:pPr algn="ctr"/>
              <a:endParaRPr lang="en-US" sz="1400" b="1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400" dirty="0"/>
                <a:t>13,000 monthly submitters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400" dirty="0"/>
                <a:t>300,000 secure correspondences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400" dirty="0"/>
                <a:t>270,000 inquiries submitted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400" dirty="0"/>
                <a:t>98% solve rate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400" dirty="0"/>
                <a:t>5.8 average days to solve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7BC64FBF-C137-4777-84EA-96D1DAE13F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70415" y="1141851"/>
            <a:ext cx="1280519" cy="128051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F2DAEBF-8D3F-4E3B-9741-C19ADF1144F6}"/>
              </a:ext>
            </a:extLst>
          </p:cNvPr>
          <p:cNvGrpSpPr>
            <a:grpSpLocks/>
          </p:cNvGrpSpPr>
          <p:nvPr/>
        </p:nvGrpSpPr>
        <p:grpSpPr>
          <a:xfrm>
            <a:off x="9809019" y="5711711"/>
            <a:ext cx="914400" cy="914400"/>
            <a:chOff x="5469776" y="1143244"/>
            <a:chExt cx="675411" cy="721065"/>
          </a:xfrm>
        </p:grpSpPr>
        <p:sp>
          <p:nvSpPr>
            <p:cNvPr id="16" name="Text Placeholder 6">
              <a:extLst>
                <a:ext uri="{FF2B5EF4-FFF2-40B4-BE49-F238E27FC236}">
                  <a16:creationId xmlns:a16="http://schemas.microsoft.com/office/drawing/2014/main" id="{4C5984B3-05CF-4BEE-89C7-6B40DD006C6A}"/>
                </a:ext>
              </a:extLst>
            </p:cNvPr>
            <p:cNvSpPr txBox="1">
              <a:spLocks/>
            </p:cNvSpPr>
            <p:nvPr/>
          </p:nvSpPr>
          <p:spPr>
            <a:xfrm>
              <a:off x="5469776" y="1599930"/>
              <a:ext cx="675411" cy="26437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/>
                <a:t>Communication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42206B63-0B10-4BF2-ABAB-799B1A4F1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644891" y="1143244"/>
              <a:ext cx="417366" cy="41736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739EF1-8645-4963-ADA6-8F16FCA79819}"/>
              </a:ext>
            </a:extLst>
          </p:cNvPr>
          <p:cNvGrpSpPr>
            <a:grpSpLocks/>
          </p:cNvGrpSpPr>
          <p:nvPr/>
        </p:nvGrpSpPr>
        <p:grpSpPr>
          <a:xfrm>
            <a:off x="8617528" y="5711711"/>
            <a:ext cx="914400" cy="914400"/>
            <a:chOff x="8415921" y="1162112"/>
            <a:chExt cx="680823" cy="757141"/>
          </a:xfrm>
        </p:grpSpPr>
        <p:sp>
          <p:nvSpPr>
            <p:cNvPr id="19" name="Text Placeholder 6">
              <a:extLst>
                <a:ext uri="{FF2B5EF4-FFF2-40B4-BE49-F238E27FC236}">
                  <a16:creationId xmlns:a16="http://schemas.microsoft.com/office/drawing/2014/main" id="{60E0373B-EB3A-4276-8847-C67487E89599}"/>
                </a:ext>
              </a:extLst>
            </p:cNvPr>
            <p:cNvSpPr txBox="1">
              <a:spLocks/>
            </p:cNvSpPr>
            <p:nvPr/>
          </p:nvSpPr>
          <p:spPr>
            <a:xfrm>
              <a:off x="8415921" y="1654874"/>
              <a:ext cx="680823" cy="26437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/>
                <a:t>Data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B72C1EA-6F76-48CF-B5C1-34F1212C8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8531607" y="1162112"/>
              <a:ext cx="449450" cy="44945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072E54-BE1E-4B29-80CE-5EA6963AC537}"/>
              </a:ext>
            </a:extLst>
          </p:cNvPr>
          <p:cNvGrpSpPr>
            <a:grpSpLocks/>
          </p:cNvGrpSpPr>
          <p:nvPr/>
        </p:nvGrpSpPr>
        <p:grpSpPr>
          <a:xfrm>
            <a:off x="7426037" y="5711711"/>
            <a:ext cx="914400" cy="914400"/>
            <a:chOff x="9225641" y="1168463"/>
            <a:chExt cx="680823" cy="757141"/>
          </a:xfrm>
        </p:grpSpPr>
        <p:sp>
          <p:nvSpPr>
            <p:cNvPr id="22" name="Text Placeholder 6">
              <a:extLst>
                <a:ext uri="{FF2B5EF4-FFF2-40B4-BE49-F238E27FC236}">
                  <a16:creationId xmlns:a16="http://schemas.microsoft.com/office/drawing/2014/main" id="{40112D40-345E-476F-9311-C16097642C5A}"/>
                </a:ext>
              </a:extLst>
            </p:cNvPr>
            <p:cNvSpPr txBox="1">
              <a:spLocks/>
            </p:cNvSpPr>
            <p:nvPr/>
          </p:nvSpPr>
          <p:spPr>
            <a:xfrm>
              <a:off x="9225641" y="1661225"/>
              <a:ext cx="680823" cy="26437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/>
                <a:t>Design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ED71C5AF-0146-4C1C-BA54-2F688B45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9341326" y="1168463"/>
              <a:ext cx="449450" cy="44945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364A07-D5BC-4267-BBEF-143AED7E58A4}"/>
              </a:ext>
            </a:extLst>
          </p:cNvPr>
          <p:cNvGrpSpPr>
            <a:grpSpLocks/>
          </p:cNvGrpSpPr>
          <p:nvPr/>
        </p:nvGrpSpPr>
        <p:grpSpPr>
          <a:xfrm>
            <a:off x="6234546" y="5711711"/>
            <a:ext cx="914400" cy="914400"/>
            <a:chOff x="424608" y="2164902"/>
            <a:chExt cx="417366" cy="587824"/>
          </a:xfrm>
        </p:grpSpPr>
        <p:sp>
          <p:nvSpPr>
            <p:cNvPr id="25" name="Text Placeholder 6">
              <a:extLst>
                <a:ext uri="{FF2B5EF4-FFF2-40B4-BE49-F238E27FC236}">
                  <a16:creationId xmlns:a16="http://schemas.microsoft.com/office/drawing/2014/main" id="{7A613E14-8E0D-496E-A666-910495595E82}"/>
                </a:ext>
              </a:extLst>
            </p:cNvPr>
            <p:cNvSpPr txBox="1">
              <a:spLocks/>
            </p:cNvSpPr>
            <p:nvPr/>
          </p:nvSpPr>
          <p:spPr>
            <a:xfrm>
              <a:off x="424608" y="2601594"/>
              <a:ext cx="417366" cy="151132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/>
                <a:t>Ease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680E9CF-C844-41E8-A0F2-3FD728576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444734" y="2164902"/>
              <a:ext cx="377114" cy="37711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2DF710-089C-4F3E-8B5D-96F40E2A8E60}"/>
              </a:ext>
            </a:extLst>
          </p:cNvPr>
          <p:cNvGrpSpPr>
            <a:grpSpLocks/>
          </p:cNvGrpSpPr>
          <p:nvPr/>
        </p:nvGrpSpPr>
        <p:grpSpPr>
          <a:xfrm>
            <a:off x="5043055" y="5711711"/>
            <a:ext cx="914400" cy="914400"/>
            <a:chOff x="1608175" y="2259471"/>
            <a:chExt cx="582066" cy="725155"/>
          </a:xfrm>
        </p:grpSpPr>
        <p:sp>
          <p:nvSpPr>
            <p:cNvPr id="28" name="Text Placeholder 6">
              <a:extLst>
                <a:ext uri="{FF2B5EF4-FFF2-40B4-BE49-F238E27FC236}">
                  <a16:creationId xmlns:a16="http://schemas.microsoft.com/office/drawing/2014/main" id="{EF757D75-3AE7-4B59-B6E1-12CEF8A11C8B}"/>
                </a:ext>
              </a:extLst>
            </p:cNvPr>
            <p:cNvSpPr txBox="1">
              <a:spLocks/>
            </p:cNvSpPr>
            <p:nvPr/>
          </p:nvSpPr>
          <p:spPr>
            <a:xfrm>
              <a:off x="1608175" y="2720247"/>
              <a:ext cx="582066" cy="26437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/>
                <a:t>Effectiveness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AEB2BEFE-3351-4C22-BDD9-26D7466EA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710652" y="2259471"/>
              <a:ext cx="377115" cy="37711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6EB27B-4329-470A-A318-37CBD45DBA90}"/>
              </a:ext>
            </a:extLst>
          </p:cNvPr>
          <p:cNvGrpSpPr>
            <a:grpSpLocks/>
          </p:cNvGrpSpPr>
          <p:nvPr/>
        </p:nvGrpSpPr>
        <p:grpSpPr>
          <a:xfrm>
            <a:off x="3851564" y="5711711"/>
            <a:ext cx="914400" cy="914400"/>
            <a:chOff x="5469776" y="2137854"/>
            <a:chExt cx="675411" cy="721065"/>
          </a:xfrm>
        </p:grpSpPr>
        <p:sp>
          <p:nvSpPr>
            <p:cNvPr id="31" name="Text Placeholder 6">
              <a:extLst>
                <a:ext uri="{FF2B5EF4-FFF2-40B4-BE49-F238E27FC236}">
                  <a16:creationId xmlns:a16="http://schemas.microsoft.com/office/drawing/2014/main" id="{DDC1DF0C-02C6-4C9E-AB78-C9D7C9A83097}"/>
                </a:ext>
              </a:extLst>
            </p:cNvPr>
            <p:cNvSpPr txBox="1">
              <a:spLocks/>
            </p:cNvSpPr>
            <p:nvPr/>
          </p:nvSpPr>
          <p:spPr>
            <a:xfrm>
              <a:off x="5469776" y="2594540"/>
              <a:ext cx="675411" cy="26437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/>
                <a:t>Employee Experience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B45C108B-0F8E-4AA4-96DB-3433E1E1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5606791" y="2137854"/>
              <a:ext cx="417366" cy="41736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84B11A-F094-4EE8-AF16-5620560DC368}"/>
              </a:ext>
            </a:extLst>
          </p:cNvPr>
          <p:cNvGrpSpPr>
            <a:grpSpLocks/>
          </p:cNvGrpSpPr>
          <p:nvPr/>
        </p:nvGrpSpPr>
        <p:grpSpPr>
          <a:xfrm>
            <a:off x="277091" y="5711711"/>
            <a:ext cx="914400" cy="914400"/>
            <a:chOff x="10099565" y="2153733"/>
            <a:chExt cx="680823" cy="757141"/>
          </a:xfrm>
        </p:grpSpPr>
        <p:sp>
          <p:nvSpPr>
            <p:cNvPr id="34" name="Text Placeholder 6">
              <a:extLst>
                <a:ext uri="{FF2B5EF4-FFF2-40B4-BE49-F238E27FC236}">
                  <a16:creationId xmlns:a16="http://schemas.microsoft.com/office/drawing/2014/main" id="{49ACFC99-40AC-48B2-ADDD-A502B5984DAE}"/>
                </a:ext>
              </a:extLst>
            </p:cNvPr>
            <p:cNvSpPr txBox="1">
              <a:spLocks/>
            </p:cNvSpPr>
            <p:nvPr/>
          </p:nvSpPr>
          <p:spPr>
            <a:xfrm>
              <a:off x="10099565" y="2646495"/>
              <a:ext cx="680823" cy="26437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/>
                <a:t>Governance</a:t>
              </a: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839330C2-A968-440E-B4DB-911354C41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10215250" y="2153733"/>
              <a:ext cx="449450" cy="44945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9C9CF13-CEE5-4234-8EE3-9A45A26CE7E2}"/>
              </a:ext>
            </a:extLst>
          </p:cNvPr>
          <p:cNvGrpSpPr>
            <a:grpSpLocks/>
          </p:cNvGrpSpPr>
          <p:nvPr/>
        </p:nvGrpSpPr>
        <p:grpSpPr>
          <a:xfrm>
            <a:off x="1468582" y="5711711"/>
            <a:ext cx="914400" cy="914400"/>
            <a:chOff x="4403649" y="3068134"/>
            <a:chExt cx="558917" cy="741843"/>
          </a:xfrm>
        </p:grpSpPr>
        <p:sp>
          <p:nvSpPr>
            <p:cNvPr id="37" name="Text Placeholder 6">
              <a:extLst>
                <a:ext uri="{FF2B5EF4-FFF2-40B4-BE49-F238E27FC236}">
                  <a16:creationId xmlns:a16="http://schemas.microsoft.com/office/drawing/2014/main" id="{EA11F386-62A3-4B8D-9C71-1524C5A6A0AE}"/>
                </a:ext>
              </a:extLst>
            </p:cNvPr>
            <p:cNvSpPr txBox="1">
              <a:spLocks/>
            </p:cNvSpPr>
            <p:nvPr/>
          </p:nvSpPr>
          <p:spPr>
            <a:xfrm>
              <a:off x="4403649" y="3545598"/>
              <a:ext cx="558917" cy="26437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/>
                <a:t>Insights</a:t>
              </a: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2F27CE86-7883-486E-B021-DA7E07C49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4474425" y="3068134"/>
              <a:ext cx="417365" cy="417365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06AC63F-F799-4FBE-9390-8947D7B4EF18}"/>
              </a:ext>
            </a:extLst>
          </p:cNvPr>
          <p:cNvGrpSpPr>
            <a:grpSpLocks/>
          </p:cNvGrpSpPr>
          <p:nvPr/>
        </p:nvGrpSpPr>
        <p:grpSpPr>
          <a:xfrm>
            <a:off x="2660073" y="5711711"/>
            <a:ext cx="914400" cy="914400"/>
            <a:chOff x="1619751" y="3855387"/>
            <a:chExt cx="558917" cy="844897"/>
          </a:xfrm>
        </p:grpSpPr>
        <p:sp>
          <p:nvSpPr>
            <p:cNvPr id="40" name="Text Placeholder 6">
              <a:extLst>
                <a:ext uri="{FF2B5EF4-FFF2-40B4-BE49-F238E27FC236}">
                  <a16:creationId xmlns:a16="http://schemas.microsoft.com/office/drawing/2014/main" id="{2A6E8AEE-916B-4D96-8D14-53320207FBAD}"/>
                </a:ext>
              </a:extLst>
            </p:cNvPr>
            <p:cNvSpPr txBox="1">
              <a:spLocks/>
            </p:cNvSpPr>
            <p:nvPr/>
          </p:nvSpPr>
          <p:spPr>
            <a:xfrm>
              <a:off x="1619751" y="4435905"/>
              <a:ext cx="558917" cy="264379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/>
                <a:t>Patient Experience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E4347A83-DD28-4213-8D6B-EC7AC9365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1619751" y="3855387"/>
              <a:ext cx="558917" cy="55891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2DBFC9-4FC9-4F1D-9DFA-F51126D3F180}"/>
              </a:ext>
            </a:extLst>
          </p:cNvPr>
          <p:cNvGrpSpPr>
            <a:grpSpLocks/>
          </p:cNvGrpSpPr>
          <p:nvPr/>
        </p:nvGrpSpPr>
        <p:grpSpPr>
          <a:xfrm>
            <a:off x="11000510" y="5711711"/>
            <a:ext cx="914400" cy="914400"/>
            <a:chOff x="1619751" y="4839177"/>
            <a:chExt cx="558917" cy="844897"/>
          </a:xfrm>
        </p:grpSpPr>
        <p:sp>
          <p:nvSpPr>
            <p:cNvPr id="43" name="Text Placeholder 6">
              <a:extLst>
                <a:ext uri="{FF2B5EF4-FFF2-40B4-BE49-F238E27FC236}">
                  <a16:creationId xmlns:a16="http://schemas.microsoft.com/office/drawing/2014/main" id="{77778F0F-2303-411D-B4CF-784A56F847C5}"/>
                </a:ext>
              </a:extLst>
            </p:cNvPr>
            <p:cNvSpPr txBox="1">
              <a:spLocks/>
            </p:cNvSpPr>
            <p:nvPr/>
          </p:nvSpPr>
          <p:spPr>
            <a:xfrm>
              <a:off x="1619751" y="5419695"/>
              <a:ext cx="558917" cy="264379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Georgia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/>
                <a:t>Trust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5558216-B3AB-4212-B3B9-CD56AE94F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>
            <a:xfrm>
              <a:off x="1619751" y="4839177"/>
              <a:ext cx="558917" cy="558917"/>
            </a:xfrm>
            <a:prstGeom prst="rect">
              <a:avLst/>
            </a:prstGeom>
          </p:spPr>
        </p:pic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4B5FF74E-A832-4D49-BBA4-ECB9E555D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614" y="1361210"/>
            <a:ext cx="6376265" cy="4296640"/>
          </a:xfrm>
        </p:spPr>
        <p:txBody>
          <a:bodyPr/>
          <a:lstStyle/>
          <a:p>
            <a:pPr marL="0" indent="0" algn="ctr">
              <a:buNone/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VA (AVA) launched in October 2021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as an online service all Veterans, family members, beneficiaries, and members of the public to submit </a:t>
            </a: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email inquiries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related to benefits and services, questions, concerns, and recommendations to VA. 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second part of AVA consists of a Microsoft Customer Relationship Management (CRM) </a:t>
            </a: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 used by VA staff 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receive and respond to inquiries. End users in the system can then </a:t>
            </a: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open, route, track, resolve and close requests and cases.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Benefits of the New Tool:</a:t>
            </a:r>
          </a:p>
          <a:p>
            <a:pPr marL="519113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Provides Veterans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a secure portal experience</a:t>
            </a:r>
          </a:p>
          <a:p>
            <a:pPr marL="736600" lvl="2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Portal safeguards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Veteran identity and health information through ID.me, MPI match, and login.gov</a:t>
            </a:r>
          </a:p>
          <a:p>
            <a:pPr marL="519113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Inquiry tracking through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unique in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quiry number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for customer convenience</a:t>
            </a:r>
          </a:p>
          <a:p>
            <a:pPr marL="519113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Developed for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closed loop communication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within VA by leveraging queue management features and functionality</a:t>
            </a:r>
          </a:p>
          <a:p>
            <a:pPr marL="519113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The portal provides business and professional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dashboards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 to separate inquiry access based on the submitter’s relationship to the Veteran</a:t>
            </a:r>
          </a:p>
          <a:p>
            <a:pPr marL="519113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Integration with PowerBI so internal users can access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real-time data tools</a:t>
            </a:r>
          </a:p>
          <a:p>
            <a:pPr marL="0" indent="0"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9EF7E92-FB2C-4917-AC86-8BC4C1049423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93141" y="208234"/>
            <a:ext cx="623649" cy="6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702E3-CD3E-486B-A994-2D406364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8DBFA-7BF8-4875-8291-02D61258B583}"/>
              </a:ext>
            </a:extLst>
          </p:cNvPr>
          <p:cNvSpPr txBox="1"/>
          <p:nvPr/>
        </p:nvSpPr>
        <p:spPr>
          <a:xfrm>
            <a:off x="482885" y="1366463"/>
            <a:ext cx="11383767" cy="500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Goal: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To meet our customers where they are within their journey, supporting their preference for communicating with VA at that moment in their journey.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VEO will partner with OIT and VA Administration to align on digital communication strategies and technical solutions.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Leverage HCD to deliver an impactful experience that will be a continuing, lifelong conversation regardless of communication channel preference.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rtl="0" fontAlgn="base"/>
            <a:endParaRPr lang="en-US" sz="1600" b="1" dirty="0">
              <a:solidFill>
                <a:srgbClr val="000000"/>
              </a:solidFill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his multiyear </a:t>
            </a:r>
            <a:r>
              <a:rPr lang="en-US" sz="1600" dirty="0">
                <a:solidFill>
                  <a:srgbClr val="000000"/>
                </a:solidFill>
              </a:rPr>
              <a:t>s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trategy will focus on channel availability, stakeholder readiness, integrations, and availability of authoritative dat</a:t>
            </a:r>
            <a:r>
              <a:rPr lang="en-US" sz="1600" dirty="0">
                <a:solidFill>
                  <a:srgbClr val="000000"/>
                </a:solidFill>
              </a:rPr>
              <a:t>a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 to resolve c</a:t>
            </a:r>
            <a:r>
              <a:rPr lang="en-US" sz="1600" dirty="0">
                <a:solidFill>
                  <a:srgbClr val="000000"/>
                </a:solidFill>
              </a:rPr>
              <a:t>ustomer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 inquiries.   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 rtl="0" fontAlgn="base"/>
            <a:endParaRPr lang="en-US" sz="1600" dirty="0">
              <a:solidFill>
                <a:srgbClr val="000000"/>
              </a:solidFill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 President’s December 2021 Executive order 14058, Transforming Federal Customer Experience and Service Delivery to Rebuild Trust in Government.</a:t>
            </a:r>
          </a:p>
          <a:p>
            <a:pPr rtl="0" fontAlgn="base"/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SecVA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has committed VA to provide on-demand customer support through the channels that work best for customers, including personalized online chat with a virtual or live agent.</a:t>
            </a:r>
          </a:p>
          <a:p>
            <a:pPr lvl="1" fontAlgn="base"/>
            <a:endParaRPr lang="en-US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1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8B76C7-1B71-7A75-90B5-71C706F3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Omnichannel Strategy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296476-1BA2-B346-BC5C-2AC864180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Omnichannel Strategy Goal: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To meet our customers where they are within their journey, supporting their preference for communicating with VA at that moment in their journey.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b="1" u="sng" dirty="0"/>
              <a:t>Current State: </a:t>
            </a:r>
          </a:p>
          <a:p>
            <a:pPr marL="0" indent="0">
              <a:buNone/>
            </a:pPr>
            <a:r>
              <a:rPr lang="en-US" sz="2000" b="1" dirty="0"/>
              <a:t>Transactional </a:t>
            </a:r>
            <a:r>
              <a:rPr lang="en-US" sz="2000" dirty="0"/>
              <a:t>for VA</a:t>
            </a:r>
            <a:r>
              <a:rPr lang="en-US" sz="2000" b="1" dirty="0"/>
              <a:t> </a:t>
            </a:r>
            <a:r>
              <a:rPr lang="en-US" sz="2000" dirty="0"/>
              <a:t>(one phone call, text message, etc.) but </a:t>
            </a:r>
            <a:r>
              <a:rPr lang="en-US" sz="2000" b="1" dirty="0"/>
              <a:t>lifelong conversations </a:t>
            </a:r>
            <a:r>
              <a:rPr lang="en-US" sz="2000" dirty="0"/>
              <a:t>for Veterans and customers.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u="sng" dirty="0"/>
              <a:t>Future State: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dirty="0"/>
              <a:t>Design the experience to </a:t>
            </a:r>
            <a:r>
              <a:rPr lang="en-US" sz="2000" b="1" dirty="0"/>
              <a:t>change the paradigm </a:t>
            </a:r>
            <a:r>
              <a:rPr lang="en-US" sz="2000" dirty="0"/>
              <a:t>and be a </a:t>
            </a:r>
            <a:r>
              <a:rPr lang="en-US" sz="2000" b="1" dirty="0"/>
              <a:t>continuing, lifelong conversation regardless of channel </a:t>
            </a:r>
            <a:r>
              <a:rPr lang="en-US" sz="2000" dirty="0"/>
              <a:t>used, to deliver</a:t>
            </a:r>
            <a:r>
              <a:rPr lang="en-US" sz="2000" b="1" dirty="0"/>
              <a:t> impactful outcomes. </a:t>
            </a:r>
          </a:p>
          <a:p>
            <a:pPr marL="0" indent="0">
              <a:buNone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D56F5-1028-5C4E-9CF7-DA0B24E94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84BD99-C82F-4C0C-95BF-2E102B1717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6649" y="127314"/>
            <a:ext cx="562441" cy="5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4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8B76C7-1B71-7A75-90B5-71C706F3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Omnichannel Business Strategy and Desired Outcomes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296476-1BA2-B346-BC5C-2AC864180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Strategic alignment </a:t>
            </a:r>
            <a:r>
              <a:rPr lang="en-US" sz="2000" dirty="0">
                <a:solidFill>
                  <a:schemeClr val="tx1"/>
                </a:solidFill>
              </a:rPr>
              <a:t>between VEO, OIT, and VA Administrations to improve VA’s digital communication customer experience by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designing and implementing an integrated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 Omnichannel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platform.</a:t>
            </a: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Key Principles:</a:t>
            </a:r>
          </a:p>
          <a:p>
            <a:pPr marL="225425" marR="0" lvl="0" indent="-225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</a:rPr>
              <a:t>Prioritize our channel strategies based on customer expectations</a:t>
            </a:r>
          </a:p>
          <a:p>
            <a:pPr marL="225425" marR="0" lvl="0" indent="-225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</a:rPr>
              <a:t>Cost efficiencies and scaling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Session Highlights: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 Customer Journey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 Human Center Design Insights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 Customer Facing Channels &amp; Integration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Omnichannel project status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Chatbot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Voice Virtual Agent (Voicebot)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Ask VA (AVA)</a:t>
            </a:r>
          </a:p>
          <a:p>
            <a:pPr marL="225425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225425" lvl="1" indent="0">
              <a:buNone/>
            </a:pPr>
            <a:endParaRPr lang="en-US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D56F5-1028-5C4E-9CF7-DA0B24E94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38A013-9239-4BB8-943C-16C3AC8D07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6649" y="127314"/>
            <a:ext cx="562441" cy="5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3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Journey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5747E28-CB91-4AFB-97C8-28D3EF89D6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6649" y="127314"/>
            <a:ext cx="562441" cy="562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3B99AC-1E12-42B0-A0EB-1D56FC3547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84"/>
          <a:stretch/>
        </p:blipFill>
        <p:spPr>
          <a:xfrm>
            <a:off x="508000" y="1244468"/>
            <a:ext cx="3938348" cy="2667000"/>
          </a:xfrm>
          <a:prstGeom prst="rect">
            <a:avLst/>
          </a:prstGeom>
          <a:ln w="12700"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4C314-ED5E-4856-AC91-3ED4BAE1B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781" y="3429000"/>
            <a:ext cx="3903186" cy="2819400"/>
          </a:xfrm>
          <a:prstGeom prst="rect">
            <a:avLst/>
          </a:prstGeom>
          <a:ln w="12700"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4C3E89-90E2-4544-A080-3CD0C1F88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73491"/>
              </p:ext>
            </p:extLst>
          </p:nvPr>
        </p:nvGraphicFramePr>
        <p:xfrm>
          <a:off x="7919963" y="1786128"/>
          <a:ext cx="3462196" cy="328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196">
                  <a:extLst>
                    <a:ext uri="{9D8B030D-6E8A-4147-A177-3AD203B41FA5}">
                      <a16:colId xmlns:a16="http://schemas.microsoft.com/office/drawing/2014/main" val="538005282"/>
                    </a:ext>
                  </a:extLst>
                </a:gridCol>
              </a:tblGrid>
              <a:tr h="2551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Discover</a:t>
                      </a:r>
                    </a:p>
                  </a:txBody>
                  <a:tcPr>
                    <a:lnL w="38100" cap="flat" cmpd="sng" algn="ctr">
                      <a:solidFill>
                        <a:srgbClr val="F2C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C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C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C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64363"/>
                  </a:ext>
                </a:extLst>
              </a:tr>
              <a:tr h="842099"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HCD methodology:</a:t>
                      </a:r>
                    </a:p>
                    <a:p>
                      <a:pPr marL="342900" lvl="1" indent="-117475">
                        <a:buFontTx/>
                        <a:buBlip>
                          <a:blip r:embed="rId6">
                            <a:extLst>
                              <a:ext uri="{96DAC541-7B7A-43D3-8B79-37D633B846F1}">
                                <asvg:svgBlip xmlns:asvg="http://schemas.microsoft.com/office/drawing/2016/SVG/main" r:embed="rId7"/>
                              </a:ext>
                            </a:extLst>
                          </a:blip>
                        </a:buBlip>
                      </a:pPr>
                      <a:r>
                        <a:rPr lang="en-US" sz="1400" dirty="0"/>
                        <a:t>Qualitative interviews</a:t>
                      </a:r>
                    </a:p>
                    <a:p>
                      <a:pPr marL="342900" lvl="1" indent="-117475">
                        <a:buFontTx/>
                        <a:buBlip>
                          <a:blip r:embed="rId6">
                            <a:extLst>
                              <a:ext uri="{96DAC541-7B7A-43D3-8B79-37D633B846F1}">
                                <asvg:svgBlip xmlns:asvg="http://schemas.microsoft.com/office/drawing/2016/SVG/main" r:embed="rId7"/>
                              </a:ext>
                            </a:extLst>
                          </a:blip>
                        </a:buBlip>
                      </a:pPr>
                      <a:r>
                        <a:rPr lang="en-US" sz="1400" dirty="0"/>
                        <a:t>Map the journey</a:t>
                      </a:r>
                    </a:p>
                    <a:p>
                      <a:pPr marL="342900" lvl="1" indent="-117475">
                        <a:buFontTx/>
                        <a:buBlip>
                          <a:blip r:embed="rId6">
                            <a:extLst>
                              <a:ext uri="{96DAC541-7B7A-43D3-8B79-37D633B846F1}">
                                <asvg:svgBlip xmlns:asvg="http://schemas.microsoft.com/office/drawing/2016/SVG/main" r:embed="rId7"/>
                              </a:ext>
                            </a:extLst>
                          </a:blip>
                        </a:buBlip>
                      </a:pPr>
                      <a:r>
                        <a:rPr lang="en-US" sz="1400" dirty="0"/>
                        <a:t>Identify moments that matter, pain points, bright spots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During this journey, eligible customers can receive a wide range of benefits and services from VA throughout their lifetime.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These services are delivered through a large and complex organizational structure. </a:t>
                      </a:r>
                    </a:p>
                    <a:p>
                      <a:pPr marL="342900" lvl="1" indent="-117475">
                        <a:buFontTx/>
                        <a:buBlip>
                          <a:blip r:embed="rId6">
                            <a:extLst>
                              <a:ext uri="{96DAC541-7B7A-43D3-8B79-37D633B846F1}">
                                <asvg:svgBlip xmlns:asvg="http://schemas.microsoft.com/office/drawing/2016/SVG/main" r:embed="rId7"/>
                              </a:ext>
                            </a:extLst>
                          </a:blip>
                        </a:buBlip>
                      </a:pP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2C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C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C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C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65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83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B1B2A-290D-45ED-B796-808A55B236FA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902838" y="1495554"/>
            <a:ext cx="357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inear journeys fragment across siloed products and contact centers.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E7EC41-5450-401E-86F7-505539F5BAEC}"/>
              </a:ext>
            </a:extLst>
          </p:cNvPr>
          <p:cNvGrpSpPr/>
          <p:nvPr/>
        </p:nvGrpSpPr>
        <p:grpSpPr>
          <a:xfrm>
            <a:off x="359259" y="2679169"/>
            <a:ext cx="5221276" cy="2559366"/>
            <a:chOff x="368996" y="2535079"/>
            <a:chExt cx="5221276" cy="25593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896ACE-0C17-4983-9331-D19595E54CE9}"/>
                </a:ext>
              </a:extLst>
            </p:cNvPr>
            <p:cNvGrpSpPr/>
            <p:nvPr/>
          </p:nvGrpSpPr>
          <p:grpSpPr>
            <a:xfrm>
              <a:off x="730348" y="2535079"/>
              <a:ext cx="4859924" cy="2559366"/>
              <a:chOff x="587072" y="2149126"/>
              <a:chExt cx="5374497" cy="2904299"/>
            </a:xfrm>
          </p:grpSpPr>
          <p:pic>
            <p:nvPicPr>
              <p:cNvPr id="10" name="Graphic 9" descr="Silo outline">
                <a:extLst>
                  <a:ext uri="{FF2B5EF4-FFF2-40B4-BE49-F238E27FC236}">
                    <a16:creationId xmlns:a16="http://schemas.microsoft.com/office/drawing/2014/main" id="{2B60BA0C-7AF3-4DF8-AEC7-079D14B8F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75118" y="2159489"/>
                <a:ext cx="1182685" cy="2611541"/>
              </a:xfrm>
              <a:prstGeom prst="rect">
                <a:avLst/>
              </a:prstGeom>
            </p:spPr>
          </p:pic>
          <p:pic>
            <p:nvPicPr>
              <p:cNvPr id="11" name="Graphic 10" descr="Silo outline">
                <a:extLst>
                  <a:ext uri="{FF2B5EF4-FFF2-40B4-BE49-F238E27FC236}">
                    <a16:creationId xmlns:a16="http://schemas.microsoft.com/office/drawing/2014/main" id="{771230C7-307A-49EE-AE2C-8C6B984BE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06017" y="2160970"/>
                <a:ext cx="1182685" cy="2611541"/>
              </a:xfrm>
              <a:prstGeom prst="rect">
                <a:avLst/>
              </a:prstGeom>
            </p:spPr>
          </p:pic>
          <p:pic>
            <p:nvPicPr>
              <p:cNvPr id="12" name="Graphic 11" descr="Silo outline">
                <a:extLst>
                  <a:ext uri="{FF2B5EF4-FFF2-40B4-BE49-F238E27FC236}">
                    <a16:creationId xmlns:a16="http://schemas.microsoft.com/office/drawing/2014/main" id="{DAFFCDC2-12FC-45E1-BEBD-E10CCCBD7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4272" y="2160736"/>
                <a:ext cx="1182684" cy="2611540"/>
              </a:xfrm>
              <a:prstGeom prst="rect">
                <a:avLst/>
              </a:prstGeom>
            </p:spPr>
          </p:pic>
          <p:pic>
            <p:nvPicPr>
              <p:cNvPr id="13" name="Graphic 12" descr="Silo outline">
                <a:extLst>
                  <a:ext uri="{FF2B5EF4-FFF2-40B4-BE49-F238E27FC236}">
                    <a16:creationId xmlns:a16="http://schemas.microsoft.com/office/drawing/2014/main" id="{FAC1BC1E-4E6F-46A8-B615-8F2B433C7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247306" y="2160409"/>
                <a:ext cx="1182685" cy="2611541"/>
              </a:xfrm>
              <a:prstGeom prst="rect">
                <a:avLst/>
              </a:prstGeom>
            </p:spPr>
          </p:pic>
          <p:pic>
            <p:nvPicPr>
              <p:cNvPr id="14" name="Graphic 13" descr="Silo outline">
                <a:extLst>
                  <a:ext uri="{FF2B5EF4-FFF2-40B4-BE49-F238E27FC236}">
                    <a16:creationId xmlns:a16="http://schemas.microsoft.com/office/drawing/2014/main" id="{BFF579CF-FB12-47DD-9881-7329D54E9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708300" y="2168608"/>
                <a:ext cx="1182684" cy="2611541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9F28243-666E-4D3F-B983-EFBFDAD43E20}"/>
                  </a:ext>
                </a:extLst>
              </p:cNvPr>
              <p:cNvGrpSpPr/>
              <p:nvPr/>
            </p:nvGrpSpPr>
            <p:grpSpPr>
              <a:xfrm rot="16200000">
                <a:off x="3979129" y="2529396"/>
                <a:ext cx="2362710" cy="1602170"/>
                <a:chOff x="1874499" y="3348474"/>
                <a:chExt cx="2690718" cy="1949781"/>
              </a:xfrm>
            </p:grpSpPr>
            <p:sp>
              <p:nvSpPr>
                <p:cNvPr id="68" name="Rectangle: Rounded Corners 94">
                  <a:extLst>
                    <a:ext uri="{FF2B5EF4-FFF2-40B4-BE49-F238E27FC236}">
                      <a16:creationId xmlns:a16="http://schemas.microsoft.com/office/drawing/2014/main" id="{FF91C835-7A8B-4B23-A82F-4022DB5FD091}"/>
                    </a:ext>
                  </a:extLst>
                </p:cNvPr>
                <p:cNvSpPr/>
                <p:nvPr/>
              </p:nvSpPr>
              <p:spPr>
                <a:xfrm>
                  <a:off x="4437252" y="5131724"/>
                  <a:ext cx="127965" cy="166531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lowchart: Connector 106">
                  <a:extLst>
                    <a:ext uri="{FF2B5EF4-FFF2-40B4-BE49-F238E27FC236}">
                      <a16:creationId xmlns:a16="http://schemas.microsoft.com/office/drawing/2014/main" id="{3C4D1CA6-1350-44CC-868E-DF96B4BAE0DA}"/>
                    </a:ext>
                  </a:extLst>
                </p:cNvPr>
                <p:cNvSpPr/>
                <p:nvPr/>
              </p:nvSpPr>
              <p:spPr>
                <a:xfrm>
                  <a:off x="1874499" y="3350669"/>
                  <a:ext cx="207094" cy="190431"/>
                </a:xfrm>
                <a:prstGeom prst="flowChartConnector">
                  <a:avLst/>
                </a:prstGeom>
                <a:solidFill>
                  <a:srgbClr val="7030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lowchart: Connector 107">
                  <a:extLst>
                    <a:ext uri="{FF2B5EF4-FFF2-40B4-BE49-F238E27FC236}">
                      <a16:creationId xmlns:a16="http://schemas.microsoft.com/office/drawing/2014/main" id="{08DB1B5C-D9A6-4ABB-91C0-EDFFC63E455A}"/>
                    </a:ext>
                  </a:extLst>
                </p:cNvPr>
                <p:cNvSpPr/>
                <p:nvPr/>
              </p:nvSpPr>
              <p:spPr>
                <a:xfrm>
                  <a:off x="2638573" y="3350668"/>
                  <a:ext cx="207094" cy="190431"/>
                </a:xfrm>
                <a:prstGeom prst="flowChartConnector">
                  <a:avLst/>
                </a:prstGeom>
                <a:solidFill>
                  <a:srgbClr val="7030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lowchart: Connector 108">
                  <a:extLst>
                    <a:ext uri="{FF2B5EF4-FFF2-40B4-BE49-F238E27FC236}">
                      <a16:creationId xmlns:a16="http://schemas.microsoft.com/office/drawing/2014/main" id="{AB32BF0E-C993-4526-893A-9A2E35349DB1}"/>
                    </a:ext>
                  </a:extLst>
                </p:cNvPr>
                <p:cNvSpPr/>
                <p:nvPr/>
              </p:nvSpPr>
              <p:spPr>
                <a:xfrm>
                  <a:off x="3345668" y="3348474"/>
                  <a:ext cx="207094" cy="190431"/>
                </a:xfrm>
                <a:prstGeom prst="flowChartConnector">
                  <a:avLst/>
                </a:prstGeom>
                <a:solidFill>
                  <a:srgbClr val="7030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lowchart: Connector 127">
                  <a:extLst>
                    <a:ext uri="{FF2B5EF4-FFF2-40B4-BE49-F238E27FC236}">
                      <a16:creationId xmlns:a16="http://schemas.microsoft.com/office/drawing/2014/main" id="{339346B1-F45F-40C3-BCE1-43041A05A19D}"/>
                    </a:ext>
                  </a:extLst>
                </p:cNvPr>
                <p:cNvSpPr/>
                <p:nvPr/>
              </p:nvSpPr>
              <p:spPr>
                <a:xfrm>
                  <a:off x="2143089" y="3414643"/>
                  <a:ext cx="72626" cy="63672"/>
                </a:xfrm>
                <a:prstGeom prst="flowChartConnector">
                  <a:avLst/>
                </a:prstGeom>
                <a:solidFill>
                  <a:srgbClr val="7030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lowchart: Connector 128">
                  <a:extLst>
                    <a:ext uri="{FF2B5EF4-FFF2-40B4-BE49-F238E27FC236}">
                      <a16:creationId xmlns:a16="http://schemas.microsoft.com/office/drawing/2014/main" id="{26FF93ED-D5CA-4872-AC86-F90489689C82}"/>
                    </a:ext>
                  </a:extLst>
                </p:cNvPr>
                <p:cNvSpPr/>
                <p:nvPr/>
              </p:nvSpPr>
              <p:spPr>
                <a:xfrm>
                  <a:off x="2892286" y="3414643"/>
                  <a:ext cx="72626" cy="63672"/>
                </a:xfrm>
                <a:prstGeom prst="flowChartConnector">
                  <a:avLst/>
                </a:prstGeom>
                <a:solidFill>
                  <a:srgbClr val="7030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lowchart: Connector 131">
                  <a:extLst>
                    <a:ext uri="{FF2B5EF4-FFF2-40B4-BE49-F238E27FC236}">
                      <a16:creationId xmlns:a16="http://schemas.microsoft.com/office/drawing/2014/main" id="{2A73A243-928A-4C29-9708-EFBA2057239A}"/>
                    </a:ext>
                  </a:extLst>
                </p:cNvPr>
                <p:cNvSpPr/>
                <p:nvPr/>
              </p:nvSpPr>
              <p:spPr>
                <a:xfrm>
                  <a:off x="2333307" y="3381316"/>
                  <a:ext cx="131301" cy="130326"/>
                </a:xfrm>
                <a:prstGeom prst="flowChartConnector">
                  <a:avLst/>
                </a:prstGeom>
                <a:solidFill>
                  <a:srgbClr val="7030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lowchart: Connector 132">
                  <a:extLst>
                    <a:ext uri="{FF2B5EF4-FFF2-40B4-BE49-F238E27FC236}">
                      <a16:creationId xmlns:a16="http://schemas.microsoft.com/office/drawing/2014/main" id="{5254BE09-2300-4919-A531-757483B71A90}"/>
                    </a:ext>
                  </a:extLst>
                </p:cNvPr>
                <p:cNvSpPr/>
                <p:nvPr/>
              </p:nvSpPr>
              <p:spPr>
                <a:xfrm>
                  <a:off x="3049193" y="3382906"/>
                  <a:ext cx="131301" cy="130326"/>
                </a:xfrm>
                <a:prstGeom prst="flowChartConnector">
                  <a:avLst/>
                </a:prstGeom>
                <a:solidFill>
                  <a:srgbClr val="7030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6" name="Connector: Curved 208">
                <a:extLst>
                  <a:ext uri="{FF2B5EF4-FFF2-40B4-BE49-F238E27FC236}">
                    <a16:creationId xmlns:a16="http://schemas.microsoft.com/office/drawing/2014/main" id="{DE3988A5-2242-4DE7-888C-14263122A429}"/>
                  </a:ext>
                </a:extLst>
              </p:cNvPr>
              <p:cNvCxnSpPr>
                <a:cxnSpLocks/>
                <a:endCxn id="51" idx="4"/>
              </p:cNvCxnSpPr>
              <p:nvPr/>
            </p:nvCxnSpPr>
            <p:spPr>
              <a:xfrm rot="5400000" flipH="1" flipV="1">
                <a:off x="2532222" y="3900058"/>
                <a:ext cx="1880072" cy="362186"/>
              </a:xfrm>
              <a:prstGeom prst="curvedConnector3">
                <a:avLst>
                  <a:gd name="adj1" fmla="val -2014"/>
                </a:avLst>
              </a:prstGeom>
              <a:noFill/>
              <a:ln w="6350" cap="flat" cmpd="sng" algn="ctr">
                <a:solidFill>
                  <a:sysClr val="windowText" lastClr="000000"/>
                </a:solidFill>
                <a:prstDash val="lgDash"/>
                <a:miter lim="800000"/>
              </a:ln>
              <a:effectLst/>
            </p:spPr>
          </p:cxnSp>
          <p:cxnSp>
            <p:nvCxnSpPr>
              <p:cNvPr id="17" name="Connector: Curved 208">
                <a:extLst>
                  <a:ext uri="{FF2B5EF4-FFF2-40B4-BE49-F238E27FC236}">
                    <a16:creationId xmlns:a16="http://schemas.microsoft.com/office/drawing/2014/main" id="{38E84A80-9F11-48D2-A726-7957B964C80D}"/>
                  </a:ext>
                </a:extLst>
              </p:cNvPr>
              <p:cNvCxnSpPr>
                <a:cxnSpLocks/>
                <a:endCxn id="41" idx="3"/>
              </p:cNvCxnSpPr>
              <p:nvPr/>
            </p:nvCxnSpPr>
            <p:spPr>
              <a:xfrm rot="5400000" flipH="1" flipV="1">
                <a:off x="1661749" y="4184367"/>
                <a:ext cx="1009250" cy="91830"/>
              </a:xfrm>
              <a:prstGeom prst="curvedConnector3">
                <a:avLst>
                  <a:gd name="adj1" fmla="val 8375"/>
                </a:avLst>
              </a:prstGeom>
              <a:noFill/>
              <a:ln w="6350" cap="flat" cmpd="sng" algn="ctr">
                <a:solidFill>
                  <a:sysClr val="windowText" lastClr="000000"/>
                </a:solidFill>
                <a:prstDash val="lgDash"/>
                <a:miter lim="800000"/>
              </a:ln>
              <a:effectLst/>
            </p:spPr>
          </p:cxnSp>
          <p:cxnSp>
            <p:nvCxnSpPr>
              <p:cNvPr id="18" name="Connector: Curved 208">
                <a:extLst>
                  <a:ext uri="{FF2B5EF4-FFF2-40B4-BE49-F238E27FC236}">
                    <a16:creationId xmlns:a16="http://schemas.microsoft.com/office/drawing/2014/main" id="{A8D3EFCB-B56C-401D-80F1-81437809DC8D}"/>
                  </a:ext>
                </a:extLst>
              </p:cNvPr>
              <p:cNvCxnSpPr>
                <a:cxnSpLocks/>
                <a:endCxn id="41" idx="2"/>
              </p:cNvCxnSpPr>
              <p:nvPr/>
            </p:nvCxnSpPr>
            <p:spPr>
              <a:xfrm rot="16200000" flipV="1">
                <a:off x="1827011" y="4149511"/>
                <a:ext cx="1154538" cy="218311"/>
              </a:xfrm>
              <a:prstGeom prst="curvedConnector2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lgDash"/>
                <a:miter lim="800000"/>
              </a:ln>
              <a:effectLst/>
            </p:spPr>
          </p:cxnSp>
          <p:cxnSp>
            <p:nvCxnSpPr>
              <p:cNvPr id="19" name="Connector: Curved 208">
                <a:extLst>
                  <a:ext uri="{FF2B5EF4-FFF2-40B4-BE49-F238E27FC236}">
                    <a16:creationId xmlns:a16="http://schemas.microsoft.com/office/drawing/2014/main" id="{1E3D0713-68AD-4C80-83E1-F25EB353DFDF}"/>
                  </a:ext>
                </a:extLst>
              </p:cNvPr>
              <p:cNvCxnSpPr>
                <a:cxnSpLocks/>
                <a:endCxn id="50" idx="3"/>
              </p:cNvCxnSpPr>
              <p:nvPr/>
            </p:nvCxnSpPr>
            <p:spPr>
              <a:xfrm rot="5400000" flipH="1" flipV="1">
                <a:off x="2127223" y="4018788"/>
                <a:ext cx="1233323" cy="408565"/>
              </a:xfrm>
              <a:prstGeom prst="curvedConnector3">
                <a:avLst>
                  <a:gd name="adj1" fmla="val -9725"/>
                </a:avLst>
              </a:prstGeom>
              <a:noFill/>
              <a:ln w="6350" cap="flat" cmpd="sng" algn="ctr">
                <a:solidFill>
                  <a:sysClr val="windowText" lastClr="000000"/>
                </a:solidFill>
                <a:prstDash val="lgDash"/>
                <a:miter lim="800000"/>
              </a:ln>
              <a:effectLst/>
            </p:spPr>
          </p:cxnSp>
          <p:cxnSp>
            <p:nvCxnSpPr>
              <p:cNvPr id="20" name="Connector: Curved 208">
                <a:extLst>
                  <a:ext uri="{FF2B5EF4-FFF2-40B4-BE49-F238E27FC236}">
                    <a16:creationId xmlns:a16="http://schemas.microsoft.com/office/drawing/2014/main" id="{633D1D30-13A0-4038-B2D4-7EA1B50F8026}"/>
                  </a:ext>
                </a:extLst>
              </p:cNvPr>
              <p:cNvCxnSpPr>
                <a:cxnSpLocks/>
                <a:endCxn id="50" idx="2"/>
              </p:cNvCxnSpPr>
              <p:nvPr/>
            </p:nvCxnSpPr>
            <p:spPr>
              <a:xfrm rot="16200000" flipV="1">
                <a:off x="2426364" y="4168513"/>
                <a:ext cx="1455081" cy="250268"/>
              </a:xfrm>
              <a:prstGeom prst="curvedConnector2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lgDash"/>
                <a:miter lim="800000"/>
              </a:ln>
              <a:effectLst/>
            </p:spPr>
          </p:cxnSp>
          <p:cxnSp>
            <p:nvCxnSpPr>
              <p:cNvPr id="21" name="Connector: Curved 208">
                <a:extLst>
                  <a:ext uri="{FF2B5EF4-FFF2-40B4-BE49-F238E27FC236}">
                    <a16:creationId xmlns:a16="http://schemas.microsoft.com/office/drawing/2014/main" id="{265575D1-4EBA-4B7E-A4EC-A266E54500F4}"/>
                  </a:ext>
                </a:extLst>
              </p:cNvPr>
              <p:cNvCxnSpPr>
                <a:cxnSpLocks/>
                <a:endCxn id="51" idx="5"/>
              </p:cNvCxnSpPr>
              <p:nvPr/>
            </p:nvCxnSpPr>
            <p:spPr>
              <a:xfrm rot="16200000" flipV="1">
                <a:off x="2959896" y="3858926"/>
                <a:ext cx="1713906" cy="240113"/>
              </a:xfrm>
              <a:prstGeom prst="curvedConnector3">
                <a:avLst>
                  <a:gd name="adj1" fmla="val 107179"/>
                </a:avLst>
              </a:prstGeom>
              <a:noFill/>
              <a:ln w="6350" cap="flat" cmpd="sng" algn="ctr">
                <a:solidFill>
                  <a:sysClr val="windowText" lastClr="000000"/>
                </a:solidFill>
                <a:prstDash val="lgDash"/>
                <a:miter lim="800000"/>
              </a:ln>
              <a:effectLst/>
            </p:spPr>
          </p:cxnSp>
          <p:pic>
            <p:nvPicPr>
              <p:cNvPr id="22" name="Graphic 22" descr="Envelope">
                <a:extLst>
                  <a:ext uri="{FF2B5EF4-FFF2-40B4-BE49-F238E27FC236}">
                    <a16:creationId xmlns:a16="http://schemas.microsoft.com/office/drawing/2014/main" id="{0E201373-668F-4EC1-9F19-E8EF4B50B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132453" y="2464960"/>
                <a:ext cx="367775" cy="384382"/>
              </a:xfrm>
              <a:prstGeom prst="rect">
                <a:avLst/>
              </a:prstGeom>
            </p:spPr>
          </p:pic>
          <p:pic>
            <p:nvPicPr>
              <p:cNvPr id="23" name="Graphic 23" descr="Receiver">
                <a:extLst>
                  <a:ext uri="{FF2B5EF4-FFF2-40B4-BE49-F238E27FC236}">
                    <a16:creationId xmlns:a16="http://schemas.microsoft.com/office/drawing/2014/main" id="{067695F1-7310-4187-BA90-4AA1CDE79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692718" y="2470850"/>
                <a:ext cx="367775" cy="384382"/>
              </a:xfrm>
              <a:prstGeom prst="rect">
                <a:avLst/>
              </a:prstGeom>
            </p:spPr>
          </p:pic>
          <p:pic>
            <p:nvPicPr>
              <p:cNvPr id="24" name="Graphic 24" descr="Laptop">
                <a:extLst>
                  <a:ext uri="{FF2B5EF4-FFF2-40B4-BE49-F238E27FC236}">
                    <a16:creationId xmlns:a16="http://schemas.microsoft.com/office/drawing/2014/main" id="{A1F63359-1A85-45EB-ABA3-6CA48099F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938332" y="2473752"/>
                <a:ext cx="367775" cy="384382"/>
              </a:xfrm>
              <a:prstGeom prst="rect">
                <a:avLst/>
              </a:prstGeom>
            </p:spPr>
          </p:pic>
          <p:pic>
            <p:nvPicPr>
              <p:cNvPr id="25" name="Graphic 25" descr="Smart Phone">
                <a:extLst>
                  <a:ext uri="{FF2B5EF4-FFF2-40B4-BE49-F238E27FC236}">
                    <a16:creationId xmlns:a16="http://schemas.microsoft.com/office/drawing/2014/main" id="{12137B39-2242-4911-9256-D1BB3F6B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216104" y="2470440"/>
                <a:ext cx="367775" cy="384382"/>
              </a:xfrm>
              <a:prstGeom prst="rect">
                <a:avLst/>
              </a:prstGeom>
            </p:spPr>
          </p:pic>
          <p:pic>
            <p:nvPicPr>
              <p:cNvPr id="26" name="Graphic 26" descr="Building">
                <a:extLst>
                  <a:ext uri="{FF2B5EF4-FFF2-40B4-BE49-F238E27FC236}">
                    <a16:creationId xmlns:a16="http://schemas.microsoft.com/office/drawing/2014/main" id="{C73DDA3A-DBC9-458A-95FB-43F3558FA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387263" y="2489300"/>
                <a:ext cx="367775" cy="384382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C154673-912E-45D4-811B-87447BE2105D}"/>
                  </a:ext>
                </a:extLst>
              </p:cNvPr>
              <p:cNvGrpSpPr/>
              <p:nvPr/>
            </p:nvGrpSpPr>
            <p:grpSpPr>
              <a:xfrm rot="16200000">
                <a:off x="765180" y="3696429"/>
                <a:ext cx="1476329" cy="125745"/>
                <a:chOff x="2691186" y="2930047"/>
                <a:chExt cx="1476329" cy="134372"/>
              </a:xfrm>
            </p:grpSpPr>
            <p:sp>
              <p:nvSpPr>
                <p:cNvPr id="60" name="Flowchart: Connector 138">
                  <a:extLst>
                    <a:ext uri="{FF2B5EF4-FFF2-40B4-BE49-F238E27FC236}">
                      <a16:creationId xmlns:a16="http://schemas.microsoft.com/office/drawing/2014/main" id="{59B6BCAB-B956-4AAB-A331-856D975EF014}"/>
                    </a:ext>
                  </a:extLst>
                </p:cNvPr>
                <p:cNvSpPr/>
                <p:nvPr/>
              </p:nvSpPr>
              <p:spPr>
                <a:xfrm>
                  <a:off x="2691186" y="2930047"/>
                  <a:ext cx="131301" cy="130326"/>
                </a:xfrm>
                <a:prstGeom prst="flowChartConnector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lowchart: Connector 139">
                  <a:extLst>
                    <a:ext uri="{FF2B5EF4-FFF2-40B4-BE49-F238E27FC236}">
                      <a16:creationId xmlns:a16="http://schemas.microsoft.com/office/drawing/2014/main" id="{3472B29E-8048-42E0-96C2-9633A4B24283}"/>
                    </a:ext>
                  </a:extLst>
                </p:cNvPr>
                <p:cNvSpPr/>
                <p:nvPr/>
              </p:nvSpPr>
              <p:spPr>
                <a:xfrm>
                  <a:off x="2885698" y="2934093"/>
                  <a:ext cx="131301" cy="130326"/>
                </a:xfrm>
                <a:prstGeom prst="flowChartConnector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lowchart: Connector 140">
                  <a:extLst>
                    <a:ext uri="{FF2B5EF4-FFF2-40B4-BE49-F238E27FC236}">
                      <a16:creationId xmlns:a16="http://schemas.microsoft.com/office/drawing/2014/main" id="{3EE4CEB0-E7F3-400D-B942-9F593CF163F6}"/>
                    </a:ext>
                  </a:extLst>
                </p:cNvPr>
                <p:cNvSpPr/>
                <p:nvPr/>
              </p:nvSpPr>
              <p:spPr>
                <a:xfrm>
                  <a:off x="3079717" y="2930047"/>
                  <a:ext cx="131301" cy="130326"/>
                </a:xfrm>
                <a:prstGeom prst="flowChartConnector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lowchart: Connector 141">
                  <a:extLst>
                    <a:ext uri="{FF2B5EF4-FFF2-40B4-BE49-F238E27FC236}">
                      <a16:creationId xmlns:a16="http://schemas.microsoft.com/office/drawing/2014/main" id="{011C67CF-D2AF-4B56-AC23-9FFD6F62BE12}"/>
                    </a:ext>
                  </a:extLst>
                </p:cNvPr>
                <p:cNvSpPr/>
                <p:nvPr/>
              </p:nvSpPr>
              <p:spPr>
                <a:xfrm>
                  <a:off x="3662524" y="2930047"/>
                  <a:ext cx="131301" cy="130326"/>
                </a:xfrm>
                <a:prstGeom prst="flowChartConnector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lowchart: Connector 142">
                  <a:extLst>
                    <a:ext uri="{FF2B5EF4-FFF2-40B4-BE49-F238E27FC236}">
                      <a16:creationId xmlns:a16="http://schemas.microsoft.com/office/drawing/2014/main" id="{34C4B61F-D680-4D65-8B51-36B1B5319643}"/>
                    </a:ext>
                  </a:extLst>
                </p:cNvPr>
                <p:cNvSpPr/>
                <p:nvPr/>
              </p:nvSpPr>
              <p:spPr>
                <a:xfrm>
                  <a:off x="3471295" y="2930047"/>
                  <a:ext cx="131301" cy="130326"/>
                </a:xfrm>
                <a:prstGeom prst="flowChartConnector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lowchart: Connector 143">
                  <a:extLst>
                    <a:ext uri="{FF2B5EF4-FFF2-40B4-BE49-F238E27FC236}">
                      <a16:creationId xmlns:a16="http://schemas.microsoft.com/office/drawing/2014/main" id="{1850AA8C-8740-4BBB-A37F-BD7BFDB7B016}"/>
                    </a:ext>
                  </a:extLst>
                </p:cNvPr>
                <p:cNvSpPr/>
                <p:nvPr/>
              </p:nvSpPr>
              <p:spPr>
                <a:xfrm>
                  <a:off x="3273735" y="2933971"/>
                  <a:ext cx="131301" cy="130326"/>
                </a:xfrm>
                <a:prstGeom prst="flowChartConnector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lowchart: Connector 144">
                  <a:extLst>
                    <a:ext uri="{FF2B5EF4-FFF2-40B4-BE49-F238E27FC236}">
                      <a16:creationId xmlns:a16="http://schemas.microsoft.com/office/drawing/2014/main" id="{5F83A12D-44FD-4A56-AD01-0019607611A1}"/>
                    </a:ext>
                  </a:extLst>
                </p:cNvPr>
                <p:cNvSpPr/>
                <p:nvPr/>
              </p:nvSpPr>
              <p:spPr>
                <a:xfrm>
                  <a:off x="4036214" y="2930047"/>
                  <a:ext cx="131301" cy="130326"/>
                </a:xfrm>
                <a:prstGeom prst="flowChartConnector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lowchart: Connector 145">
                  <a:extLst>
                    <a:ext uri="{FF2B5EF4-FFF2-40B4-BE49-F238E27FC236}">
                      <a16:creationId xmlns:a16="http://schemas.microsoft.com/office/drawing/2014/main" id="{0018AAD5-25DC-42B0-9333-B05027118B3E}"/>
                    </a:ext>
                  </a:extLst>
                </p:cNvPr>
                <p:cNvSpPr/>
                <p:nvPr/>
              </p:nvSpPr>
              <p:spPr>
                <a:xfrm>
                  <a:off x="3854626" y="2932568"/>
                  <a:ext cx="131301" cy="130326"/>
                </a:xfrm>
                <a:prstGeom prst="flowChartConnector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9446D83-B7E5-436F-83F9-57AEE2FF67ED}"/>
                  </a:ext>
                </a:extLst>
              </p:cNvPr>
              <p:cNvGrpSpPr/>
              <p:nvPr/>
            </p:nvGrpSpPr>
            <p:grpSpPr>
              <a:xfrm>
                <a:off x="3568088" y="3010789"/>
                <a:ext cx="179265" cy="1487898"/>
                <a:chOff x="731593" y="4593845"/>
                <a:chExt cx="191564" cy="1487898"/>
              </a:xfrm>
            </p:grpSpPr>
            <p:sp>
              <p:nvSpPr>
                <p:cNvPr id="51" name="Flowchart: Connector 157">
                  <a:extLst>
                    <a:ext uri="{FF2B5EF4-FFF2-40B4-BE49-F238E27FC236}">
                      <a16:creationId xmlns:a16="http://schemas.microsoft.com/office/drawing/2014/main" id="{BBD6C393-1018-4C80-A5E1-B123C160F533}"/>
                    </a:ext>
                  </a:extLst>
                </p:cNvPr>
                <p:cNvSpPr/>
                <p:nvPr/>
              </p:nvSpPr>
              <p:spPr>
                <a:xfrm>
                  <a:off x="757055" y="4593845"/>
                  <a:ext cx="131301" cy="130326"/>
                </a:xfrm>
                <a:prstGeom prst="flowChartConnector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891C611E-8B3D-4E08-A349-5AFF072FF4E5}"/>
                    </a:ext>
                  </a:extLst>
                </p:cNvPr>
                <p:cNvGrpSpPr/>
                <p:nvPr/>
              </p:nvGrpSpPr>
              <p:grpSpPr>
                <a:xfrm rot="16200000">
                  <a:off x="171098" y="5329684"/>
                  <a:ext cx="1312554" cy="191564"/>
                  <a:chOff x="2014043" y="3056905"/>
                  <a:chExt cx="1312554" cy="191564"/>
                </a:xfrm>
              </p:grpSpPr>
              <p:sp>
                <p:nvSpPr>
                  <p:cNvPr id="53" name="Flowchart: Connector 97">
                    <a:extLst>
                      <a:ext uri="{FF2B5EF4-FFF2-40B4-BE49-F238E27FC236}">
                        <a16:creationId xmlns:a16="http://schemas.microsoft.com/office/drawing/2014/main" id="{2EB2FFC8-5D00-452E-9464-CDA2F07567EB}"/>
                      </a:ext>
                    </a:extLst>
                  </p:cNvPr>
                  <p:cNvSpPr/>
                  <p:nvPr/>
                </p:nvSpPr>
                <p:spPr>
                  <a:xfrm>
                    <a:off x="2199069" y="3124301"/>
                    <a:ext cx="72626" cy="63672"/>
                  </a:xfrm>
                  <a:prstGeom prst="flowChartConnector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lowchart: Connector 98">
                    <a:extLst>
                      <a:ext uri="{FF2B5EF4-FFF2-40B4-BE49-F238E27FC236}">
                        <a16:creationId xmlns:a16="http://schemas.microsoft.com/office/drawing/2014/main" id="{3BF20D4A-4B71-4062-975F-3A2D1915D31C}"/>
                      </a:ext>
                    </a:extLst>
                  </p:cNvPr>
                  <p:cNvSpPr/>
                  <p:nvPr/>
                </p:nvSpPr>
                <p:spPr>
                  <a:xfrm>
                    <a:off x="2810576" y="3121418"/>
                    <a:ext cx="72626" cy="63672"/>
                  </a:xfrm>
                  <a:prstGeom prst="flowChartConnector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lowchart: Connector 100">
                    <a:extLst>
                      <a:ext uri="{FF2B5EF4-FFF2-40B4-BE49-F238E27FC236}">
                        <a16:creationId xmlns:a16="http://schemas.microsoft.com/office/drawing/2014/main" id="{E506C057-F8C2-46E9-9A96-6E9F3841F4CF}"/>
                      </a:ext>
                    </a:extLst>
                  </p:cNvPr>
                  <p:cNvSpPr/>
                  <p:nvPr/>
                </p:nvSpPr>
                <p:spPr>
                  <a:xfrm>
                    <a:off x="2339416" y="3058038"/>
                    <a:ext cx="207094" cy="190431"/>
                  </a:xfrm>
                  <a:prstGeom prst="flowChartConnector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lowchart: Connector 113">
                    <a:extLst>
                      <a:ext uri="{FF2B5EF4-FFF2-40B4-BE49-F238E27FC236}">
                        <a16:creationId xmlns:a16="http://schemas.microsoft.com/office/drawing/2014/main" id="{0AB5E853-065E-4F17-A4CA-65A40B1610AB}"/>
                      </a:ext>
                    </a:extLst>
                  </p:cNvPr>
                  <p:cNvSpPr/>
                  <p:nvPr/>
                </p:nvSpPr>
                <p:spPr>
                  <a:xfrm>
                    <a:off x="3119503" y="3056905"/>
                    <a:ext cx="207094" cy="190431"/>
                  </a:xfrm>
                  <a:prstGeom prst="flowChartConnector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lowchart: Connector 154">
                    <a:extLst>
                      <a:ext uri="{FF2B5EF4-FFF2-40B4-BE49-F238E27FC236}">
                        <a16:creationId xmlns:a16="http://schemas.microsoft.com/office/drawing/2014/main" id="{148779B3-5FCC-4015-BCC4-1E6499E8AFB4}"/>
                      </a:ext>
                    </a:extLst>
                  </p:cNvPr>
                  <p:cNvSpPr/>
                  <p:nvPr/>
                </p:nvSpPr>
                <p:spPr>
                  <a:xfrm>
                    <a:off x="2610700" y="3093028"/>
                    <a:ext cx="131301" cy="130326"/>
                  </a:xfrm>
                  <a:prstGeom prst="flowChartConnector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lowchart: Connector 156">
                    <a:extLst>
                      <a:ext uri="{FF2B5EF4-FFF2-40B4-BE49-F238E27FC236}">
                        <a16:creationId xmlns:a16="http://schemas.microsoft.com/office/drawing/2014/main" id="{CA3CAB53-185F-4B90-96FF-9BE858E3E525}"/>
                      </a:ext>
                    </a:extLst>
                  </p:cNvPr>
                  <p:cNvSpPr/>
                  <p:nvPr/>
                </p:nvSpPr>
                <p:spPr>
                  <a:xfrm>
                    <a:off x="2943183" y="3093028"/>
                    <a:ext cx="131301" cy="130326"/>
                  </a:xfrm>
                  <a:prstGeom prst="flowChartConnector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lowchart: Connector 160">
                    <a:extLst>
                      <a:ext uri="{FF2B5EF4-FFF2-40B4-BE49-F238E27FC236}">
                        <a16:creationId xmlns:a16="http://schemas.microsoft.com/office/drawing/2014/main" id="{D55734E1-0938-47D2-9884-C69B2701B57F}"/>
                      </a:ext>
                    </a:extLst>
                  </p:cNvPr>
                  <p:cNvSpPr/>
                  <p:nvPr/>
                </p:nvSpPr>
                <p:spPr>
                  <a:xfrm>
                    <a:off x="2014043" y="3090974"/>
                    <a:ext cx="131301" cy="130326"/>
                  </a:xfrm>
                  <a:prstGeom prst="flowChartConnector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AFAC132-8787-4385-849F-2B242BC55929}"/>
                  </a:ext>
                </a:extLst>
              </p:cNvPr>
              <p:cNvGrpSpPr/>
              <p:nvPr/>
            </p:nvGrpSpPr>
            <p:grpSpPr>
              <a:xfrm>
                <a:off x="2850452" y="3059456"/>
                <a:ext cx="178317" cy="1473088"/>
                <a:chOff x="5039175" y="4113667"/>
                <a:chExt cx="190552" cy="1473088"/>
              </a:xfrm>
            </p:grpSpPr>
            <p:sp>
              <p:nvSpPr>
                <p:cNvPr id="43" name="Flowchart: Connector 105">
                  <a:extLst>
                    <a:ext uri="{FF2B5EF4-FFF2-40B4-BE49-F238E27FC236}">
                      <a16:creationId xmlns:a16="http://schemas.microsoft.com/office/drawing/2014/main" id="{ADE76DF4-87B6-4D46-8FC8-E1D98063BF6F}"/>
                    </a:ext>
                  </a:extLst>
                </p:cNvPr>
                <p:cNvSpPr/>
                <p:nvPr/>
              </p:nvSpPr>
              <p:spPr>
                <a:xfrm rot="16200000">
                  <a:off x="5031068" y="5393346"/>
                  <a:ext cx="201516" cy="185301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lowchart: Connector 119">
                  <a:extLst>
                    <a:ext uri="{FF2B5EF4-FFF2-40B4-BE49-F238E27FC236}">
                      <a16:creationId xmlns:a16="http://schemas.microsoft.com/office/drawing/2014/main" id="{4B3B9D55-7F35-437B-A278-BE48FD9715DB}"/>
                    </a:ext>
                  </a:extLst>
                </p:cNvPr>
                <p:cNvSpPr/>
                <p:nvPr/>
              </p:nvSpPr>
              <p:spPr>
                <a:xfrm rot="16200000">
                  <a:off x="5096490" y="5059263"/>
                  <a:ext cx="70670" cy="61957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lowchart: Connector 121">
                  <a:extLst>
                    <a:ext uri="{FF2B5EF4-FFF2-40B4-BE49-F238E27FC236}">
                      <a16:creationId xmlns:a16="http://schemas.microsoft.com/office/drawing/2014/main" id="{1B0D96F0-67AD-405C-9C83-4471B8B23F91}"/>
                    </a:ext>
                  </a:extLst>
                </p:cNvPr>
                <p:cNvSpPr/>
                <p:nvPr/>
              </p:nvSpPr>
              <p:spPr>
                <a:xfrm rot="16200000">
                  <a:off x="5098188" y="4916627"/>
                  <a:ext cx="70670" cy="61957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lowchart: Connector 123">
                  <a:extLst>
                    <a:ext uri="{FF2B5EF4-FFF2-40B4-BE49-F238E27FC236}">
                      <a16:creationId xmlns:a16="http://schemas.microsoft.com/office/drawing/2014/main" id="{51B0E4C5-A6B2-4DCD-AF7A-2AB388B28D66}"/>
                    </a:ext>
                  </a:extLst>
                </p:cNvPr>
                <p:cNvSpPr/>
                <p:nvPr/>
              </p:nvSpPr>
              <p:spPr>
                <a:xfrm rot="16200000">
                  <a:off x="5114107" y="4337057"/>
                  <a:ext cx="70670" cy="61957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lowchart: Connector 147">
                  <a:extLst>
                    <a:ext uri="{FF2B5EF4-FFF2-40B4-BE49-F238E27FC236}">
                      <a16:creationId xmlns:a16="http://schemas.microsoft.com/office/drawing/2014/main" id="{66758091-B554-4422-9997-EDC215710909}"/>
                    </a:ext>
                  </a:extLst>
                </p:cNvPr>
                <p:cNvSpPr/>
                <p:nvPr/>
              </p:nvSpPr>
              <p:spPr>
                <a:xfrm rot="16200000">
                  <a:off x="5074293" y="5191613"/>
                  <a:ext cx="127764" cy="126815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lowchart: Connector 148">
                  <a:extLst>
                    <a:ext uri="{FF2B5EF4-FFF2-40B4-BE49-F238E27FC236}">
                      <a16:creationId xmlns:a16="http://schemas.microsoft.com/office/drawing/2014/main" id="{61BEB4DC-4277-4148-AB02-39728DB58641}"/>
                    </a:ext>
                  </a:extLst>
                </p:cNvPr>
                <p:cNvSpPr/>
                <p:nvPr/>
              </p:nvSpPr>
              <p:spPr>
                <a:xfrm rot="16200000">
                  <a:off x="5079894" y="4727428"/>
                  <a:ext cx="127764" cy="126815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lowchart: Connector 149">
                  <a:extLst>
                    <a:ext uri="{FF2B5EF4-FFF2-40B4-BE49-F238E27FC236}">
                      <a16:creationId xmlns:a16="http://schemas.microsoft.com/office/drawing/2014/main" id="{749D1DB1-C814-419E-A119-AAB98729028B}"/>
                    </a:ext>
                  </a:extLst>
                </p:cNvPr>
                <p:cNvSpPr/>
                <p:nvPr/>
              </p:nvSpPr>
              <p:spPr>
                <a:xfrm rot="16200000">
                  <a:off x="5091909" y="4114141"/>
                  <a:ext cx="127764" cy="126815"/>
                </a:xfrm>
                <a:prstGeom prst="flowChartConnector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Hexagon 49">
                  <a:extLst>
                    <a:ext uri="{FF2B5EF4-FFF2-40B4-BE49-F238E27FC236}">
                      <a16:creationId xmlns:a16="http://schemas.microsoft.com/office/drawing/2014/main" id="{45BFA336-080E-4B97-9FED-02F21892A810}"/>
                    </a:ext>
                  </a:extLst>
                </p:cNvPr>
                <p:cNvSpPr/>
                <p:nvPr/>
              </p:nvSpPr>
              <p:spPr>
                <a:xfrm rot="16200000">
                  <a:off x="5041861" y="4472752"/>
                  <a:ext cx="203464" cy="172268"/>
                </a:xfrm>
                <a:prstGeom prst="hexagon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61F75D94-21FD-484A-9B72-ED0D168A1591}"/>
                  </a:ext>
                </a:extLst>
              </p:cNvPr>
              <p:cNvGrpSpPr/>
              <p:nvPr/>
            </p:nvGrpSpPr>
            <p:grpSpPr>
              <a:xfrm>
                <a:off x="2113465" y="3028271"/>
                <a:ext cx="186640" cy="1470415"/>
                <a:chOff x="1569144" y="4599796"/>
                <a:chExt cx="199445" cy="1470415"/>
              </a:xfrm>
            </p:grpSpPr>
            <p:sp>
              <p:nvSpPr>
                <p:cNvPr id="35" name="Flowchart: Connector 115">
                  <a:extLst>
                    <a:ext uri="{FF2B5EF4-FFF2-40B4-BE49-F238E27FC236}">
                      <a16:creationId xmlns:a16="http://schemas.microsoft.com/office/drawing/2014/main" id="{A52ADB60-C121-4581-AB7F-004E6A0CFA77}"/>
                    </a:ext>
                  </a:extLst>
                </p:cNvPr>
                <p:cNvSpPr/>
                <p:nvPr/>
              </p:nvSpPr>
              <p:spPr>
                <a:xfrm>
                  <a:off x="1628047" y="4599796"/>
                  <a:ext cx="72626" cy="63672"/>
                </a:xfrm>
                <a:prstGeom prst="flowChartConnector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E173396-DBD3-4FDE-A0E5-507C7844C786}"/>
                    </a:ext>
                  </a:extLst>
                </p:cNvPr>
                <p:cNvGrpSpPr/>
                <p:nvPr/>
              </p:nvGrpSpPr>
              <p:grpSpPr>
                <a:xfrm>
                  <a:off x="1569144" y="4703250"/>
                  <a:ext cx="199445" cy="1366961"/>
                  <a:chOff x="6605927" y="5001491"/>
                  <a:chExt cx="199445" cy="1366961"/>
                </a:xfrm>
              </p:grpSpPr>
              <p:sp>
                <p:nvSpPr>
                  <p:cNvPr id="37" name="Flowchart: Connector 101">
                    <a:extLst>
                      <a:ext uri="{FF2B5EF4-FFF2-40B4-BE49-F238E27FC236}">
                        <a16:creationId xmlns:a16="http://schemas.microsoft.com/office/drawing/2014/main" id="{6150E6B4-BA1A-475C-8026-4407523A943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597596" y="5676800"/>
                    <a:ext cx="207094" cy="190431"/>
                  </a:xfrm>
                  <a:prstGeom prst="flowChartConnector">
                    <a:avLst/>
                  </a:prstGeom>
                  <a:solidFill>
                    <a:srgbClr val="70AD47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lowchart: Connector 110">
                    <a:extLst>
                      <a:ext uri="{FF2B5EF4-FFF2-40B4-BE49-F238E27FC236}">
                        <a16:creationId xmlns:a16="http://schemas.microsoft.com/office/drawing/2014/main" id="{99F5E63F-AA39-4F74-9149-87B33A7E105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600858" y="5948603"/>
                    <a:ext cx="207094" cy="190431"/>
                  </a:xfrm>
                  <a:prstGeom prst="flowChartConnector">
                    <a:avLst/>
                  </a:prstGeom>
                  <a:solidFill>
                    <a:srgbClr val="70AD47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lowchart: Connector 150">
                    <a:extLst>
                      <a:ext uri="{FF2B5EF4-FFF2-40B4-BE49-F238E27FC236}">
                        <a16:creationId xmlns:a16="http://schemas.microsoft.com/office/drawing/2014/main" id="{9B72CD8F-E167-4E96-92BE-2DB72357CC5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646911" y="6237639"/>
                    <a:ext cx="131301" cy="130326"/>
                  </a:xfrm>
                  <a:prstGeom prst="flowChartConnector">
                    <a:avLst/>
                  </a:prstGeom>
                  <a:solidFill>
                    <a:srgbClr val="70AD47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lowchart: Connector 153">
                    <a:extLst>
                      <a:ext uri="{FF2B5EF4-FFF2-40B4-BE49-F238E27FC236}">
                        <a16:creationId xmlns:a16="http://schemas.microsoft.com/office/drawing/2014/main" id="{D31DA91B-4DF8-49B4-A18C-55C0351A3B0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665013" y="5254191"/>
                    <a:ext cx="72626" cy="63672"/>
                  </a:xfrm>
                  <a:prstGeom prst="flowChartConnector">
                    <a:avLst/>
                  </a:prstGeom>
                  <a:solidFill>
                    <a:srgbClr val="70AD47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Hexagon 40">
                    <a:extLst>
                      <a:ext uri="{FF2B5EF4-FFF2-40B4-BE49-F238E27FC236}">
                        <a16:creationId xmlns:a16="http://schemas.microsoft.com/office/drawing/2014/main" id="{65C63719-EFD9-47CC-B6EC-406561907AB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606983" y="5402356"/>
                    <a:ext cx="209096" cy="177037"/>
                  </a:xfrm>
                  <a:prstGeom prst="hexagon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lowchart: Connector 101">
                    <a:extLst>
                      <a:ext uri="{FF2B5EF4-FFF2-40B4-BE49-F238E27FC236}">
                        <a16:creationId xmlns:a16="http://schemas.microsoft.com/office/drawing/2014/main" id="{7575419E-D1A7-430E-A6FD-373A585D9F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606610" y="5009822"/>
                    <a:ext cx="207094" cy="190431"/>
                  </a:xfrm>
                  <a:prstGeom prst="flowChartConnector">
                    <a:avLst/>
                  </a:prstGeom>
                  <a:solidFill>
                    <a:srgbClr val="70AD47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" name="Rectangle: Rounded Corners 78">
                <a:extLst>
                  <a:ext uri="{FF2B5EF4-FFF2-40B4-BE49-F238E27FC236}">
                    <a16:creationId xmlns:a16="http://schemas.microsoft.com/office/drawing/2014/main" id="{CBF57FA4-05A9-41CB-A920-83A47E1A2C6B}"/>
                  </a:ext>
                </a:extLst>
              </p:cNvPr>
              <p:cNvSpPr/>
              <p:nvPr/>
            </p:nvSpPr>
            <p:spPr>
              <a:xfrm rot="16200000">
                <a:off x="2416946" y="4911522"/>
                <a:ext cx="127966" cy="155839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2" name="Connector: Curved 170">
                <a:extLst>
                  <a:ext uri="{FF2B5EF4-FFF2-40B4-BE49-F238E27FC236}">
                    <a16:creationId xmlns:a16="http://schemas.microsoft.com/office/drawing/2014/main" id="{FEF59EC3-18EC-45B3-990D-F2381F3C5123}"/>
                  </a:ext>
                </a:extLst>
              </p:cNvPr>
              <p:cNvCxnSpPr>
                <a:cxnSpLocks/>
                <a:stCxn id="12" idx="2"/>
              </p:cNvCxnSpPr>
              <p:nvPr/>
            </p:nvCxnSpPr>
            <p:spPr>
              <a:xfrm rot="5400000" flipH="1">
                <a:off x="820420" y="3477082"/>
                <a:ext cx="1061846" cy="1528542"/>
              </a:xfrm>
              <a:prstGeom prst="curvedConnector3">
                <a:avLst>
                  <a:gd name="adj1" fmla="val -24430"/>
                </a:avLst>
              </a:prstGeom>
              <a:noFill/>
              <a:ln w="6350" cap="flat" cmpd="sng" algn="ctr">
                <a:solidFill>
                  <a:sysClr val="windowText" lastClr="000000"/>
                </a:solidFill>
                <a:prstDash val="lgDash"/>
                <a:miter lim="800000"/>
              </a:ln>
              <a:effectLst/>
            </p:spPr>
          </p:cxnSp>
          <p:cxnSp>
            <p:nvCxnSpPr>
              <p:cNvPr id="33" name="Connector: Curved 237">
                <a:extLst>
                  <a:ext uri="{FF2B5EF4-FFF2-40B4-BE49-F238E27FC236}">
                    <a16:creationId xmlns:a16="http://schemas.microsoft.com/office/drawing/2014/main" id="{8E2FD629-28BA-477B-A946-A3C74E2E6B2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4441514" y="4281832"/>
                <a:ext cx="810106" cy="200600"/>
              </a:xfrm>
              <a:prstGeom prst="curvedConnector3">
                <a:avLst>
                  <a:gd name="adj1" fmla="val 1967"/>
                </a:avLst>
              </a:prstGeom>
              <a:noFill/>
              <a:ln w="6350" cap="flat" cmpd="sng" algn="ctr">
                <a:solidFill>
                  <a:sysClr val="windowText" lastClr="000000"/>
                </a:solidFill>
                <a:prstDash val="lgDash"/>
                <a:miter lim="800000"/>
                <a:tailEnd type="triangle"/>
              </a:ln>
              <a:effectLst/>
            </p:spPr>
          </p:cxnSp>
          <p:cxnSp>
            <p:nvCxnSpPr>
              <p:cNvPr id="34" name="Connector: Curved 208">
                <a:extLst>
                  <a:ext uri="{FF2B5EF4-FFF2-40B4-BE49-F238E27FC236}">
                    <a16:creationId xmlns:a16="http://schemas.microsoft.com/office/drawing/2014/main" id="{0D64BD4F-22A4-4701-BAD6-DD66B4F6287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965890" y="4787183"/>
                <a:ext cx="785895" cy="102751"/>
              </a:xfrm>
              <a:prstGeom prst="curvedConnector3">
                <a:avLst>
                  <a:gd name="adj1" fmla="val 45114"/>
                </a:avLst>
              </a:prstGeom>
              <a:noFill/>
              <a:ln w="6350" cap="flat" cmpd="sng" algn="ctr">
                <a:solidFill>
                  <a:sysClr val="windowText" lastClr="000000"/>
                </a:solidFill>
                <a:prstDash val="lgDash"/>
                <a:miter lim="800000"/>
              </a:ln>
              <a:effectLst/>
            </p:spPr>
          </p:cxnSp>
        </p:grpSp>
        <p:pic>
          <p:nvPicPr>
            <p:cNvPr id="7" name="Graphic 57" descr="Flag">
              <a:extLst>
                <a:ext uri="{FF2B5EF4-FFF2-40B4-BE49-F238E27FC236}">
                  <a16:creationId xmlns:a16="http://schemas.microsoft.com/office/drawing/2014/main" id="{AA620438-DD4B-441F-A2A9-D53CD627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40945" y="3337891"/>
              <a:ext cx="625076" cy="611356"/>
            </a:xfrm>
            <a:prstGeom prst="rect">
              <a:avLst/>
            </a:prstGeom>
          </p:spPr>
        </p:pic>
        <p:pic>
          <p:nvPicPr>
            <p:cNvPr id="8" name="Graphic 21" descr="Universal Access">
              <a:extLst>
                <a:ext uri="{FF2B5EF4-FFF2-40B4-BE49-F238E27FC236}">
                  <a16:creationId xmlns:a16="http://schemas.microsoft.com/office/drawing/2014/main" id="{F61A675C-F37D-4229-8237-FD132318F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68996" y="3277562"/>
              <a:ext cx="695750" cy="638892"/>
            </a:xfrm>
            <a:prstGeom prst="rect">
              <a:avLst/>
            </a:prstGeom>
          </p:spPr>
        </p:pic>
        <p:pic>
          <p:nvPicPr>
            <p:cNvPr id="9" name="Graphic 27" descr="Chat">
              <a:extLst>
                <a:ext uri="{FF2B5EF4-FFF2-40B4-BE49-F238E27FC236}">
                  <a16:creationId xmlns:a16="http://schemas.microsoft.com/office/drawing/2014/main" id="{D65BBF39-EEB1-4AA1-9D93-6E1ECB9A6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25756" y="3076715"/>
              <a:ext cx="437443" cy="401694"/>
            </a:xfrm>
            <a:prstGeom prst="rect">
              <a:avLst/>
            </a:prstGeom>
          </p:spPr>
        </p:pic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064F57B-E4E6-4BC7-90AE-56365D6C6D1B}"/>
              </a:ext>
            </a:extLst>
          </p:cNvPr>
          <p:cNvCxnSpPr/>
          <p:nvPr/>
        </p:nvCxnSpPr>
        <p:spPr>
          <a:xfrm>
            <a:off x="5252720" y="3824856"/>
            <a:ext cx="1188720" cy="0"/>
          </a:xfrm>
          <a:prstGeom prst="straightConnector1">
            <a:avLst/>
          </a:prstGeom>
          <a:ln w="38100" cap="rnd">
            <a:solidFill>
              <a:schemeClr val="tx2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3074E62-6C26-4D2D-BE0F-A499F3F5239A}"/>
              </a:ext>
            </a:extLst>
          </p:cNvPr>
          <p:cNvGrpSpPr>
            <a:grpSpLocks noChangeAspect="1"/>
          </p:cNvGrpSpPr>
          <p:nvPr/>
        </p:nvGrpSpPr>
        <p:grpSpPr>
          <a:xfrm>
            <a:off x="6664651" y="2654352"/>
            <a:ext cx="5325626" cy="2559366"/>
            <a:chOff x="148666" y="0"/>
            <a:chExt cx="11132313" cy="582603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9C9319D-EE44-4D11-BD5C-8CDC99DD3607}"/>
                </a:ext>
              </a:extLst>
            </p:cNvPr>
            <p:cNvGrpSpPr/>
            <p:nvPr/>
          </p:nvGrpSpPr>
          <p:grpSpPr>
            <a:xfrm>
              <a:off x="148666" y="0"/>
              <a:ext cx="11132313" cy="5826034"/>
              <a:chOff x="148666" y="0"/>
              <a:chExt cx="11132313" cy="5826034"/>
            </a:xfrm>
          </p:grpSpPr>
          <p:sp>
            <p:nvSpPr>
              <p:cNvPr id="88" name="Right Bracket 87">
                <a:extLst>
                  <a:ext uri="{FF2B5EF4-FFF2-40B4-BE49-F238E27FC236}">
                    <a16:creationId xmlns:a16="http://schemas.microsoft.com/office/drawing/2014/main" id="{A1F9F128-38DB-48E0-A51D-13C852DB3970}"/>
                  </a:ext>
                </a:extLst>
              </p:cNvPr>
              <p:cNvSpPr/>
              <p:nvPr/>
            </p:nvSpPr>
            <p:spPr>
              <a:xfrm flipH="1">
                <a:off x="8993525" y="2297362"/>
                <a:ext cx="569423" cy="1039079"/>
              </a:xfrm>
              <a:prstGeom prst="rightBracket">
                <a:avLst/>
              </a:prstGeom>
              <a:noFill/>
              <a:ln w="28575" cap="flat" cmpd="sng" algn="ctr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: Rounded Corners 20">
                <a:extLst>
                  <a:ext uri="{FF2B5EF4-FFF2-40B4-BE49-F238E27FC236}">
                    <a16:creationId xmlns:a16="http://schemas.microsoft.com/office/drawing/2014/main" id="{CB402205-EE22-4522-A1DE-592BE3A5C486}"/>
                  </a:ext>
                </a:extLst>
              </p:cNvPr>
              <p:cNvSpPr/>
              <p:nvPr/>
            </p:nvSpPr>
            <p:spPr>
              <a:xfrm>
                <a:off x="3670657" y="0"/>
                <a:ext cx="5320937" cy="5826034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21" descr="Universal Access">
                <a:extLst>
                  <a:ext uri="{FF2B5EF4-FFF2-40B4-BE49-F238E27FC236}">
                    <a16:creationId xmlns:a16="http://schemas.microsoft.com/office/drawing/2014/main" id="{23921D75-4E78-4486-B3F4-C1462C1CB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48666" y="2107696"/>
                <a:ext cx="1454347" cy="1454347"/>
              </a:xfrm>
              <a:prstGeom prst="rect">
                <a:avLst/>
              </a:prstGeom>
            </p:spPr>
          </p:pic>
          <p:pic>
            <p:nvPicPr>
              <p:cNvPr id="91" name="Graphic 22" descr="Envelope">
                <a:extLst>
                  <a:ext uri="{FF2B5EF4-FFF2-40B4-BE49-F238E27FC236}">
                    <a16:creationId xmlns:a16="http://schemas.microsoft.com/office/drawing/2014/main" id="{41EDAEE4-65A8-4FF3-B35F-B5F2FCC23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983148" y="461387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2" name="Graphic 23" descr="Receiver">
                <a:extLst>
                  <a:ext uri="{FF2B5EF4-FFF2-40B4-BE49-F238E27FC236}">
                    <a16:creationId xmlns:a16="http://schemas.microsoft.com/office/drawing/2014/main" id="{AAF88B23-891A-46AD-B969-87163338C6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983148" y="2370081"/>
                <a:ext cx="914400" cy="914399"/>
              </a:xfrm>
              <a:prstGeom prst="rect">
                <a:avLst/>
              </a:prstGeom>
            </p:spPr>
          </p:pic>
          <p:pic>
            <p:nvPicPr>
              <p:cNvPr id="93" name="Graphic 24" descr="Laptop">
                <a:extLst>
                  <a:ext uri="{FF2B5EF4-FFF2-40B4-BE49-F238E27FC236}">
                    <a16:creationId xmlns:a16="http://schemas.microsoft.com/office/drawing/2014/main" id="{593C2657-4CE0-45C9-9B59-5744EEA88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983148" y="1306001"/>
                <a:ext cx="914400" cy="914399"/>
              </a:xfrm>
              <a:prstGeom prst="rect">
                <a:avLst/>
              </a:prstGeom>
            </p:spPr>
          </p:pic>
          <p:pic>
            <p:nvPicPr>
              <p:cNvPr id="94" name="Graphic 25" descr="Smart Phone">
                <a:extLst>
                  <a:ext uri="{FF2B5EF4-FFF2-40B4-BE49-F238E27FC236}">
                    <a16:creationId xmlns:a16="http://schemas.microsoft.com/office/drawing/2014/main" id="{762D0DB9-1AFD-45D6-85E5-44DC580D6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983148" y="354979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5" name="Graphic 26" descr="Building">
                <a:extLst>
                  <a:ext uri="{FF2B5EF4-FFF2-40B4-BE49-F238E27FC236}">
                    <a16:creationId xmlns:a16="http://schemas.microsoft.com/office/drawing/2014/main" id="{AC42AB78-0F7E-4B86-9E84-38030923C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983148" y="237058"/>
                <a:ext cx="914400" cy="914399"/>
              </a:xfrm>
              <a:prstGeom prst="rect">
                <a:avLst/>
              </a:prstGeom>
            </p:spPr>
          </p:pic>
          <p:pic>
            <p:nvPicPr>
              <p:cNvPr id="96" name="Graphic 27" descr="Chat">
                <a:extLst>
                  <a:ext uri="{FF2B5EF4-FFF2-40B4-BE49-F238E27FC236}">
                    <a16:creationId xmlns:a16="http://schemas.microsoft.com/office/drawing/2014/main" id="{82BE027B-78FC-442C-B1FA-DF3657A37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267313" y="1650496"/>
                <a:ext cx="914400" cy="914399"/>
              </a:xfrm>
              <a:prstGeom prst="rect">
                <a:avLst/>
              </a:prstGeom>
            </p:spPr>
          </p:pic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8E9C431-3634-49C8-AECA-6069FC51B638}"/>
                  </a:ext>
                </a:extLst>
              </p:cNvPr>
              <p:cNvSpPr/>
              <p:nvPr/>
            </p:nvSpPr>
            <p:spPr>
              <a:xfrm>
                <a:off x="8038739" y="3047382"/>
                <a:ext cx="418011" cy="400594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4F0CAF2D-6DF0-496C-BD57-DBA4382FEB63}"/>
                  </a:ext>
                </a:extLst>
              </p:cNvPr>
              <p:cNvSpPr/>
              <p:nvPr/>
            </p:nvSpPr>
            <p:spPr>
              <a:xfrm>
                <a:off x="4755607" y="2320210"/>
                <a:ext cx="418011" cy="400594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2E921B6-BFBF-46CC-9C21-9BA115695CC4}"/>
                  </a:ext>
                </a:extLst>
              </p:cNvPr>
              <p:cNvSpPr/>
              <p:nvPr/>
            </p:nvSpPr>
            <p:spPr>
              <a:xfrm>
                <a:off x="7104968" y="4599967"/>
                <a:ext cx="418011" cy="400594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7711BDA-3AAE-4C69-B8BF-B6E63557B102}"/>
                  </a:ext>
                </a:extLst>
              </p:cNvPr>
              <p:cNvSpPr/>
              <p:nvPr/>
            </p:nvSpPr>
            <p:spPr>
              <a:xfrm>
                <a:off x="4280991" y="3874468"/>
                <a:ext cx="418011" cy="400594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34EA824-75FF-4027-876B-7A962B2DD8AC}"/>
                  </a:ext>
                </a:extLst>
              </p:cNvPr>
              <p:cNvSpPr/>
              <p:nvPr/>
            </p:nvSpPr>
            <p:spPr>
              <a:xfrm>
                <a:off x="5606625" y="595690"/>
                <a:ext cx="418011" cy="400594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74B7066-ED31-4D2B-B9E1-F1C185441256}"/>
                  </a:ext>
                </a:extLst>
              </p:cNvPr>
              <p:cNvSpPr/>
              <p:nvPr/>
            </p:nvSpPr>
            <p:spPr>
              <a:xfrm>
                <a:off x="5815631" y="2047810"/>
                <a:ext cx="418011" cy="400594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EB612A72-8E6C-4C37-AD3E-BEF39035E362}"/>
                  </a:ext>
                </a:extLst>
              </p:cNvPr>
              <p:cNvSpPr/>
              <p:nvPr/>
            </p:nvSpPr>
            <p:spPr>
              <a:xfrm>
                <a:off x="7074488" y="2518107"/>
                <a:ext cx="418011" cy="400594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30E14E8A-F7F0-46C4-8BF2-4F5225102A6A}"/>
                  </a:ext>
                </a:extLst>
              </p:cNvPr>
              <p:cNvSpPr/>
              <p:nvPr/>
            </p:nvSpPr>
            <p:spPr>
              <a:xfrm>
                <a:off x="5931265" y="3069384"/>
                <a:ext cx="418011" cy="40059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97F874F-BEF9-4972-BAA1-2FCD9B56BB85}"/>
                  </a:ext>
                </a:extLst>
              </p:cNvPr>
              <p:cNvSpPr/>
              <p:nvPr/>
            </p:nvSpPr>
            <p:spPr>
              <a:xfrm>
                <a:off x="7104968" y="1164113"/>
                <a:ext cx="418011" cy="400594"/>
              </a:xfrm>
              <a:prstGeom prst="ellipse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7873FD1-414A-474D-B966-DDA9778323C8}"/>
                  </a:ext>
                </a:extLst>
              </p:cNvPr>
              <p:cNvSpPr/>
              <p:nvPr/>
            </p:nvSpPr>
            <p:spPr>
              <a:xfrm>
                <a:off x="4160047" y="3269681"/>
                <a:ext cx="209006" cy="20029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AA08D9B-4731-4EC4-9C6D-B27DC60F0F0A}"/>
                  </a:ext>
                </a:extLst>
              </p:cNvPr>
              <p:cNvSpPr/>
              <p:nvPr/>
            </p:nvSpPr>
            <p:spPr>
              <a:xfrm>
                <a:off x="5012510" y="3538609"/>
                <a:ext cx="209006" cy="20029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6BCA241-1676-493D-AA0B-94F2CE9879A3}"/>
                  </a:ext>
                </a:extLst>
              </p:cNvPr>
              <p:cNvSpPr/>
              <p:nvPr/>
            </p:nvSpPr>
            <p:spPr>
              <a:xfrm>
                <a:off x="5388910" y="1218352"/>
                <a:ext cx="209006" cy="20029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6B22762-D2FC-4A4F-92A4-6EA928B769F9}"/>
                  </a:ext>
                </a:extLst>
              </p:cNvPr>
              <p:cNvSpPr/>
              <p:nvPr/>
            </p:nvSpPr>
            <p:spPr>
              <a:xfrm>
                <a:off x="5179904" y="4108442"/>
                <a:ext cx="209006" cy="200297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2C46B6F5-936D-4DF9-B475-75BBA8ECF140}"/>
                  </a:ext>
                </a:extLst>
              </p:cNvPr>
              <p:cNvSpPr/>
              <p:nvPr/>
            </p:nvSpPr>
            <p:spPr>
              <a:xfrm>
                <a:off x="5469710" y="3995809"/>
                <a:ext cx="209006" cy="200297"/>
              </a:xfrm>
              <a:prstGeom prst="ellipse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BBA9F245-CFDC-4420-9984-4ED5B8E85EE8}"/>
                  </a:ext>
                </a:extLst>
              </p:cNvPr>
              <p:cNvSpPr/>
              <p:nvPr/>
            </p:nvSpPr>
            <p:spPr>
              <a:xfrm>
                <a:off x="5711127" y="4795911"/>
                <a:ext cx="209006" cy="20029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15A893E-33DF-46EC-8C9A-0F662E17674E}"/>
                  </a:ext>
                </a:extLst>
              </p:cNvPr>
              <p:cNvSpPr/>
              <p:nvPr/>
            </p:nvSpPr>
            <p:spPr>
              <a:xfrm>
                <a:off x="4651104" y="5162757"/>
                <a:ext cx="209006" cy="200297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A7698EA4-0D90-4A48-BB99-563BB7171C25}"/>
                  </a:ext>
                </a:extLst>
              </p:cNvPr>
              <p:cNvSpPr/>
              <p:nvPr/>
            </p:nvSpPr>
            <p:spPr>
              <a:xfrm>
                <a:off x="6479904" y="1629220"/>
                <a:ext cx="209006" cy="20029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2E733F03-D8E4-4160-AF13-98947990509C}"/>
                  </a:ext>
                </a:extLst>
              </p:cNvPr>
              <p:cNvSpPr/>
              <p:nvPr/>
            </p:nvSpPr>
            <p:spPr>
              <a:xfrm>
                <a:off x="6079310" y="4605409"/>
                <a:ext cx="209006" cy="200297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F584145-A52E-4661-BD3C-2F61EAEAA939}"/>
                  </a:ext>
                </a:extLst>
              </p:cNvPr>
              <p:cNvSpPr/>
              <p:nvPr/>
            </p:nvSpPr>
            <p:spPr>
              <a:xfrm>
                <a:off x="4225361" y="1891549"/>
                <a:ext cx="209006" cy="20029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F9B27BE-30C1-43AD-A993-BAB1AF648F37}"/>
                  </a:ext>
                </a:extLst>
              </p:cNvPr>
              <p:cNvSpPr/>
              <p:nvPr/>
            </p:nvSpPr>
            <p:spPr>
              <a:xfrm>
                <a:off x="6384110" y="4910209"/>
                <a:ext cx="209006" cy="20029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1A012137-DBF1-42FF-B63C-B80B3B5C7C15}"/>
                  </a:ext>
                </a:extLst>
              </p:cNvPr>
              <p:cNvSpPr/>
              <p:nvPr/>
            </p:nvSpPr>
            <p:spPr>
              <a:xfrm>
                <a:off x="7300910" y="3633824"/>
                <a:ext cx="209006" cy="20029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3B7AE696-55BA-496C-9736-B22C4DDD6A44}"/>
                  </a:ext>
                </a:extLst>
              </p:cNvPr>
              <p:cNvSpPr/>
              <p:nvPr/>
            </p:nvSpPr>
            <p:spPr>
              <a:xfrm>
                <a:off x="8038739" y="917907"/>
                <a:ext cx="209006" cy="20029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CAFDD008-9020-4D86-9674-F52CC8434709}"/>
                  </a:ext>
                </a:extLst>
              </p:cNvPr>
              <p:cNvSpPr/>
              <p:nvPr/>
            </p:nvSpPr>
            <p:spPr>
              <a:xfrm>
                <a:off x="6094305" y="2500655"/>
                <a:ext cx="209006" cy="20029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D288023E-9B2D-43CE-A81C-2DD266924494}"/>
                  </a:ext>
                </a:extLst>
              </p:cNvPr>
              <p:cNvSpPr/>
              <p:nvPr/>
            </p:nvSpPr>
            <p:spPr>
              <a:xfrm>
                <a:off x="8230328" y="4308739"/>
                <a:ext cx="209006" cy="200297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F5DB4F0-F041-43C0-9C2C-7B34DD180FCB}"/>
                  </a:ext>
                </a:extLst>
              </p:cNvPr>
              <p:cNvSpPr/>
              <p:nvPr/>
            </p:nvSpPr>
            <p:spPr>
              <a:xfrm>
                <a:off x="7652162" y="1591054"/>
                <a:ext cx="689909" cy="696463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05699AB-6ED5-4970-A6AA-628A3617EF81}"/>
                  </a:ext>
                </a:extLst>
              </p:cNvPr>
              <p:cNvSpPr/>
              <p:nvPr/>
            </p:nvSpPr>
            <p:spPr>
              <a:xfrm>
                <a:off x="6248161" y="3720587"/>
                <a:ext cx="689909" cy="696463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C42BD40-C5DC-4E9C-A519-A1403BBDFA48}"/>
                  </a:ext>
                </a:extLst>
              </p:cNvPr>
              <p:cNvSpPr/>
              <p:nvPr/>
            </p:nvSpPr>
            <p:spPr>
              <a:xfrm>
                <a:off x="4213263" y="831668"/>
                <a:ext cx="689909" cy="69646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B133B329-6F4F-4625-BA2D-B65BF2409F79}"/>
                  </a:ext>
                </a:extLst>
              </p:cNvPr>
              <p:cNvSpPr/>
              <p:nvPr/>
            </p:nvSpPr>
            <p:spPr>
              <a:xfrm>
                <a:off x="6660361" y="1117031"/>
                <a:ext cx="209006" cy="200297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92D22B40-4978-4F34-90CF-62407169C2A5}"/>
                  </a:ext>
                </a:extLst>
              </p:cNvPr>
              <p:cNvSpPr/>
              <p:nvPr/>
            </p:nvSpPr>
            <p:spPr>
              <a:xfrm>
                <a:off x="6769219" y="431074"/>
                <a:ext cx="418011" cy="400594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6" name="Graphic 57" descr="Flag">
                <a:extLst>
                  <a:ext uri="{FF2B5EF4-FFF2-40B4-BE49-F238E27FC236}">
                    <a16:creationId xmlns:a16="http://schemas.microsoft.com/office/drawing/2014/main" id="{8F51901B-D88D-490C-86C2-70C957BE2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826632" y="2084262"/>
                <a:ext cx="1454347" cy="1454347"/>
              </a:xfrm>
              <a:prstGeom prst="rect">
                <a:avLst/>
              </a:prstGeom>
            </p:spPr>
          </p:pic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62D2E24-57A3-4532-A28F-4291B5DC6719}"/>
                  </a:ext>
                </a:extLst>
              </p:cNvPr>
              <p:cNvSpPr/>
              <p:nvPr/>
            </p:nvSpPr>
            <p:spPr>
              <a:xfrm>
                <a:off x="8920460" y="2448404"/>
                <a:ext cx="586406" cy="83878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4B076687-0DEF-457A-9693-73D9402171D5}"/>
                  </a:ext>
                </a:extLst>
              </p:cNvPr>
              <p:cNvSpPr/>
              <p:nvPr/>
            </p:nvSpPr>
            <p:spPr>
              <a:xfrm>
                <a:off x="8976542" y="2353458"/>
                <a:ext cx="586406" cy="83878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Right Bracket 128">
                <a:extLst>
                  <a:ext uri="{FF2B5EF4-FFF2-40B4-BE49-F238E27FC236}">
                    <a16:creationId xmlns:a16="http://schemas.microsoft.com/office/drawing/2014/main" id="{88C06148-4D34-4449-ABE7-F38D88927B2C}"/>
                  </a:ext>
                </a:extLst>
              </p:cNvPr>
              <p:cNvSpPr/>
              <p:nvPr/>
            </p:nvSpPr>
            <p:spPr>
              <a:xfrm>
                <a:off x="3099302" y="2248106"/>
                <a:ext cx="569423" cy="1039079"/>
              </a:xfrm>
              <a:prstGeom prst="rightBracket">
                <a:avLst/>
              </a:prstGeom>
              <a:noFill/>
              <a:ln w="28575" cap="flat" cmpd="sng" algn="ctr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DC66D488-D8C6-40EE-8839-D941C07B9F53}"/>
                  </a:ext>
                </a:extLst>
              </p:cNvPr>
              <p:cNvSpPr/>
              <p:nvPr/>
            </p:nvSpPr>
            <p:spPr>
              <a:xfrm>
                <a:off x="3437641" y="2307370"/>
                <a:ext cx="586406" cy="88487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2BD7F88-25CB-48A1-B1FD-9C94C3DA1BEE}"/>
                  </a:ext>
                </a:extLst>
              </p:cNvPr>
              <p:cNvSpPr/>
              <p:nvPr/>
            </p:nvSpPr>
            <p:spPr>
              <a:xfrm>
                <a:off x="3435471" y="2338922"/>
                <a:ext cx="586406" cy="88487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CD447D0-82AE-40FE-AB3F-71C3A8F49CF9}"/>
                </a:ext>
              </a:extLst>
            </p:cNvPr>
            <p:cNvSpPr/>
            <p:nvPr/>
          </p:nvSpPr>
          <p:spPr>
            <a:xfrm>
              <a:off x="3853536" y="2897588"/>
              <a:ext cx="209006" cy="200297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0" name="Connector: Curved 11">
              <a:extLst>
                <a:ext uri="{FF2B5EF4-FFF2-40B4-BE49-F238E27FC236}">
                  <a16:creationId xmlns:a16="http://schemas.microsoft.com/office/drawing/2014/main" id="{E49A3BF8-61CC-474D-BE31-AC6AAEDB4447}"/>
                </a:ext>
              </a:extLst>
            </p:cNvPr>
            <p:cNvCxnSpPr>
              <a:cxnSpLocks/>
            </p:cNvCxnSpPr>
            <p:nvPr/>
          </p:nvCxnSpPr>
          <p:spPr>
            <a:xfrm>
              <a:off x="3171787" y="2969510"/>
              <a:ext cx="679268" cy="29793"/>
            </a:xfrm>
            <a:prstGeom prst="curvedConnector2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</p:cxnSp>
        <p:cxnSp>
          <p:nvCxnSpPr>
            <p:cNvPr id="81" name="Connector: Curved 12">
              <a:extLst>
                <a:ext uri="{FF2B5EF4-FFF2-40B4-BE49-F238E27FC236}">
                  <a16:creationId xmlns:a16="http://schemas.microsoft.com/office/drawing/2014/main" id="{EB58AB1C-AECF-4A76-A7B9-8EE8C30B8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3491" y="2520507"/>
              <a:ext cx="662116" cy="463900"/>
            </a:xfrm>
            <a:prstGeom prst="curvedConnector3">
              <a:avLst>
                <a:gd name="adj1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</p:cxnSp>
        <p:cxnSp>
          <p:nvCxnSpPr>
            <p:cNvPr id="82" name="Connector: Curved 13">
              <a:extLst>
                <a:ext uri="{FF2B5EF4-FFF2-40B4-BE49-F238E27FC236}">
                  <a16:creationId xmlns:a16="http://schemas.microsoft.com/office/drawing/2014/main" id="{0E6185F2-F74A-4992-90DB-D0E9818DE905}"/>
                </a:ext>
              </a:extLst>
            </p:cNvPr>
            <p:cNvCxnSpPr>
              <a:cxnSpLocks/>
            </p:cNvCxnSpPr>
            <p:nvPr/>
          </p:nvCxnSpPr>
          <p:spPr>
            <a:xfrm>
              <a:off x="5173618" y="2500655"/>
              <a:ext cx="920687" cy="100149"/>
            </a:xfrm>
            <a:prstGeom prst="curvedConnector3">
              <a:avLst>
                <a:gd name="adj1" fmla="val 43204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</p:cxnSp>
        <p:cxnSp>
          <p:nvCxnSpPr>
            <p:cNvPr id="83" name="Connector: Curved 14">
              <a:extLst>
                <a:ext uri="{FF2B5EF4-FFF2-40B4-BE49-F238E27FC236}">
                  <a16:creationId xmlns:a16="http://schemas.microsoft.com/office/drawing/2014/main" id="{FB208E8C-08FF-4CF1-9AE9-F01F0FA825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914631" y="1676675"/>
              <a:ext cx="1312809" cy="535448"/>
            </a:xfrm>
            <a:prstGeom prst="curvedConnector2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</p:cxnSp>
        <p:cxnSp>
          <p:nvCxnSpPr>
            <p:cNvPr id="84" name="Connector: Curved 15">
              <a:extLst>
                <a:ext uri="{FF2B5EF4-FFF2-40B4-BE49-F238E27FC236}">
                  <a16:creationId xmlns:a16="http://schemas.microsoft.com/office/drawing/2014/main" id="{D6546223-BEA9-4423-802D-2A472110C56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222822" y="678216"/>
              <a:ext cx="208746" cy="727549"/>
            </a:xfrm>
            <a:prstGeom prst="curvedConnector3">
              <a:avLst>
                <a:gd name="adj1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</p:cxnSp>
        <p:cxnSp>
          <p:nvCxnSpPr>
            <p:cNvPr id="85" name="Connector: Curved 16">
              <a:extLst>
                <a:ext uri="{FF2B5EF4-FFF2-40B4-BE49-F238E27FC236}">
                  <a16:creationId xmlns:a16="http://schemas.microsoft.com/office/drawing/2014/main" id="{6EF85E3D-5E46-4E4E-8152-03A0F12E477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818329" y="-407007"/>
              <a:ext cx="322217" cy="2327611"/>
            </a:xfrm>
            <a:prstGeom prst="curvedConnector3">
              <a:avLst>
                <a:gd name="adj1" fmla="val 208784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</p:cxnSp>
        <p:cxnSp>
          <p:nvCxnSpPr>
            <p:cNvPr id="86" name="Connector: Curved 17">
              <a:extLst>
                <a:ext uri="{FF2B5EF4-FFF2-40B4-BE49-F238E27FC236}">
                  <a16:creationId xmlns:a16="http://schemas.microsoft.com/office/drawing/2014/main" id="{74084356-CC2E-4646-9273-B6C028702AC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833754" y="1281567"/>
              <a:ext cx="472850" cy="146125"/>
            </a:xfrm>
            <a:prstGeom prst="curvedConnector3">
              <a:avLst>
                <a:gd name="adj1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</p:cxnSp>
        <p:cxnSp>
          <p:nvCxnSpPr>
            <p:cNvPr id="87" name="Connector: Curved 18">
              <a:extLst>
                <a:ext uri="{FF2B5EF4-FFF2-40B4-BE49-F238E27FC236}">
                  <a16:creationId xmlns:a16="http://schemas.microsoft.com/office/drawing/2014/main" id="{9B115291-7198-4FB5-B87F-8CB78EFEA1C9}"/>
                </a:ext>
              </a:extLst>
            </p:cNvPr>
            <p:cNvCxnSpPr/>
            <p:nvPr/>
          </p:nvCxnSpPr>
          <p:spPr>
            <a:xfrm rot="16200000" flipH="1">
              <a:off x="8649915" y="1634718"/>
              <a:ext cx="523919" cy="1829515"/>
            </a:xfrm>
            <a:prstGeom prst="curvedConnector2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lgDash"/>
              <a:miter lim="800000"/>
              <a:tailEnd type="triangle"/>
            </a:ln>
            <a:effectLst/>
          </p:spPr>
        </p:cxn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3BE8CB94-B306-4EE6-BB5C-5B525E908D4B}"/>
              </a:ext>
            </a:extLst>
          </p:cNvPr>
          <p:cNvSpPr txBox="1"/>
          <p:nvPr/>
        </p:nvSpPr>
        <p:spPr>
          <a:xfrm>
            <a:off x="7091945" y="1483238"/>
            <a:ext cx="4259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FUTURE STATE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Integrated journeys interact with multiple touchpoints in the Omnichannel Ecosystem.</a:t>
            </a:r>
          </a:p>
        </p:txBody>
      </p:sp>
      <p:pic>
        <p:nvPicPr>
          <p:cNvPr id="133" name="Graphic 132">
            <a:extLst>
              <a:ext uri="{FF2B5EF4-FFF2-40B4-BE49-F238E27FC236}">
                <a16:creationId xmlns:a16="http://schemas.microsoft.com/office/drawing/2014/main" id="{037EB4E7-35AA-4E27-BEAD-75B81813053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46649" y="127314"/>
            <a:ext cx="562441" cy="562441"/>
          </a:xfrm>
          <a:prstGeom prst="rect">
            <a:avLst/>
          </a:prstGeom>
        </p:spPr>
      </p:pic>
      <p:sp>
        <p:nvSpPr>
          <p:cNvPr id="134" name="Title 3">
            <a:extLst>
              <a:ext uri="{FF2B5EF4-FFF2-40B4-BE49-F238E27FC236}">
                <a16:creationId xmlns:a16="http://schemas.microsoft.com/office/drawing/2014/main" id="{49E300C2-7817-4EA2-BA6D-F43F5126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15" y="472088"/>
            <a:ext cx="11289162" cy="379078"/>
          </a:xfrm>
        </p:spPr>
        <p:txBody>
          <a:bodyPr/>
          <a:lstStyle/>
          <a:p>
            <a:r>
              <a:rPr lang="en-US" b="0" dirty="0">
                <a:latin typeface="+mj-lt"/>
              </a:rPr>
              <a:t>Complexity of the Current Journey</a:t>
            </a:r>
          </a:p>
        </p:txBody>
      </p:sp>
    </p:spTree>
    <p:extLst>
      <p:ext uri="{BB962C8B-B14F-4D97-AF65-F5344CB8AC3E}">
        <p14:creationId xmlns:p14="http://schemas.microsoft.com/office/powerpoint/2010/main" val="320345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1A7DB4-26F3-8842-853D-99D128B0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887" y="6604381"/>
            <a:ext cx="32652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1FA-211D-3044-9E35-958DFBC261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phic 3" descr="Chat">
            <a:extLst>
              <a:ext uri="{FF2B5EF4-FFF2-40B4-BE49-F238E27FC236}">
                <a16:creationId xmlns:a16="http://schemas.microsoft.com/office/drawing/2014/main" id="{43113FE4-0EDE-034C-8304-7B72264F9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9298" y="3475317"/>
            <a:ext cx="383599" cy="383599"/>
          </a:xfrm>
          <a:prstGeom prst="rect">
            <a:avLst/>
          </a:prstGeom>
        </p:spPr>
      </p:pic>
      <p:pic>
        <p:nvPicPr>
          <p:cNvPr id="7" name="Graphic 6" descr="Email">
            <a:extLst>
              <a:ext uri="{FF2B5EF4-FFF2-40B4-BE49-F238E27FC236}">
                <a16:creationId xmlns:a16="http://schemas.microsoft.com/office/drawing/2014/main" id="{D5D36CF3-7CFC-C74D-AE4F-5FFD0AD13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8879" y="4494901"/>
            <a:ext cx="312864" cy="31286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8AC40CC-0C55-6546-A230-91382898BB1F}"/>
              </a:ext>
            </a:extLst>
          </p:cNvPr>
          <p:cNvGrpSpPr/>
          <p:nvPr/>
        </p:nvGrpSpPr>
        <p:grpSpPr>
          <a:xfrm>
            <a:off x="1905940" y="1999312"/>
            <a:ext cx="313585" cy="333962"/>
            <a:chOff x="606065" y="545687"/>
            <a:chExt cx="313585" cy="33396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99AC4DC-AF93-1045-86EA-2385655F1C32}"/>
                </a:ext>
              </a:extLst>
            </p:cNvPr>
            <p:cNvSpPr/>
            <p:nvPr/>
          </p:nvSpPr>
          <p:spPr>
            <a:xfrm>
              <a:off x="606065" y="545687"/>
              <a:ext cx="313585" cy="3339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Graphic 10" descr="Receiver">
              <a:extLst>
                <a:ext uri="{FF2B5EF4-FFF2-40B4-BE49-F238E27FC236}">
                  <a16:creationId xmlns:a16="http://schemas.microsoft.com/office/drawing/2014/main" id="{EEC4A6AB-190E-344B-A37F-4AF558E98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8264" y="587213"/>
              <a:ext cx="250910" cy="25091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C83799A-44FD-9A4A-BDC1-9A69FBC0DFF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r="11174" b="14568"/>
          <a:stretch/>
        </p:blipFill>
        <p:spPr>
          <a:xfrm>
            <a:off x="3042191" y="4849912"/>
            <a:ext cx="428599" cy="468510"/>
          </a:xfrm>
          <a:prstGeom prst="rect">
            <a:avLst/>
          </a:prstGeom>
        </p:spPr>
      </p:pic>
      <p:pic>
        <p:nvPicPr>
          <p:cNvPr id="14" name="Picture 13" descr="C:\Users\ccleme3\AppData\Local\Microsoft\Windows\Temporary Internet Files\Content.IE5\68H4H4QC\MC900434874[1].png">
            <a:extLst>
              <a:ext uri="{FF2B5EF4-FFF2-40B4-BE49-F238E27FC236}">
                <a16:creationId xmlns:a16="http://schemas.microsoft.com/office/drawing/2014/main" id="{695E113E-5FD9-F541-B48D-321E3BAC3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672" y="3069076"/>
            <a:ext cx="573480" cy="5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8" descr="C:\Users\ccleme3\AppData\Local\Microsoft\Windows\Temporary Internet Files\Content.IE5\68H4H4QC\MC900433936[1].png">
            <a:extLst>
              <a:ext uri="{FF2B5EF4-FFF2-40B4-BE49-F238E27FC236}">
                <a16:creationId xmlns:a16="http://schemas.microsoft.com/office/drawing/2014/main" id="{CCA381BD-F1CC-DA4F-BA5D-11A59400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56" y="2053672"/>
            <a:ext cx="453094" cy="4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ccleme3\AppData\Local\Microsoft\Windows\Temporary Internet Files\Content.IE5\68H4H4QC\MC900434874[1].png">
            <a:extLst>
              <a:ext uri="{FF2B5EF4-FFF2-40B4-BE49-F238E27FC236}">
                <a16:creationId xmlns:a16="http://schemas.microsoft.com/office/drawing/2014/main" id="{E03EE89A-ECCA-F04F-A181-C2DAC688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263" y="1374256"/>
            <a:ext cx="573480" cy="5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A5837AF-22DA-704E-8CA6-22F798AE1F73}"/>
              </a:ext>
            </a:extLst>
          </p:cNvPr>
          <p:cNvGrpSpPr/>
          <p:nvPr/>
        </p:nvGrpSpPr>
        <p:grpSpPr>
          <a:xfrm>
            <a:off x="1746207" y="4318806"/>
            <a:ext cx="633050" cy="572010"/>
            <a:chOff x="3000573" y="683737"/>
            <a:chExt cx="633050" cy="572010"/>
          </a:xfrm>
        </p:grpSpPr>
        <p:pic>
          <p:nvPicPr>
            <p:cNvPr id="19" name="Graphic 18" descr="World">
              <a:extLst>
                <a:ext uri="{FF2B5EF4-FFF2-40B4-BE49-F238E27FC236}">
                  <a16:creationId xmlns:a16="http://schemas.microsoft.com/office/drawing/2014/main" id="{890F18B1-197A-4C49-A5ED-531F967A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52570" y="683737"/>
              <a:ext cx="352190" cy="3521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1C79F1-588C-5E4D-8051-97B7AC67F240}"/>
                </a:ext>
              </a:extLst>
            </p:cNvPr>
            <p:cNvSpPr txBox="1"/>
            <p:nvPr/>
          </p:nvSpPr>
          <p:spPr>
            <a:xfrm>
              <a:off x="3000573" y="978748"/>
              <a:ext cx="633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www</a:t>
              </a:r>
            </a:p>
          </p:txBody>
        </p:sp>
      </p:grp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D681588E-ECE6-A94C-A8F4-6A40FE99C95B}"/>
              </a:ext>
            </a:extLst>
          </p:cNvPr>
          <p:cNvCxnSpPr>
            <a:cxnSpLocks/>
          </p:cNvCxnSpPr>
          <p:nvPr/>
        </p:nvCxnSpPr>
        <p:spPr>
          <a:xfrm flipV="1">
            <a:off x="1089597" y="2199849"/>
            <a:ext cx="774398" cy="1371600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CA49E2-46FE-AB44-9799-945D35C15C64}"/>
              </a:ext>
            </a:extLst>
          </p:cNvPr>
          <p:cNvSpPr txBox="1"/>
          <p:nvPr/>
        </p:nvSpPr>
        <p:spPr>
          <a:xfrm>
            <a:off x="468043" y="2555197"/>
            <a:ext cx="105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Calls ‘any’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 number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AF541146-BC21-3A4B-8FF6-391A7F9C881A}"/>
              </a:ext>
            </a:extLst>
          </p:cNvPr>
          <p:cNvCxnSpPr>
            <a:cxnSpLocks/>
          </p:cNvCxnSpPr>
          <p:nvPr/>
        </p:nvCxnSpPr>
        <p:spPr>
          <a:xfrm>
            <a:off x="1114764" y="3566414"/>
            <a:ext cx="766662" cy="928487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536C6B5-5980-D949-82EA-B4CF6023FEFC}"/>
              </a:ext>
            </a:extLst>
          </p:cNvPr>
          <p:cNvSpPr txBox="1"/>
          <p:nvPr/>
        </p:nvSpPr>
        <p:spPr>
          <a:xfrm>
            <a:off x="533817" y="4241766"/>
            <a:ext cx="105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/>
              </a:rPr>
              <a:t>James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logs into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www.va.gov</a:t>
            </a: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1B83B116-4F9F-4442-869F-849EFBDBD3B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36283" y="4064321"/>
            <a:ext cx="1036314" cy="457200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6D200BE-4C16-2D4D-A572-DCB70914D35A}"/>
              </a:ext>
            </a:extLst>
          </p:cNvPr>
          <p:cNvSpPr txBox="1"/>
          <p:nvPr/>
        </p:nvSpPr>
        <p:spPr>
          <a:xfrm>
            <a:off x="2417264" y="3312531"/>
            <a:ext cx="1117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also has a question about eligibility</a:t>
            </a: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1203A2F7-2670-2342-9109-F73A8488AFD0}"/>
              </a:ext>
            </a:extLst>
          </p:cNvPr>
          <p:cNvCxnSpPr>
            <a:cxnSpLocks/>
          </p:cNvCxnSpPr>
          <p:nvPr/>
        </p:nvCxnSpPr>
        <p:spPr>
          <a:xfrm>
            <a:off x="2250394" y="4511679"/>
            <a:ext cx="791797" cy="589266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D108870-A0BC-7645-9728-2DC14C7DC73D}"/>
              </a:ext>
            </a:extLst>
          </p:cNvPr>
          <p:cNvSpPr txBox="1"/>
          <p:nvPr/>
        </p:nvSpPr>
        <p:spPr>
          <a:xfrm>
            <a:off x="1421889" y="4911961"/>
            <a:ext cx="1270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clicks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self-service link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‘check my claim status’</a:t>
            </a:r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212288BA-EF2C-4C49-8566-1F35411C3717}"/>
              </a:ext>
            </a:extLst>
          </p:cNvPr>
          <p:cNvCxnSpPr>
            <a:cxnSpLocks/>
          </p:cNvCxnSpPr>
          <p:nvPr/>
        </p:nvCxnSpPr>
        <p:spPr>
          <a:xfrm flipV="1">
            <a:off x="2270004" y="1660997"/>
            <a:ext cx="1246481" cy="47854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33B9BC5-D8AE-A240-B02B-3D4BDE15F900}"/>
              </a:ext>
            </a:extLst>
          </p:cNvPr>
          <p:cNvSpPr txBox="1"/>
          <p:nvPr/>
        </p:nvSpPr>
        <p:spPr>
          <a:xfrm>
            <a:off x="1214433" y="1182129"/>
            <a:ext cx="177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Conversational IVR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determines James has a Disability Claim Inquiry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3E0E84-18C0-0147-8909-F8E20E4D124C}"/>
              </a:ext>
            </a:extLst>
          </p:cNvPr>
          <p:cNvSpPr txBox="1"/>
          <p:nvPr/>
        </p:nvSpPr>
        <p:spPr>
          <a:xfrm>
            <a:off x="2768316" y="1937424"/>
            <a:ext cx="144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is connected with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VBA Agent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Jane</a:t>
            </a:r>
          </a:p>
        </p:txBody>
      </p: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1BA80183-E68B-2D40-966C-DE4CFFE6850D}"/>
              </a:ext>
            </a:extLst>
          </p:cNvPr>
          <p:cNvCxnSpPr>
            <a:cxnSpLocks/>
            <a:stCxn id="63" idx="1"/>
            <a:endCxn id="17" idx="3"/>
          </p:cNvCxnSpPr>
          <p:nvPr/>
        </p:nvCxnSpPr>
        <p:spPr>
          <a:xfrm rot="10800000">
            <a:off x="4106744" y="1660996"/>
            <a:ext cx="1940833" cy="1713326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27A71BD0-1464-204C-BAE1-7F38C1A4921C}"/>
              </a:ext>
            </a:extLst>
          </p:cNvPr>
          <p:cNvCxnSpPr>
            <a:cxnSpLocks/>
            <a:stCxn id="4" idx="3"/>
            <a:endCxn id="14" idx="1"/>
          </p:cNvCxnSpPr>
          <p:nvPr/>
        </p:nvCxnSpPr>
        <p:spPr>
          <a:xfrm flipV="1">
            <a:off x="3992897" y="3355816"/>
            <a:ext cx="632775" cy="311301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55231A6-2C30-0F44-A4BD-92D7FB8876E7}"/>
              </a:ext>
            </a:extLst>
          </p:cNvPr>
          <p:cNvSpPr txBox="1"/>
          <p:nvPr/>
        </p:nvSpPr>
        <p:spPr>
          <a:xfrm>
            <a:off x="3925672" y="3708597"/>
            <a:ext cx="134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Agent Alice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D26F6D-FDC4-F540-AE00-1682E44E9B65}"/>
              </a:ext>
            </a:extLst>
          </p:cNvPr>
          <p:cNvSpPr txBox="1"/>
          <p:nvPr/>
        </p:nvSpPr>
        <p:spPr>
          <a:xfrm>
            <a:off x="3785524" y="1087235"/>
            <a:ext cx="1591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9E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James’ Claim inquiry is handled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0D1F0B0-0898-B24E-A04B-8F7D904E06AB}"/>
              </a:ext>
            </a:extLst>
          </p:cNvPr>
          <p:cNvSpPr txBox="1"/>
          <p:nvPr/>
        </p:nvSpPr>
        <p:spPr>
          <a:xfrm>
            <a:off x="3724281" y="2659918"/>
            <a:ext cx="147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9E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James’ Eligibility inquiry handled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B8D11BF-A311-A945-8DEA-7528E4C3FA4F}"/>
              </a:ext>
            </a:extLst>
          </p:cNvPr>
          <p:cNvSpPr txBox="1"/>
          <p:nvPr/>
        </p:nvSpPr>
        <p:spPr>
          <a:xfrm>
            <a:off x="6047576" y="2958823"/>
            <a:ext cx="1440055" cy="830997"/>
          </a:xfrm>
          <a:prstGeom prst="rect">
            <a:avLst/>
          </a:prstGeom>
          <a:noFill/>
          <a:ln>
            <a:solidFill>
              <a:srgbClr val="7D1B2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Agents are alerted that James has an Rx Renewal coming up</a:t>
            </a:r>
          </a:p>
        </p:txBody>
      </p:sp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ADF5EFC1-B647-044E-A263-A07A9D7DA0B3}"/>
              </a:ext>
            </a:extLst>
          </p:cNvPr>
          <p:cNvCxnSpPr>
            <a:cxnSpLocks/>
            <a:stCxn id="63" idx="1"/>
            <a:endCxn id="14" idx="3"/>
          </p:cNvCxnSpPr>
          <p:nvPr/>
        </p:nvCxnSpPr>
        <p:spPr>
          <a:xfrm rot="10800000">
            <a:off x="5199152" y="3355816"/>
            <a:ext cx="848424" cy="18506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22295B-BEBF-014F-B183-BD01FB893CAE}"/>
              </a:ext>
            </a:extLst>
          </p:cNvPr>
          <p:cNvSpPr txBox="1"/>
          <p:nvPr/>
        </p:nvSpPr>
        <p:spPr>
          <a:xfrm>
            <a:off x="3256490" y="5822255"/>
            <a:ext cx="1546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9E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James’ Claim inquiry is handled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11CA7E-C3F3-9745-916A-7AE19B1A1864}"/>
              </a:ext>
            </a:extLst>
          </p:cNvPr>
          <p:cNvSpPr txBox="1"/>
          <p:nvPr/>
        </p:nvSpPr>
        <p:spPr>
          <a:xfrm>
            <a:off x="3353733" y="5174872"/>
            <a:ext cx="152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 Assistant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finds and reports James’ Claim status</a:t>
            </a:r>
          </a:p>
        </p:txBody>
      </p:sp>
      <p:cxnSp>
        <p:nvCxnSpPr>
          <p:cNvPr id="87" name="Curved Connector 86">
            <a:extLst>
              <a:ext uri="{FF2B5EF4-FFF2-40B4-BE49-F238E27FC236}">
                <a16:creationId xmlns:a16="http://schemas.microsoft.com/office/drawing/2014/main" id="{9DED5827-AEAB-9341-B535-31AA7B956F93}"/>
              </a:ext>
            </a:extLst>
          </p:cNvPr>
          <p:cNvCxnSpPr>
            <a:cxnSpLocks/>
            <a:stCxn id="63" idx="1"/>
          </p:cNvCxnSpPr>
          <p:nvPr/>
        </p:nvCxnSpPr>
        <p:spPr>
          <a:xfrm rot="10800000" flipV="1">
            <a:off x="3544118" y="3374321"/>
            <a:ext cx="2503459" cy="1709845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C5DE0C3E-9842-F741-B7E6-85586C26C8AC}"/>
              </a:ext>
            </a:extLst>
          </p:cNvPr>
          <p:cNvSpPr txBox="1"/>
          <p:nvPr/>
        </p:nvSpPr>
        <p:spPr>
          <a:xfrm>
            <a:off x="7831666" y="2613843"/>
            <a:ext cx="906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is transferred to Nurse Mary</a:t>
            </a:r>
          </a:p>
        </p:txBody>
      </p:sp>
      <p:cxnSp>
        <p:nvCxnSpPr>
          <p:cNvPr id="96" name="Curved Connector 95">
            <a:extLst>
              <a:ext uri="{FF2B5EF4-FFF2-40B4-BE49-F238E27FC236}">
                <a16:creationId xmlns:a16="http://schemas.microsoft.com/office/drawing/2014/main" id="{91BF83A7-BD37-674B-8AD1-FE6642C02237}"/>
              </a:ext>
            </a:extLst>
          </p:cNvPr>
          <p:cNvCxnSpPr>
            <a:cxnSpLocks/>
          </p:cNvCxnSpPr>
          <p:nvPr/>
        </p:nvCxnSpPr>
        <p:spPr>
          <a:xfrm flipV="1">
            <a:off x="7529576" y="2280219"/>
            <a:ext cx="599525" cy="100177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18A5A81-7258-1B48-A7A5-9E30BC5FC5B9}"/>
              </a:ext>
            </a:extLst>
          </p:cNvPr>
          <p:cNvSpPr txBox="1"/>
          <p:nvPr/>
        </p:nvSpPr>
        <p:spPr>
          <a:xfrm>
            <a:off x="6647101" y="1409172"/>
            <a:ext cx="1440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Mary is able to see all of James’ info and schedules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video call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his Primary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C52B62B-3D12-2046-AD2C-44244A148470}"/>
              </a:ext>
            </a:extLst>
          </p:cNvPr>
          <p:cNvSpPr txBox="1"/>
          <p:nvPr/>
        </p:nvSpPr>
        <p:spPr>
          <a:xfrm>
            <a:off x="7954622" y="1543769"/>
            <a:ext cx="143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9E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James’ Rx Renewal is Handled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F6CFF9-AE60-0547-9D43-F4EC176395F8}"/>
              </a:ext>
            </a:extLst>
          </p:cNvPr>
          <p:cNvGrpSpPr/>
          <p:nvPr/>
        </p:nvGrpSpPr>
        <p:grpSpPr>
          <a:xfrm>
            <a:off x="173968" y="3196852"/>
            <a:ext cx="1059205" cy="913979"/>
            <a:chOff x="173968" y="2950276"/>
            <a:chExt cx="1059205" cy="913979"/>
          </a:xfrm>
        </p:grpSpPr>
        <p:pic>
          <p:nvPicPr>
            <p:cNvPr id="12" name="Picture 40" descr="C:\Users\ccleme3\AppData\Local\Microsoft\Windows\Temporary Internet Files\Content.IE5\0WB4ST76\MC900433951[1].png">
              <a:extLst>
                <a:ext uri="{FF2B5EF4-FFF2-40B4-BE49-F238E27FC236}">
                  <a16:creationId xmlns:a16="http://schemas.microsoft.com/office/drawing/2014/main" id="{6DD44A83-FD9C-A945-910E-FC5B378EF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19" y="2950276"/>
              <a:ext cx="739123" cy="739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798E9BF-9229-A84F-A4CB-CE0F2B7E3D93}"/>
                </a:ext>
              </a:extLst>
            </p:cNvPr>
            <p:cNvSpPr txBox="1"/>
            <p:nvPr/>
          </p:nvSpPr>
          <p:spPr>
            <a:xfrm>
              <a:off x="173968" y="3587256"/>
              <a:ext cx="1059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James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115678-A919-A041-B1C5-258947C0FE6A}"/>
              </a:ext>
            </a:extLst>
          </p:cNvPr>
          <p:cNvGrpSpPr/>
          <p:nvPr/>
        </p:nvGrpSpPr>
        <p:grpSpPr>
          <a:xfrm>
            <a:off x="10834598" y="3153819"/>
            <a:ext cx="1059205" cy="920655"/>
            <a:chOff x="10834598" y="2907243"/>
            <a:chExt cx="1059205" cy="920655"/>
          </a:xfrm>
        </p:grpSpPr>
        <p:pic>
          <p:nvPicPr>
            <p:cNvPr id="106" name="Picture 40" descr="C:\Users\ccleme3\AppData\Local\Microsoft\Windows\Temporary Internet Files\Content.IE5\0WB4ST76\MC900433951[1].png">
              <a:extLst>
                <a:ext uri="{FF2B5EF4-FFF2-40B4-BE49-F238E27FC236}">
                  <a16:creationId xmlns:a16="http://schemas.microsoft.com/office/drawing/2014/main" id="{E693F17B-6150-874F-A429-BAB0C2191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4640" y="2907243"/>
              <a:ext cx="739123" cy="739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9E9B1A3-7AE4-0E40-BF3D-BCFA1DAD4671}"/>
                </a:ext>
              </a:extLst>
            </p:cNvPr>
            <p:cNvSpPr txBox="1"/>
            <p:nvPr/>
          </p:nvSpPr>
          <p:spPr>
            <a:xfrm>
              <a:off x="10834598" y="3550899"/>
              <a:ext cx="1059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James</a:t>
              </a:r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971BB33-226A-4842-AD58-7713C0B823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0812" y="5458950"/>
            <a:ext cx="967180" cy="816554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90F60CE9-3194-2245-8AB9-0D6C15413BDD}"/>
              </a:ext>
            </a:extLst>
          </p:cNvPr>
          <p:cNvSpPr txBox="1"/>
          <p:nvPr/>
        </p:nvSpPr>
        <p:spPr>
          <a:xfrm>
            <a:off x="5769506" y="4481762"/>
            <a:ext cx="1458151" cy="830997"/>
          </a:xfrm>
          <a:prstGeom prst="rect">
            <a:avLst/>
          </a:prstGeom>
          <a:noFill/>
          <a:ln>
            <a:solidFill>
              <a:srgbClr val="7D1B2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algorithm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determines that James is due for an Rx Renewal</a:t>
            </a:r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20A927EF-7937-434B-8707-96B908C2AFDC}"/>
              </a:ext>
            </a:extLst>
          </p:cNvPr>
          <p:cNvCxnSpPr>
            <a:cxnSpLocks/>
            <a:stCxn id="109" idx="3"/>
            <a:endCxn id="58" idx="1"/>
          </p:cNvCxnSpPr>
          <p:nvPr/>
        </p:nvCxnSpPr>
        <p:spPr>
          <a:xfrm flipV="1">
            <a:off x="7387992" y="4482381"/>
            <a:ext cx="1250552" cy="1384846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urved Connector 121">
            <a:extLst>
              <a:ext uri="{FF2B5EF4-FFF2-40B4-BE49-F238E27FC236}">
                <a16:creationId xmlns:a16="http://schemas.microsoft.com/office/drawing/2014/main" id="{4BCA15D4-C758-9F43-91F7-73B43C5BD45D}"/>
              </a:ext>
            </a:extLst>
          </p:cNvPr>
          <p:cNvCxnSpPr>
            <a:cxnSpLocks/>
            <a:stCxn id="58" idx="3"/>
            <a:endCxn id="130" idx="2"/>
          </p:cNvCxnSpPr>
          <p:nvPr/>
        </p:nvCxnSpPr>
        <p:spPr>
          <a:xfrm flipV="1">
            <a:off x="9281299" y="3771513"/>
            <a:ext cx="1479098" cy="710868"/>
          </a:xfrm>
          <a:prstGeom prst="curvedConnector2">
            <a:avLst/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002876F3-89CF-6C47-AD24-9408AC996036}"/>
              </a:ext>
            </a:extLst>
          </p:cNvPr>
          <p:cNvSpPr txBox="1"/>
          <p:nvPr/>
        </p:nvSpPr>
        <p:spPr>
          <a:xfrm>
            <a:off x="8305689" y="5018748"/>
            <a:ext cx="1440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is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 a message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embedded “calls to action”</a:t>
            </a:r>
          </a:p>
        </p:txBody>
      </p:sp>
      <p:cxnSp>
        <p:nvCxnSpPr>
          <p:cNvPr id="127" name="Curved Connector 126">
            <a:extLst>
              <a:ext uri="{FF2B5EF4-FFF2-40B4-BE49-F238E27FC236}">
                <a16:creationId xmlns:a16="http://schemas.microsoft.com/office/drawing/2014/main" id="{F69CACC7-412F-D449-9255-71FA840AFBCB}"/>
              </a:ext>
            </a:extLst>
          </p:cNvPr>
          <p:cNvCxnSpPr>
            <a:cxnSpLocks/>
          </p:cNvCxnSpPr>
          <p:nvPr/>
        </p:nvCxnSpPr>
        <p:spPr>
          <a:xfrm rot="16200000" flipV="1">
            <a:off x="9081665" y="1705248"/>
            <a:ext cx="1120540" cy="2220147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0" name="Graphic 129" descr="Smart Phone">
            <a:extLst>
              <a:ext uri="{FF2B5EF4-FFF2-40B4-BE49-F238E27FC236}">
                <a16:creationId xmlns:a16="http://schemas.microsoft.com/office/drawing/2014/main" id="{4598C0FA-FF12-6349-B12C-B4D276CDF30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5020" y="3400759"/>
            <a:ext cx="370754" cy="370754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B9683432-59FC-5F4D-BDD8-64FF739AEA0F}"/>
              </a:ext>
            </a:extLst>
          </p:cNvPr>
          <p:cNvSpPr txBox="1"/>
          <p:nvPr/>
        </p:nvSpPr>
        <p:spPr>
          <a:xfrm>
            <a:off x="10158634" y="2316104"/>
            <a:ext cx="144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clicks a link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connect with a nurse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B86737E-D504-2840-8FAD-02909C4A7371}"/>
              </a:ext>
            </a:extLst>
          </p:cNvPr>
          <p:cNvSpPr txBox="1"/>
          <p:nvPr/>
        </p:nvSpPr>
        <p:spPr>
          <a:xfrm>
            <a:off x="10623862" y="4094847"/>
            <a:ext cx="1440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also receives an update on his open claim in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64DB680-1604-DA41-B931-224561EACB03}"/>
              </a:ext>
            </a:extLst>
          </p:cNvPr>
          <p:cNvSpPr txBox="1"/>
          <p:nvPr/>
        </p:nvSpPr>
        <p:spPr>
          <a:xfrm>
            <a:off x="10472519" y="5004293"/>
            <a:ext cx="159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9E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James’ Claim inquiry is pre-emptively handled</a:t>
            </a:r>
          </a:p>
        </p:txBody>
      </p:sp>
      <p:pic>
        <p:nvPicPr>
          <p:cNvPr id="86" name="Graphic 85" descr="Chat">
            <a:extLst>
              <a:ext uri="{FF2B5EF4-FFF2-40B4-BE49-F238E27FC236}">
                <a16:creationId xmlns:a16="http://schemas.microsoft.com/office/drawing/2014/main" id="{F28CC928-D2AF-C14D-8B92-214AB9F88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3510" y="4093771"/>
            <a:ext cx="383599" cy="383599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ED8B79F-A498-8C41-A32E-30AE00B7A48F}"/>
              </a:ext>
            </a:extLst>
          </p:cNvPr>
          <p:cNvSpPr/>
          <p:nvPr/>
        </p:nvSpPr>
        <p:spPr>
          <a:xfrm>
            <a:off x="8638544" y="4030657"/>
            <a:ext cx="642755" cy="9034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0013812-B052-DE45-957B-E10AD46BFF60}"/>
              </a:ext>
            </a:extLst>
          </p:cNvPr>
          <p:cNvSpPr/>
          <p:nvPr/>
        </p:nvSpPr>
        <p:spPr>
          <a:xfrm>
            <a:off x="9226685" y="1086644"/>
            <a:ext cx="2948435" cy="120032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Offer the customer the ability to choose their preferred channel.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1" dirty="0">
              <a:solidFill>
                <a:srgbClr val="000000"/>
              </a:solidFill>
              <a:latin typeface="Calibri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Within the blended channel experience, providing the options for multiple modalities to service customer inquiries.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7" name="Curved Connector 86">
            <a:extLst>
              <a:ext uri="{FF2B5EF4-FFF2-40B4-BE49-F238E27FC236}">
                <a16:creationId xmlns:a16="http://schemas.microsoft.com/office/drawing/2014/main" id="{9352F129-C7DC-40BE-BA97-0ECCEE8D2DC7}"/>
              </a:ext>
            </a:extLst>
          </p:cNvPr>
          <p:cNvCxnSpPr>
            <a:cxnSpLocks/>
            <a:stCxn id="110" idx="0"/>
            <a:endCxn id="63" idx="2"/>
          </p:cNvCxnSpPr>
          <p:nvPr/>
        </p:nvCxnSpPr>
        <p:spPr>
          <a:xfrm rot="5400000" flipH="1" flipV="1">
            <a:off x="6287122" y="4001280"/>
            <a:ext cx="691942" cy="269022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CD8729-840C-3BC7-A2C0-F18EF2748AC6}"/>
              </a:ext>
            </a:extLst>
          </p:cNvPr>
          <p:cNvSpPr txBox="1"/>
          <p:nvPr/>
        </p:nvSpPr>
        <p:spPr>
          <a:xfrm>
            <a:off x="3194504" y="4127871"/>
            <a:ext cx="881613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</a:rPr>
              <a:t>Issue escalated to Live Agent</a:t>
            </a:r>
            <a:endParaRPr lang="en-US" sz="900" dirty="0">
              <a:ea typeface="+mn-ea"/>
              <a:cs typeface="+mn-cs"/>
            </a:endParaRPr>
          </a:p>
        </p:txBody>
      </p:sp>
      <p:sp>
        <p:nvSpPr>
          <p:cNvPr id="68" name="Title 4">
            <a:extLst>
              <a:ext uri="{FF2B5EF4-FFF2-40B4-BE49-F238E27FC236}">
                <a16:creationId xmlns:a16="http://schemas.microsoft.com/office/drawing/2014/main" id="{E3E54565-20C4-475E-9EEF-0121300F637D}"/>
              </a:ext>
            </a:extLst>
          </p:cNvPr>
          <p:cNvSpPr txBox="1">
            <a:spLocks/>
          </p:cNvSpPr>
          <p:nvPr/>
        </p:nvSpPr>
        <p:spPr>
          <a:xfrm>
            <a:off x="600891" y="133423"/>
            <a:ext cx="10972800" cy="8106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</a:schemeClr>
                </a:solidFill>
                <a:latin typeface="Georgia"/>
                <a:ea typeface="+mj-ea"/>
                <a:cs typeface="Georgia"/>
              </a:defRPr>
            </a:lvl1pPr>
          </a:lstStyle>
          <a:p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</a:endParaRPr>
          </a:p>
          <a:p>
            <a:r>
              <a:rPr lang="en-US" dirty="0">
                <a:solidFill>
                  <a:srgbClr val="FFFFFF"/>
                </a:solidFill>
                <a:latin typeface="Calibri"/>
              </a:rPr>
              <a:t>Simplify the Journey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6E1807F7-5E94-43C7-ADED-09469907BE4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46649" y="127314"/>
            <a:ext cx="562441" cy="5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2" grpId="0"/>
      <p:bldP spid="36" grpId="0"/>
      <p:bldP spid="40" grpId="0"/>
      <p:bldP spid="41" grpId="0"/>
      <p:bldP spid="53" grpId="0"/>
      <p:bldP spid="55" grpId="0"/>
      <p:bldP spid="62" grpId="0"/>
      <p:bldP spid="63" grpId="0" animBg="1"/>
      <p:bldP spid="79" grpId="0"/>
      <p:bldP spid="80" grpId="0"/>
      <p:bldP spid="95" grpId="0"/>
      <p:bldP spid="102" grpId="0"/>
      <p:bldP spid="103" grpId="0"/>
      <p:bldP spid="110" grpId="0" animBg="1"/>
      <p:bldP spid="126" grpId="0"/>
      <p:bldP spid="134" grpId="0"/>
      <p:bldP spid="138" grpId="0"/>
      <p:bldP spid="139" grpId="0"/>
      <p:bldP spid="58" grpId="0" animBg="1"/>
      <p:bldP spid="6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C650-2D61-5E43-AA0D-698A6771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Centered Design Insights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7C7943-91D2-5743-8BF3-8449F81BD3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5D5636-078A-76B2-D47E-57581AF9A015}"/>
              </a:ext>
            </a:extLst>
          </p:cNvPr>
          <p:cNvSpPr txBox="1"/>
          <p:nvPr/>
        </p:nvSpPr>
        <p:spPr>
          <a:xfrm>
            <a:off x="609600" y="1224580"/>
            <a:ext cx="11101423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cs typeface="Calibri"/>
              </a:rPr>
              <a:t>The hierarchy and </a:t>
            </a:r>
            <a:r>
              <a:rPr lang="en-US" sz="1600" b="1" dirty="0">
                <a:cs typeface="Calibri"/>
              </a:rPr>
              <a:t>relationship between these components </a:t>
            </a:r>
            <a:r>
              <a:rPr lang="en-US" sz="1600" dirty="0">
                <a:cs typeface="Calibri"/>
              </a:rPr>
              <a:t>should be </a:t>
            </a:r>
            <a:r>
              <a:rPr lang="en-US" sz="1600" b="1" dirty="0">
                <a:cs typeface="Calibri"/>
              </a:rPr>
              <a:t>defined and consistent </a:t>
            </a:r>
            <a:r>
              <a:rPr lang="en-US" sz="1600" dirty="0">
                <a:cs typeface="Calibri"/>
              </a:rPr>
              <a:t>across VA channels so experienced and novice customers can </a:t>
            </a:r>
            <a:r>
              <a:rPr lang="en-US" sz="1600" b="1" dirty="0">
                <a:cs typeface="Calibri"/>
              </a:rPr>
              <a:t>easily navigate </a:t>
            </a:r>
            <a:r>
              <a:rPr lang="en-US" sz="1600" dirty="0">
                <a:cs typeface="Calibri"/>
              </a:rPr>
              <a:t>regardless of their understanding of each component.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disconnected journey lowers confidence </a:t>
            </a:r>
            <a:r>
              <a:rPr lang="en-US" sz="1600" dirty="0"/>
              <a:t>in all channels.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Lack of integration </a:t>
            </a:r>
            <a:r>
              <a:rPr lang="en-US" sz="1600" dirty="0"/>
              <a:t>and tracking between and within systems lowers trust.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Customers want </a:t>
            </a:r>
            <a:r>
              <a:rPr lang="en-US" sz="1600" b="1" dirty="0"/>
              <a:t>clear expectations </a:t>
            </a:r>
            <a:r>
              <a:rPr lang="en-US" sz="1600" dirty="0"/>
              <a:t>for what can be done in each channel before they engage.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Context, confidence, and direction </a:t>
            </a:r>
            <a:r>
              <a:rPr lang="en-US" sz="1600" dirty="0"/>
              <a:t>drive channel selection.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Customers prefer methods that provide a paper trail such as </a:t>
            </a:r>
            <a:r>
              <a:rPr lang="en-US" sz="1600" b="1" dirty="0">
                <a:cs typeface="Calibri"/>
              </a:rPr>
              <a:t>secure messaging or mail for non-urgent issues</a:t>
            </a:r>
            <a:r>
              <a:rPr lang="en-US" sz="1600" dirty="0"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6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cs typeface="Calibri"/>
              </a:rPr>
              <a:t>Channel Accessibility</a:t>
            </a:r>
            <a:r>
              <a:rPr lang="en-US" sz="1600" dirty="0">
                <a:cs typeface="Calibri"/>
              </a:rPr>
              <a:t> is key to serving a large population of Veterans with disabilities.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Mincho" panose="02020400000000000000" pitchFamily="18" charset="-128"/>
                <a:cs typeface="Arial" panose="020B0604020202020204" pitchFamily="34" charset="0"/>
              </a:rPr>
              <a:t>Those with 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Mincho" panose="02020400000000000000" pitchFamily="18" charset="-128"/>
                <a:cs typeface="Arial" panose="020B0604020202020204" pitchFamily="34" charset="0"/>
              </a:rPr>
              <a:t>visual impairment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Mincho" panose="02020400000000000000" pitchFamily="18" charset="-128"/>
                <a:cs typeface="Arial" panose="020B0604020202020204" pitchFamily="34" charset="0"/>
              </a:rPr>
              <a:t>were more likely to use a Tablet, but less likely to use a Landline Phone.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“Two-factor authentication is much harder with a screen reader.”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Those with 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hearing impairment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most likely used a Laptop or Mobile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Mincho" panose="02020400000000000000" pitchFamily="18" charset="-128"/>
                <a:cs typeface="Arial" panose="020B0604020202020204" pitchFamily="34" charset="0"/>
              </a:rPr>
              <a:t>Those with 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Mincho" panose="02020400000000000000" pitchFamily="18" charset="-128"/>
                <a:cs typeface="Arial" panose="020B0604020202020204" pitchFamily="34" charset="0"/>
              </a:rPr>
              <a:t>mobility impairment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Mincho" panose="02020400000000000000" pitchFamily="18" charset="-128"/>
                <a:cs typeface="Arial" panose="020B0604020202020204" pitchFamily="34" charset="0"/>
              </a:rPr>
              <a:t>were most likely to use a Mobile Phone to reach the VA.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3B7323E-C92B-4164-9E15-7BD5A24DFC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059" y="171704"/>
            <a:ext cx="688416" cy="52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C650-2D61-5E43-AA0D-698A6771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Centered Design Insights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7C7943-91D2-5743-8BF3-8449F81BD3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6525B4-1BCC-4219-8308-63A3D76E006C}"/>
              </a:ext>
            </a:extLst>
          </p:cNvPr>
          <p:cNvSpPr txBox="1"/>
          <p:nvPr/>
        </p:nvSpPr>
        <p:spPr>
          <a:xfrm>
            <a:off x="6152796" y="1137038"/>
            <a:ext cx="504171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prstClr val="black"/>
                </a:solidFill>
                <a:ea typeface="Yu Mincho" panose="02020400000000000000" pitchFamily="18" charset="-128"/>
                <a:cs typeface="Calibri" panose="020F0502020204030204" pitchFamily="34" charset="0"/>
              </a:rPr>
              <a:t>Text-based Channels</a:t>
            </a:r>
          </a:p>
          <a:p>
            <a:pPr lvl="1"/>
            <a:r>
              <a:rPr lang="en-US" sz="1400" i="1" dirty="0"/>
              <a:t>“Written communication is good for accountability.” </a:t>
            </a:r>
          </a:p>
          <a:p>
            <a:pPr lvl="1"/>
            <a:r>
              <a:rPr lang="en-US" sz="1400" i="1" dirty="0"/>
              <a:t>“Texting is good for reminders and notifications.” </a:t>
            </a:r>
          </a:p>
          <a:p>
            <a:pPr lvl="1"/>
            <a:r>
              <a:rPr lang="en-US" sz="1400" i="1" dirty="0"/>
              <a:t>“MyHealtheVet is great for non-urgent messaging, refilling prescriptions, and scheduling appointments.” </a:t>
            </a:r>
          </a:p>
          <a:p>
            <a:pPr lvl="1"/>
            <a:r>
              <a:rPr lang="en-US" sz="1400" i="1" dirty="0"/>
              <a:t>“There is a 38% chance I will use my smartphone to access VA.gov.”</a:t>
            </a:r>
          </a:p>
          <a:p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4750BA-E3A7-4E51-8576-8E613F94BFBA}"/>
              </a:ext>
            </a:extLst>
          </p:cNvPr>
          <p:cNvSpPr txBox="1"/>
          <p:nvPr/>
        </p:nvSpPr>
        <p:spPr>
          <a:xfrm>
            <a:off x="428275" y="1111300"/>
            <a:ext cx="577121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/>
              <a:t>Chat/Virtual Assistant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Chats with live agents are desired by most Veterans for quick response.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Chatbots are ok with most users, IF they connect/escalate to agents.</a:t>
            </a:r>
          </a:p>
          <a:p>
            <a:pPr lvl="1"/>
            <a:r>
              <a:rPr lang="en-US" sz="1400" i="1" dirty="0"/>
              <a:t>“Live chat is convenient for a quick response.”</a:t>
            </a:r>
          </a:p>
          <a:p>
            <a:pPr lvl="1"/>
            <a:r>
              <a:rPr lang="en-US" sz="1400" i="1" dirty="0"/>
              <a:t>“I would use a chatbot to ask quick questions.” </a:t>
            </a:r>
          </a:p>
          <a:p>
            <a:pPr lvl="1"/>
            <a:r>
              <a:rPr lang="en-US" sz="1400" i="1" dirty="0"/>
              <a:t>“I expect the chatbot to be concise and professional.”</a:t>
            </a:r>
          </a:p>
          <a:p>
            <a:pPr lvl="1"/>
            <a:r>
              <a:rPr lang="en-US" sz="1400" i="1" dirty="0"/>
              <a:t>“If the chatbot can’t access my information, then it needs to connect me to an agent.”</a:t>
            </a:r>
          </a:p>
          <a:p>
            <a:pPr lvl="1"/>
            <a:endParaRPr lang="en-US" sz="1400" i="1" dirty="0"/>
          </a:p>
          <a:p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64680-F2D7-4FA0-9547-D4F102296B13}"/>
              </a:ext>
            </a:extLst>
          </p:cNvPr>
          <p:cNvSpPr txBox="1"/>
          <p:nvPr/>
        </p:nvSpPr>
        <p:spPr>
          <a:xfrm>
            <a:off x="6152796" y="2965376"/>
            <a:ext cx="597565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/>
              <a:t>Phone/IVR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Willingness to use IVR is driven by </a:t>
            </a:r>
            <a:r>
              <a:rPr lang="en-US" sz="1400" dirty="0">
                <a:cs typeface="Calibri" panose="020F0502020204030204" pitchFamily="34" charset="0"/>
              </a:rPr>
              <a:t>u</a:t>
            </a: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ser emotion and ease of getting support, user confidence and system understandability.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Veterans often find IVRs as confusing, long, and a tedious way just to get to an agent.</a:t>
            </a:r>
          </a:p>
          <a:p>
            <a:pPr lvl="1"/>
            <a:r>
              <a:rPr lang="en-US" sz="1400" i="1" dirty="0"/>
              <a:t>“I like having a direct number to call.”    </a:t>
            </a:r>
          </a:p>
          <a:p>
            <a:pPr lvl="1"/>
            <a:r>
              <a:rPr lang="en-US" sz="1400" i="1" dirty="0"/>
              <a:t>“If I call VA, I really need to talk.” </a:t>
            </a:r>
          </a:p>
          <a:p>
            <a:pPr lvl="1"/>
            <a:r>
              <a:rPr lang="en-US" sz="1400" b="0" i="1" dirty="0">
                <a:solidFill>
                  <a:srgbClr val="242424"/>
                </a:solidFill>
                <a:effectLst/>
                <a:latin typeface="-apple-system"/>
              </a:rPr>
              <a:t>"I look forward to VA having something like this in the future"</a:t>
            </a:r>
            <a:endParaRPr lang="en-US" sz="1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5F80C-6F85-46C6-8FEB-3FEABB72B95C}"/>
              </a:ext>
            </a:extLst>
          </p:cNvPr>
          <p:cNvSpPr txBox="1"/>
          <p:nvPr/>
        </p:nvSpPr>
        <p:spPr>
          <a:xfrm>
            <a:off x="3210391" y="5098538"/>
            <a:ext cx="57712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/>
              <a:t>Accessibility</a:t>
            </a:r>
          </a:p>
          <a:p>
            <a:pPr lvl="1"/>
            <a:r>
              <a:rPr lang="en-US" sz="1400" i="1" dirty="0"/>
              <a:t>“Two-factor authentication is much harder with a screen reader.”</a:t>
            </a:r>
          </a:p>
          <a:p>
            <a:pPr lvl="1"/>
            <a:r>
              <a:rPr lang="en-US" sz="1400" i="1" dirty="0"/>
              <a:t>“Screen-based channels can be fatiguing and require extra support for me to be successful.” </a:t>
            </a:r>
          </a:p>
          <a:p>
            <a:pPr lvl="1"/>
            <a:r>
              <a:rPr lang="en-US" sz="1400" i="1" dirty="0"/>
              <a:t>“I have trouble comprehending complex information; I need processes to be simple and straightforward to prevent information overload.” </a:t>
            </a:r>
          </a:p>
          <a:p>
            <a:endParaRPr lang="en-US" sz="1400" dirty="0"/>
          </a:p>
        </p:txBody>
      </p:sp>
      <p:pic>
        <p:nvPicPr>
          <p:cNvPr id="9" name="Graphic 8" descr="Quotes with solid fill">
            <a:extLst>
              <a:ext uri="{FF2B5EF4-FFF2-40B4-BE49-F238E27FC236}">
                <a16:creationId xmlns:a16="http://schemas.microsoft.com/office/drawing/2014/main" id="{65F02E5B-4D2B-45EE-A003-435768CAD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9030" y="5709991"/>
            <a:ext cx="350086" cy="350086"/>
          </a:xfrm>
          <a:prstGeom prst="rect">
            <a:avLst/>
          </a:prstGeom>
        </p:spPr>
      </p:pic>
      <p:pic>
        <p:nvPicPr>
          <p:cNvPr id="5" name="Graphic 4" descr="Universal access with solid fill">
            <a:extLst>
              <a:ext uri="{FF2B5EF4-FFF2-40B4-BE49-F238E27FC236}">
                <a16:creationId xmlns:a16="http://schemas.microsoft.com/office/drawing/2014/main" id="{95D07092-6645-4DA7-B986-3B660DDC4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3159" y="5720962"/>
            <a:ext cx="580090" cy="580090"/>
          </a:xfrm>
          <a:prstGeom prst="rect">
            <a:avLst/>
          </a:prstGeom>
        </p:spPr>
      </p:pic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85295832-0CC5-4449-AD48-B134B93CA1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31699" y="1859652"/>
            <a:ext cx="487161" cy="487161"/>
          </a:xfrm>
          <a:prstGeom prst="rect">
            <a:avLst/>
          </a:prstGeom>
        </p:spPr>
      </p:pic>
      <p:pic>
        <p:nvPicPr>
          <p:cNvPr id="17" name="Graphic 16" descr="Phone Vibration outline">
            <a:extLst>
              <a:ext uri="{FF2B5EF4-FFF2-40B4-BE49-F238E27FC236}">
                <a16:creationId xmlns:a16="http://schemas.microsoft.com/office/drawing/2014/main" id="{29516EA8-9917-4273-8B9C-B9E1012948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54412" y="4754540"/>
            <a:ext cx="365088" cy="365088"/>
          </a:xfrm>
          <a:prstGeom prst="rect">
            <a:avLst/>
          </a:prstGeom>
        </p:spPr>
      </p:pic>
      <p:pic>
        <p:nvPicPr>
          <p:cNvPr id="19" name="Graphic 18" descr="Receiver outline">
            <a:extLst>
              <a:ext uri="{FF2B5EF4-FFF2-40B4-BE49-F238E27FC236}">
                <a16:creationId xmlns:a16="http://schemas.microsoft.com/office/drawing/2014/main" id="{9D2E8FE1-921C-45C0-99A2-B259CC424E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8796" y="4774440"/>
            <a:ext cx="365088" cy="365088"/>
          </a:xfrm>
          <a:prstGeom prst="rect">
            <a:avLst/>
          </a:prstGeom>
        </p:spPr>
      </p:pic>
      <p:pic>
        <p:nvPicPr>
          <p:cNvPr id="21" name="Graphic 20" descr="Chat bubble outline">
            <a:extLst>
              <a:ext uri="{FF2B5EF4-FFF2-40B4-BE49-F238E27FC236}">
                <a16:creationId xmlns:a16="http://schemas.microsoft.com/office/drawing/2014/main" id="{7BCEDEC8-4BF9-4739-9AB6-ED69AC958A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16398" y="2522679"/>
            <a:ext cx="357255" cy="357255"/>
          </a:xfrm>
          <a:prstGeom prst="rect">
            <a:avLst/>
          </a:prstGeom>
        </p:spPr>
      </p:pic>
      <p:pic>
        <p:nvPicPr>
          <p:cNvPr id="24" name="Graphic 23" descr="Chat bubble with solid fill">
            <a:extLst>
              <a:ext uri="{FF2B5EF4-FFF2-40B4-BE49-F238E27FC236}">
                <a16:creationId xmlns:a16="http://schemas.microsoft.com/office/drawing/2014/main" id="{F4381BD5-60DD-4FF7-9BDF-20DFA1AE02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81679" y="2522679"/>
            <a:ext cx="357255" cy="35725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D749E90-7118-4A42-AC26-364E6D21A0E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4059" y="171704"/>
            <a:ext cx="688416" cy="528328"/>
          </a:xfrm>
          <a:prstGeom prst="rect">
            <a:avLst/>
          </a:prstGeom>
        </p:spPr>
      </p:pic>
      <p:pic>
        <p:nvPicPr>
          <p:cNvPr id="20" name="Graphic 19" descr="Quotes with solid fill">
            <a:extLst>
              <a:ext uri="{FF2B5EF4-FFF2-40B4-BE49-F238E27FC236}">
                <a16:creationId xmlns:a16="http://schemas.microsoft.com/office/drawing/2014/main" id="{A1270C72-B573-46E3-AF45-90034E602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3628" y="4115719"/>
            <a:ext cx="350086" cy="350086"/>
          </a:xfrm>
          <a:prstGeom prst="rect">
            <a:avLst/>
          </a:prstGeom>
        </p:spPr>
      </p:pic>
      <p:pic>
        <p:nvPicPr>
          <p:cNvPr id="22" name="Graphic 21" descr="Quotes with solid fill">
            <a:extLst>
              <a:ext uri="{FF2B5EF4-FFF2-40B4-BE49-F238E27FC236}">
                <a16:creationId xmlns:a16="http://schemas.microsoft.com/office/drawing/2014/main" id="{DF050096-4B66-4680-B88F-20B7C858A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2310" y="1877695"/>
            <a:ext cx="350086" cy="350086"/>
          </a:xfrm>
          <a:prstGeom prst="rect">
            <a:avLst/>
          </a:prstGeom>
        </p:spPr>
      </p:pic>
      <p:pic>
        <p:nvPicPr>
          <p:cNvPr id="23" name="Graphic 22" descr="Quotes with solid fill">
            <a:extLst>
              <a:ext uri="{FF2B5EF4-FFF2-40B4-BE49-F238E27FC236}">
                <a16:creationId xmlns:a16="http://schemas.microsoft.com/office/drawing/2014/main" id="{52946F56-8569-4B45-92EC-DD5864643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267" y="2346813"/>
            <a:ext cx="350086" cy="35008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581FFC-F2E3-42B0-BB6F-51F09D3F4BDA}"/>
              </a:ext>
            </a:extLst>
          </p:cNvPr>
          <p:cNvSpPr txBox="1"/>
          <p:nvPr/>
        </p:nvSpPr>
        <p:spPr>
          <a:xfrm>
            <a:off x="428275" y="2985207"/>
            <a:ext cx="57712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/>
              <a:t>Conversational IVR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Appetite for adoption</a:t>
            </a:r>
            <a:endParaRPr lang="en-US" sz="1400" b="1" u="sng" dirty="0"/>
          </a:p>
          <a:p>
            <a:r>
              <a:rPr lang="en-US" sz="1400" i="1" dirty="0">
                <a:cs typeface="Calibri Light"/>
              </a:rPr>
              <a:t>	"It gave me a choice based on what I said, and then we went 	through the steps to get to the return process"</a:t>
            </a:r>
          </a:p>
          <a:p>
            <a:pPr lvl="1"/>
            <a:r>
              <a:rPr lang="en-US" sz="1400" b="1" i="1" dirty="0">
                <a:cs typeface="Calibri Light" panose="020F0302020204030204" pitchFamily="34" charset="0"/>
              </a:rPr>
              <a:t>"I look forward to VA having something like this in the future"</a:t>
            </a:r>
          </a:p>
          <a:p>
            <a:pPr lvl="1"/>
            <a:r>
              <a:rPr lang="en-US" sz="1400" i="1" dirty="0">
                <a:cs typeface="Calibri Light" panose="020F0302020204030204" pitchFamily="34" charset="0"/>
              </a:rPr>
              <a:t>"I like that it gave me an upfront answer to my question...“</a:t>
            </a:r>
          </a:p>
          <a:p>
            <a:endParaRPr lang="en-US" sz="1400" dirty="0"/>
          </a:p>
        </p:txBody>
      </p:sp>
      <p:pic>
        <p:nvPicPr>
          <p:cNvPr id="30" name="Graphic 29" descr="Quotes with solid fill">
            <a:extLst>
              <a:ext uri="{FF2B5EF4-FFF2-40B4-BE49-F238E27FC236}">
                <a16:creationId xmlns:a16="http://schemas.microsoft.com/office/drawing/2014/main" id="{B5CD5E36-DED9-4296-9A7A-92F4F5E67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636" y="3817142"/>
            <a:ext cx="350086" cy="350086"/>
          </a:xfrm>
          <a:prstGeom prst="rect">
            <a:avLst/>
          </a:prstGeom>
        </p:spPr>
      </p:pic>
      <p:pic>
        <p:nvPicPr>
          <p:cNvPr id="33" name="Graphic 32" descr="Signpost with solid fill">
            <a:extLst>
              <a:ext uri="{FF2B5EF4-FFF2-40B4-BE49-F238E27FC236}">
                <a16:creationId xmlns:a16="http://schemas.microsoft.com/office/drawing/2014/main" id="{6E606F5E-DBAC-4A98-9C1E-9C406A69E4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57735" y="4393543"/>
            <a:ext cx="414765" cy="4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0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1626" y="1268405"/>
            <a:ext cx="5386917" cy="4907511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Customer-Facing Channels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VA.gov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Phone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Bots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(online, voice, text, secure messaging, emails) with the ability to escalate to live person support in the channel that has been initiated or transition to a channel/communication method that betters supports the ability to answer/resolve a request.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(automated and interactive)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Messaging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(authenticated and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un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authenticated; automated and interactive)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(authenticated and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un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authenticated; automated and interactive)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Video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Email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Mobile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Postal Mail</a:t>
            </a:r>
            <a:endParaRPr lang="en-US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Social Media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In-person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54550" y="1268405"/>
            <a:ext cx="5389033" cy="4907511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Benefits of Channel Integration</a:t>
            </a:r>
            <a:endParaRPr lang="en-US" b="0" i="0" u="sng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Service customer demand, by 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offering primary and alternative options across all channels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multiple ways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Veterans to connect with VA to get their issues resolved. </a:t>
            </a:r>
          </a:p>
          <a:p>
            <a:pPr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Develop solutions to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assist navigating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complexity of VA’s structure.</a:t>
            </a: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hannel availability, integration, and availability of information to 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resolve Veteran issues efficiently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an 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integrated platform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enables customers to express their intent and have them connected with the most appropriate agent or service.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Collect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provide access to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Veteran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conversations from 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channels</a:t>
            </a:r>
            <a:r>
              <a:rPr lang="en-US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Maintain 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conversation continuity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between any channel or agent transition of a customer. 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C06F9C5-016F-184C-B3E7-AF95947779A3}"/>
              </a:ext>
            </a:extLst>
          </p:cNvPr>
          <p:cNvSpPr txBox="1">
            <a:spLocks/>
          </p:cNvSpPr>
          <p:nvPr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C0A6E6-CEB9-49C6-84E8-EA8CE57942AA}"/>
              </a:ext>
            </a:extLst>
          </p:cNvPr>
          <p:cNvGrpSpPr/>
          <p:nvPr/>
        </p:nvGrpSpPr>
        <p:grpSpPr>
          <a:xfrm>
            <a:off x="1981169" y="5991784"/>
            <a:ext cx="7379921" cy="794298"/>
            <a:chOff x="2972057" y="892763"/>
            <a:chExt cx="6673345" cy="79429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C49FB89-21B1-4C0B-A688-E66ED856DA7B}"/>
                </a:ext>
              </a:extLst>
            </p:cNvPr>
            <p:cNvSpPr/>
            <p:nvPr/>
          </p:nvSpPr>
          <p:spPr>
            <a:xfrm>
              <a:off x="2972057" y="892763"/>
              <a:ext cx="6673345" cy="79429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2">
              <a:extLst>
                <a:ext uri="{FF2B5EF4-FFF2-40B4-BE49-F238E27FC236}">
                  <a16:creationId xmlns:a16="http://schemas.microsoft.com/office/drawing/2014/main" id="{682EBA44-DF9E-41C9-9D31-8E8D0575B141}"/>
                </a:ext>
              </a:extLst>
            </p:cNvPr>
            <p:cNvSpPr txBox="1"/>
            <p:nvPr/>
          </p:nvSpPr>
          <p:spPr>
            <a:xfrm>
              <a:off x="8887086" y="1208210"/>
              <a:ext cx="6330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Social</a:t>
              </a:r>
            </a:p>
            <a:p>
              <a:pPr algn="ctr" defTabSz="457200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Media</a:t>
              </a:r>
            </a:p>
          </p:txBody>
        </p:sp>
        <p:pic>
          <p:nvPicPr>
            <p:cNvPr id="11" name="Graphic 105" descr="Social network">
              <a:extLst>
                <a:ext uri="{FF2B5EF4-FFF2-40B4-BE49-F238E27FC236}">
                  <a16:creationId xmlns:a16="http://schemas.microsoft.com/office/drawing/2014/main" id="{66C023AB-A50D-40F4-B0F5-7712314DD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27625" y="931026"/>
              <a:ext cx="364860" cy="364860"/>
            </a:xfrm>
            <a:prstGeom prst="rect">
              <a:avLst/>
            </a:prstGeom>
          </p:spPr>
        </p:pic>
        <p:pic>
          <p:nvPicPr>
            <p:cNvPr id="12" name="Graphic 101" descr="Chat">
              <a:extLst>
                <a:ext uri="{FF2B5EF4-FFF2-40B4-BE49-F238E27FC236}">
                  <a16:creationId xmlns:a16="http://schemas.microsoft.com/office/drawing/2014/main" id="{3B6AF082-3E93-4B07-8DC3-61666E5D0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17924" y="975129"/>
              <a:ext cx="383599" cy="383599"/>
            </a:xfrm>
            <a:prstGeom prst="rect">
              <a:avLst/>
            </a:prstGeom>
          </p:spPr>
        </p:pic>
        <p:sp>
          <p:nvSpPr>
            <p:cNvPr id="13" name="TextBox 127">
              <a:extLst>
                <a:ext uri="{FF2B5EF4-FFF2-40B4-BE49-F238E27FC236}">
                  <a16:creationId xmlns:a16="http://schemas.microsoft.com/office/drawing/2014/main" id="{92BA3D1A-908D-4348-A814-A120053ADC6A}"/>
                </a:ext>
              </a:extLst>
            </p:cNvPr>
            <p:cNvSpPr txBox="1"/>
            <p:nvPr/>
          </p:nvSpPr>
          <p:spPr>
            <a:xfrm>
              <a:off x="5802949" y="1375443"/>
              <a:ext cx="63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Chat</a:t>
              </a:r>
            </a:p>
          </p:txBody>
        </p:sp>
        <p:pic>
          <p:nvPicPr>
            <p:cNvPr id="14" name="Graphic 102" descr="World">
              <a:extLst>
                <a:ext uri="{FF2B5EF4-FFF2-40B4-BE49-F238E27FC236}">
                  <a16:creationId xmlns:a16="http://schemas.microsoft.com/office/drawing/2014/main" id="{A11DED7E-973F-4E02-A765-331E54514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65995" y="987961"/>
              <a:ext cx="352190" cy="352190"/>
            </a:xfrm>
            <a:prstGeom prst="rect">
              <a:avLst/>
            </a:prstGeom>
          </p:spPr>
        </p:pic>
        <p:sp>
          <p:nvSpPr>
            <p:cNvPr id="15" name="TextBox 129">
              <a:extLst>
                <a:ext uri="{FF2B5EF4-FFF2-40B4-BE49-F238E27FC236}">
                  <a16:creationId xmlns:a16="http://schemas.microsoft.com/office/drawing/2014/main" id="{1646B764-60F0-41F4-872B-EC8755F18151}"/>
                </a:ext>
              </a:extLst>
            </p:cNvPr>
            <p:cNvSpPr txBox="1"/>
            <p:nvPr/>
          </p:nvSpPr>
          <p:spPr>
            <a:xfrm>
              <a:off x="3813997" y="1384864"/>
              <a:ext cx="63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www</a:t>
              </a:r>
            </a:p>
          </p:txBody>
        </p:sp>
        <p:pic>
          <p:nvPicPr>
            <p:cNvPr id="16" name="Graphic 103" descr="Email">
              <a:extLst>
                <a:ext uri="{FF2B5EF4-FFF2-40B4-BE49-F238E27FC236}">
                  <a16:creationId xmlns:a16="http://schemas.microsoft.com/office/drawing/2014/main" id="{E651C4F5-DD9B-4CDD-B68B-8C590E029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27621" y="968591"/>
              <a:ext cx="312864" cy="312864"/>
            </a:xfrm>
            <a:prstGeom prst="rect">
              <a:avLst/>
            </a:prstGeom>
          </p:spPr>
        </p:pic>
        <p:sp>
          <p:nvSpPr>
            <p:cNvPr id="17" name="TextBox 130">
              <a:extLst>
                <a:ext uri="{FF2B5EF4-FFF2-40B4-BE49-F238E27FC236}">
                  <a16:creationId xmlns:a16="http://schemas.microsoft.com/office/drawing/2014/main" id="{52A87E54-9126-4F35-88EF-2FCD27390C96}"/>
                </a:ext>
              </a:extLst>
            </p:cNvPr>
            <p:cNvSpPr txBox="1"/>
            <p:nvPr/>
          </p:nvSpPr>
          <p:spPr>
            <a:xfrm>
              <a:off x="6559863" y="1373486"/>
              <a:ext cx="63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Email</a:t>
              </a:r>
            </a:p>
          </p:txBody>
        </p:sp>
        <p:pic>
          <p:nvPicPr>
            <p:cNvPr id="18" name="Graphic 124" descr="Chat bubble">
              <a:extLst>
                <a:ext uri="{FF2B5EF4-FFF2-40B4-BE49-F238E27FC236}">
                  <a16:creationId xmlns:a16="http://schemas.microsoft.com/office/drawing/2014/main" id="{988D01E5-4CB0-4677-B4CD-9C701DFD7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91457" y="1019136"/>
              <a:ext cx="379142" cy="379142"/>
            </a:xfrm>
            <a:prstGeom prst="rect">
              <a:avLst/>
            </a:prstGeom>
          </p:spPr>
        </p:pic>
        <p:sp>
          <p:nvSpPr>
            <p:cNvPr id="19" name="TextBox 131">
              <a:extLst>
                <a:ext uri="{FF2B5EF4-FFF2-40B4-BE49-F238E27FC236}">
                  <a16:creationId xmlns:a16="http://schemas.microsoft.com/office/drawing/2014/main" id="{4FBE7097-1959-4F66-BE76-72E195D5B00F}"/>
                </a:ext>
              </a:extLst>
            </p:cNvPr>
            <p:cNvSpPr txBox="1"/>
            <p:nvPr/>
          </p:nvSpPr>
          <p:spPr>
            <a:xfrm>
              <a:off x="5065725" y="1385771"/>
              <a:ext cx="63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Text</a:t>
              </a:r>
            </a:p>
          </p:txBody>
        </p:sp>
        <p:pic>
          <p:nvPicPr>
            <p:cNvPr id="20" name="Graphic 117" descr="Smart Phone">
              <a:extLst>
                <a:ext uri="{FF2B5EF4-FFF2-40B4-BE49-F238E27FC236}">
                  <a16:creationId xmlns:a16="http://schemas.microsoft.com/office/drawing/2014/main" id="{E1681C4A-EE99-44F9-8805-999B5D2BA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45588" y="948320"/>
              <a:ext cx="370754" cy="370754"/>
            </a:xfrm>
            <a:prstGeom prst="rect">
              <a:avLst/>
            </a:prstGeom>
          </p:spPr>
        </p:pic>
        <p:sp>
          <p:nvSpPr>
            <p:cNvPr id="21" name="TextBox 132">
              <a:extLst>
                <a:ext uri="{FF2B5EF4-FFF2-40B4-BE49-F238E27FC236}">
                  <a16:creationId xmlns:a16="http://schemas.microsoft.com/office/drawing/2014/main" id="{EBCE63FE-1A5D-4FB9-9CD2-DA656223FAA4}"/>
                </a:ext>
              </a:extLst>
            </p:cNvPr>
            <p:cNvSpPr txBox="1"/>
            <p:nvPr/>
          </p:nvSpPr>
          <p:spPr>
            <a:xfrm>
              <a:off x="7301408" y="1373384"/>
              <a:ext cx="63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Apps</a:t>
              </a:r>
            </a:p>
          </p:txBody>
        </p:sp>
        <p:pic>
          <p:nvPicPr>
            <p:cNvPr id="22" name="Graphic 126" descr="Open envelope">
              <a:extLst>
                <a:ext uri="{FF2B5EF4-FFF2-40B4-BE49-F238E27FC236}">
                  <a16:creationId xmlns:a16="http://schemas.microsoft.com/office/drawing/2014/main" id="{BA31ACE6-4C7B-402C-81D4-9768E8D3E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248172" y="968591"/>
              <a:ext cx="300884" cy="300884"/>
            </a:xfrm>
            <a:prstGeom prst="rect">
              <a:avLst/>
            </a:prstGeom>
          </p:spPr>
        </p:pic>
        <p:sp>
          <p:nvSpPr>
            <p:cNvPr id="23" name="TextBox 137">
              <a:extLst>
                <a:ext uri="{FF2B5EF4-FFF2-40B4-BE49-F238E27FC236}">
                  <a16:creationId xmlns:a16="http://schemas.microsoft.com/office/drawing/2014/main" id="{5816ECCD-7CE9-4A75-B1C8-7ECBAFCF1F13}"/>
                </a:ext>
              </a:extLst>
            </p:cNvPr>
            <p:cNvSpPr txBox="1"/>
            <p:nvPr/>
          </p:nvSpPr>
          <p:spPr>
            <a:xfrm>
              <a:off x="8081809" y="1376763"/>
              <a:ext cx="63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Mail</a:t>
              </a:r>
            </a:p>
          </p:txBody>
        </p:sp>
        <p:pic>
          <p:nvPicPr>
            <p:cNvPr id="24" name="Graphic 186" descr="Receiver">
              <a:extLst>
                <a:ext uri="{FF2B5EF4-FFF2-40B4-BE49-F238E27FC236}">
                  <a16:creationId xmlns:a16="http://schemas.microsoft.com/office/drawing/2014/main" id="{9248C1DD-D7D9-47BE-A97A-421DB6596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648081" y="1068164"/>
              <a:ext cx="250910" cy="250910"/>
            </a:xfrm>
            <a:prstGeom prst="rect">
              <a:avLst/>
            </a:prstGeom>
          </p:spPr>
        </p:pic>
        <p:sp>
          <p:nvSpPr>
            <p:cNvPr id="25" name="TextBox 187">
              <a:extLst>
                <a:ext uri="{FF2B5EF4-FFF2-40B4-BE49-F238E27FC236}">
                  <a16:creationId xmlns:a16="http://schemas.microsoft.com/office/drawing/2014/main" id="{4D9E5F24-5FC2-47D6-91CD-16BF3E17945C}"/>
                </a:ext>
              </a:extLst>
            </p:cNvPr>
            <p:cNvSpPr txBox="1"/>
            <p:nvPr/>
          </p:nvSpPr>
          <p:spPr>
            <a:xfrm>
              <a:off x="4504556" y="1394397"/>
              <a:ext cx="546576" cy="2644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r>
                <a:rPr lang="en-US" sz="1100" dirty="0">
                  <a:solidFill>
                    <a:srgbClr val="000000"/>
                  </a:solidFill>
                  <a:latin typeface="Calibri"/>
                </a:rPr>
                <a:t>Phone</a:t>
              </a:r>
            </a:p>
          </p:txBody>
        </p:sp>
        <p:pic>
          <p:nvPicPr>
            <p:cNvPr id="26" name="Graphic 94" descr="Boardroom">
              <a:extLst>
                <a:ext uri="{FF2B5EF4-FFF2-40B4-BE49-F238E27FC236}">
                  <a16:creationId xmlns:a16="http://schemas.microsoft.com/office/drawing/2014/main" id="{08EDF2D5-E2E6-4ACA-96DC-FDE85F7A0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192499" y="916870"/>
              <a:ext cx="494993" cy="494993"/>
            </a:xfrm>
            <a:prstGeom prst="rect">
              <a:avLst/>
            </a:prstGeom>
          </p:spPr>
        </p:pic>
        <p:sp>
          <p:nvSpPr>
            <p:cNvPr id="27" name="TextBox 190">
              <a:extLst>
                <a:ext uri="{FF2B5EF4-FFF2-40B4-BE49-F238E27FC236}">
                  <a16:creationId xmlns:a16="http://schemas.microsoft.com/office/drawing/2014/main" id="{7C378120-5A0C-4167-96B7-435A8B9C152D}"/>
                </a:ext>
              </a:extLst>
            </p:cNvPr>
            <p:cNvSpPr txBox="1"/>
            <p:nvPr/>
          </p:nvSpPr>
          <p:spPr>
            <a:xfrm>
              <a:off x="2978617" y="1392876"/>
              <a:ext cx="92275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Face2Face</a:t>
              </a:r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20EF8DB6-1E45-4737-9159-451FC734DE6D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37943" y="218568"/>
            <a:ext cx="562268" cy="5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794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wo-line Header">
  <a:themeElements>
    <a:clrScheme name="VA Print Colors">
      <a:dk1>
        <a:srgbClr val="000000"/>
      </a:dk1>
      <a:lt1>
        <a:srgbClr val="FFFFFF"/>
      </a:lt1>
      <a:dk2>
        <a:srgbClr val="003F72"/>
      </a:dk2>
      <a:lt2>
        <a:srgbClr val="EEECE1"/>
      </a:lt2>
      <a:accent1>
        <a:srgbClr val="0082BD"/>
      </a:accent1>
      <a:accent2>
        <a:srgbClr val="C6262D"/>
      </a:accent2>
      <a:accent3>
        <a:srgbClr val="762431"/>
      </a:accent3>
      <a:accent4>
        <a:srgbClr val="F2CF45"/>
      </a:accent4>
      <a:accent5>
        <a:srgbClr val="828F97"/>
      </a:accent5>
      <a:accent6>
        <a:srgbClr val="DBDCDE"/>
      </a:accent6>
      <a:hlink>
        <a:srgbClr val="0082BD"/>
      </a:hlink>
      <a:folHlink>
        <a:srgbClr val="003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XSymposium_Template_v05" id="{2CCAAA04-E6E4-7449-B46B-BCB03239E4F6}" vid="{044F5E7B-CF6C-B64D-A5F7-3D9ECEC179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064b98-9978-4112-8952-3c59b93e1f73">
      <UserInfo>
        <DisplayName>Ananthramu, Deepti, (Evoke)</DisplayName>
        <AccountId>21</AccountId>
        <AccountType/>
      </UserInfo>
      <UserInfo>
        <DisplayName>Buker, Kate E.</DisplayName>
        <AccountId>20</AccountId>
        <AccountType/>
      </UserInfo>
    </SharedWithUsers>
    <lcf76f155ced4ddcb4097134ff3c332f xmlns="42b4bb46-5d81-43f4-8587-34a3e0e6d42d">
      <Terms xmlns="http://schemas.microsoft.com/office/infopath/2007/PartnerControls"/>
    </lcf76f155ced4ddcb4097134ff3c332f>
    <TaxCatchAll xmlns="6a064b98-9978-4112-8952-3c59b93e1f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30B21F1623449AA79AC99749305CA" ma:contentTypeVersion="13" ma:contentTypeDescription="Create a new document." ma:contentTypeScope="" ma:versionID="ebb9be971266029cc5831ef4c14e1cc3">
  <xsd:schema xmlns:xsd="http://www.w3.org/2001/XMLSchema" xmlns:xs="http://www.w3.org/2001/XMLSchema" xmlns:p="http://schemas.microsoft.com/office/2006/metadata/properties" xmlns:ns2="42b4bb46-5d81-43f4-8587-34a3e0e6d42d" xmlns:ns3="6a064b98-9978-4112-8952-3c59b93e1f73" targetNamespace="http://schemas.microsoft.com/office/2006/metadata/properties" ma:root="true" ma:fieldsID="c8eb516f599903b770de21aa3b6e68f1" ns2:_="" ns3:_="">
    <xsd:import namespace="42b4bb46-5d81-43f4-8587-34a3e0e6d42d"/>
    <xsd:import namespace="6a064b98-9978-4112-8952-3c59b93e1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4bb46-5d81-43f4-8587-34a3e0e6d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64b98-9978-4112-8952-3c59b93e1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183f18b-6311-4e5a-88db-0cdddec861d8}" ma:internalName="TaxCatchAll" ma:showField="CatchAllData" ma:web="6a064b98-9978-4112-8952-3c59b93e1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59060F-08C3-4348-9D8B-446C095131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5A406-3004-4A8C-AA91-DF3D2C3E13DF}">
  <ds:schemaRefs>
    <ds:schemaRef ds:uri="5ff91230-9071-4621-abe8-106624e4465b"/>
    <ds:schemaRef ds:uri="d029e7e3-5bd4-49c1-bcb1-f193413ec3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A277CD-3CFC-4252-9E54-B0D1BA1B7D75}"/>
</file>

<file path=docProps/app.xml><?xml version="1.0" encoding="utf-8"?>
<Properties xmlns="http://schemas.openxmlformats.org/officeDocument/2006/extended-properties" xmlns:vt="http://schemas.openxmlformats.org/officeDocument/2006/docPropsVTypes">
  <Template>CXSymposium_Template_v05 (1)</Template>
  <TotalTime>7452</TotalTime>
  <Words>2100</Words>
  <Application>Microsoft Office PowerPoint</Application>
  <PresentationFormat>Widescreen</PresentationFormat>
  <Paragraphs>261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-apple-system</vt:lpstr>
      <vt:lpstr>Arial</vt:lpstr>
      <vt:lpstr>Calibri</vt:lpstr>
      <vt:lpstr>Courier New</vt:lpstr>
      <vt:lpstr>Georgia</vt:lpstr>
      <vt:lpstr>Inter</vt:lpstr>
      <vt:lpstr>Segoe UI</vt:lpstr>
      <vt:lpstr>Symbol</vt:lpstr>
      <vt:lpstr>Wingdings</vt:lpstr>
      <vt:lpstr>Two-line Header</vt:lpstr>
      <vt:lpstr>think-cell Slide</vt:lpstr>
      <vt:lpstr>VEO Omnichannel Strategy </vt:lpstr>
      <vt:lpstr>Omnichannel Strategy Overview</vt:lpstr>
      <vt:lpstr>High-Level Omnichannel Business Strategy and Desired Outcomes</vt:lpstr>
      <vt:lpstr>Customer Journey</vt:lpstr>
      <vt:lpstr>Complexity of the Current Journey</vt:lpstr>
      <vt:lpstr>PowerPoint Presentation</vt:lpstr>
      <vt:lpstr>Human Centered Design Insights</vt:lpstr>
      <vt:lpstr>Human Centered Design Insights</vt:lpstr>
      <vt:lpstr>Channel Integration</vt:lpstr>
      <vt:lpstr>Chatbot</vt:lpstr>
      <vt:lpstr>Virtual Agent Chatbot: Usage and Data Analytics</vt:lpstr>
      <vt:lpstr>Voice Virtual Agent (Voicebot)</vt:lpstr>
      <vt:lpstr>Ask VA (AVA)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Enter Document Subject</dc:subject>
  <dc:creator>Baker, Dana M. (she/her/hers)</dc:creator>
  <cp:keywords>Enter document keywords</cp:keywords>
  <dc:description/>
  <cp:lastModifiedBy>Lundy, John E. (he/him/his)</cp:lastModifiedBy>
  <cp:revision>64</cp:revision>
  <cp:lastPrinted>2011-05-13T15:25:22Z</cp:lastPrinted>
  <dcterms:created xsi:type="dcterms:W3CDTF">2022-06-03T16:45:45Z</dcterms:created>
  <dcterms:modified xsi:type="dcterms:W3CDTF">2022-07-26T21:12:07Z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reviewed">
    <vt:lpwstr>yyyymmdd</vt:lpwstr>
  </property>
  <property fmtid="{D5CDD505-2E9C-101B-9397-08002B2CF9AE}" pid="3" name="Datecreated">
    <vt:lpwstr>yyyymmdd</vt:lpwstr>
  </property>
  <property fmtid="{D5CDD505-2E9C-101B-9397-08002B2CF9AE}" pid="4" name="Type">
    <vt:lpwstr>General Information</vt:lpwstr>
  </property>
  <property fmtid="{D5CDD505-2E9C-101B-9397-08002B2CF9AE}" pid="5" name="Language">
    <vt:lpwstr>En</vt:lpwstr>
  </property>
  <property fmtid="{D5CDD505-2E9C-101B-9397-08002B2CF9AE}" pid="6" name="Description">
    <vt:lpwstr>This document contains information on how to use the OIT PowerPoint Template.</vt:lpwstr>
  </property>
  <property fmtid="{D5CDD505-2E9C-101B-9397-08002B2CF9AE}" pid="7" name="Creator">
    <vt:lpwstr>U.S. Department of Veterans Affairs</vt:lpwstr>
  </property>
  <property fmtid="{D5CDD505-2E9C-101B-9397-08002B2CF9AE}" pid="8" name="ContentTypeId">
    <vt:lpwstr>0x010100A9E30B21F1623449AA79AC99749305CA</vt:lpwstr>
  </property>
</Properties>
</file>