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1" r:id="rId4"/>
  </p:sldMasterIdLst>
  <p:notesMasterIdLst>
    <p:notesMasterId r:id="rId16"/>
  </p:notesMasterIdLst>
  <p:handoutMasterIdLst>
    <p:handoutMasterId r:id="rId17"/>
  </p:handoutMasterIdLst>
  <p:sldIdLst>
    <p:sldId id="280" r:id="rId5"/>
    <p:sldId id="141169330" r:id="rId6"/>
    <p:sldId id="141169332" r:id="rId7"/>
    <p:sldId id="141169342" r:id="rId8"/>
    <p:sldId id="141169338" r:id="rId9"/>
    <p:sldId id="141169333" r:id="rId10"/>
    <p:sldId id="141169341" r:id="rId11"/>
    <p:sldId id="141169336" r:id="rId12"/>
    <p:sldId id="141169331" r:id="rId13"/>
    <p:sldId id="141169358" r:id="rId14"/>
    <p:sldId id="285" r:id="rId15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9605BD7-0F6E-435B-9692-E6B9B8CA9927}">
          <p14:sldIdLst>
            <p14:sldId id="280"/>
            <p14:sldId id="141169330"/>
            <p14:sldId id="141169332"/>
            <p14:sldId id="141169342"/>
            <p14:sldId id="141169338"/>
            <p14:sldId id="141169333"/>
            <p14:sldId id="141169341"/>
            <p14:sldId id="141169336"/>
            <p14:sldId id="141169331"/>
            <p14:sldId id="141169358"/>
            <p14:sldId id="285"/>
          </p14:sldIdLst>
        </p14:section>
        <p14:section name="Back up" id="{884BA9B0-DD52-484D-A13C-D48E5B9AA49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2" orient="horz" pos="3510" userDrawn="1">
          <p15:clr>
            <a:srgbClr val="A4A3A4"/>
          </p15:clr>
        </p15:guide>
        <p15:guide id="3" orient="horz" pos="2897" userDrawn="1">
          <p15:clr>
            <a:srgbClr val="A4A3A4"/>
          </p15:clr>
        </p15:guide>
        <p15:guide id="4" orient="horz" pos="4101" userDrawn="1">
          <p15:clr>
            <a:srgbClr val="A4A3A4"/>
          </p15:clr>
        </p15:guide>
        <p15:guide id="5" orient="horz" pos="1921" userDrawn="1">
          <p15:clr>
            <a:srgbClr val="A4A3A4"/>
          </p15:clr>
        </p15:guide>
        <p15:guide id="6" orient="horz" pos="2004" userDrawn="1">
          <p15:clr>
            <a:srgbClr val="A4A3A4"/>
          </p15:clr>
        </p15:guide>
        <p15:guide id="7" orient="horz" pos="1104" userDrawn="1">
          <p15:clr>
            <a:srgbClr val="A4A3A4"/>
          </p15:clr>
        </p15:guide>
        <p15:guide id="8" orient="horz" pos="1021" userDrawn="1">
          <p15:clr>
            <a:srgbClr val="A4A3A4"/>
          </p15:clr>
        </p15:guide>
        <p15:guide id="9" orient="horz" pos="3908" userDrawn="1">
          <p15:clr>
            <a:srgbClr val="A4A3A4"/>
          </p15:clr>
        </p15:guide>
        <p15:guide id="10" orient="horz" pos="2820" userDrawn="1">
          <p15:clr>
            <a:srgbClr val="A4A3A4"/>
          </p15:clr>
        </p15:guide>
        <p15:guide id="11" pos="7393" userDrawn="1">
          <p15:clr>
            <a:srgbClr val="A4A3A4"/>
          </p15:clr>
        </p15:guide>
        <p15:guide id="12" pos="2584" userDrawn="1">
          <p15:clr>
            <a:srgbClr val="A4A3A4"/>
          </p15:clr>
        </p15:guide>
        <p15:guide id="13" pos="4981" userDrawn="1">
          <p15:clr>
            <a:srgbClr val="A4A3A4"/>
          </p15:clr>
        </p15:guide>
        <p15:guide id="14" pos="5091" userDrawn="1">
          <p15:clr>
            <a:srgbClr val="A4A3A4"/>
          </p15:clr>
        </p15:guide>
        <p15:guide id="15" pos="281" userDrawn="1">
          <p15:clr>
            <a:srgbClr val="A4A3A4"/>
          </p15:clr>
        </p15:guide>
        <p15:guide id="16" pos="6297" userDrawn="1">
          <p15:clr>
            <a:srgbClr val="A4A3A4"/>
          </p15:clr>
        </p15:guide>
        <p15:guide id="17" pos="6188" userDrawn="1">
          <p15:clr>
            <a:srgbClr val="A4A3A4"/>
          </p15:clr>
        </p15:guide>
        <p15:guide id="18" pos="1487" userDrawn="1">
          <p15:clr>
            <a:srgbClr val="A4A3A4"/>
          </p15:clr>
        </p15:guide>
        <p15:guide id="19" pos="1376" userDrawn="1">
          <p15:clr>
            <a:srgbClr val="A4A3A4"/>
          </p15:clr>
        </p15:guide>
        <p15:guide id="20" pos="3885" userDrawn="1">
          <p15:clr>
            <a:srgbClr val="A4A3A4"/>
          </p15:clr>
        </p15:guide>
        <p15:guide id="21" pos="3781" userDrawn="1">
          <p15:clr>
            <a:srgbClr val="A4A3A4"/>
          </p15:clr>
        </p15:guide>
        <p15:guide id="22" pos="269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xwell, Katherine [USA]" initials="MK[" lastIdx="1" clrIdx="0"/>
  <p:cmAuthor id="1" name="Purdy, Jennifer R. (she/her/hers)" initials="PJR(" lastIdx="1" clrIdx="1">
    <p:extLst>
      <p:ext uri="{19B8F6BF-5375-455C-9EA6-DF929625EA0E}">
        <p15:presenceInfo xmlns:p15="http://schemas.microsoft.com/office/powerpoint/2012/main" userId="S::Jennifer.Purdy2@va.gov::82d1f1d2-3c1d-4314-9602-7130a7794b7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72"/>
    <a:srgbClr val="0130D3"/>
    <a:srgbClr val="0194D3"/>
    <a:srgbClr val="ECECEC"/>
    <a:srgbClr val="D9D9D9"/>
    <a:srgbClr val="5A2149"/>
    <a:srgbClr val="8B0E04"/>
    <a:srgbClr val="00467F"/>
    <a:srgbClr val="183C47"/>
    <a:srgbClr val="292C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982" autoAdjust="0"/>
  </p:normalViewPr>
  <p:slideViewPr>
    <p:cSldViewPr snapToGrid="0" snapToObjects="1">
      <p:cViewPr varScale="1">
        <p:scale>
          <a:sx n="59" d="100"/>
          <a:sy n="59" d="100"/>
        </p:scale>
        <p:origin x="892" y="48"/>
      </p:cViewPr>
      <p:guideLst>
        <p:guide orient="horz" pos="210"/>
        <p:guide orient="horz" pos="3510"/>
        <p:guide orient="horz" pos="2897"/>
        <p:guide orient="horz" pos="4101"/>
        <p:guide orient="horz" pos="1921"/>
        <p:guide orient="horz" pos="2004"/>
        <p:guide orient="horz" pos="1104"/>
        <p:guide orient="horz" pos="1021"/>
        <p:guide orient="horz" pos="3908"/>
        <p:guide orient="horz" pos="2820"/>
        <p:guide pos="7393"/>
        <p:guide pos="2584"/>
        <p:guide pos="4981"/>
        <p:guide pos="5091"/>
        <p:guide pos="281"/>
        <p:guide pos="6297"/>
        <p:guide pos="6188"/>
        <p:guide pos="1487"/>
        <p:guide pos="1376"/>
        <p:guide pos="3885"/>
        <p:guide pos="3781"/>
        <p:guide pos="26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A682B-60B7-244F-AF8C-16AA5F067F6C}" type="datetimeFigureOut">
              <a:rPr lang="en-US" smtClean="0"/>
              <a:t>09/01/2022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85591-F2ED-7B4B-AAEB-54F8DF991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291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0177D-0B34-354A-A985-A7708375935C}" type="datetimeFigureOut">
              <a:rPr lang="en-US" smtClean="0"/>
              <a:t>09/01/2022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3E557-29CA-2942-B5B0-BBAE067F5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61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9113" lvl="1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Sense is based on the impact of marketing on the person’s five senses. ​</a:t>
            </a:r>
          </a:p>
          <a:p>
            <a:pPr marL="519113" lvl="1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Feel is related to the human affective component, including memories and personal feelings. In parallel, ​</a:t>
            </a:r>
          </a:p>
          <a:p>
            <a:pPr marL="519113" lvl="1" indent="-285750" fontAlgn="base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Think</a:t>
            </a:r>
            <a:r>
              <a:rPr lang="en-US" sz="1400" dirty="0">
                <a:solidFill>
                  <a:srgbClr val="000000"/>
                </a:solidFill>
              </a:rPr>
              <a:t> is related to the human cognitive component, whereby the experience should move a person’s thoughts. ​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Finally, </a:t>
            </a:r>
            <a:r>
              <a:rPr lang="en-US" sz="1200" b="1" dirty="0">
                <a:solidFill>
                  <a:srgbClr val="000000"/>
                </a:solidFill>
              </a:rPr>
              <a:t>‘Act’</a:t>
            </a:r>
            <a:r>
              <a:rPr lang="en-US" sz="1200" dirty="0">
                <a:solidFill>
                  <a:srgbClr val="000000"/>
                </a:solidFill>
              </a:rPr>
              <a:t> is the last step (maybe the most important from a marketing perspective), which reflects whether the experience produces actions (such as purchase, recommendation or return)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3E557-29CA-2942-B5B0-BBAE067F5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257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OmmniChannel</a:t>
            </a:r>
            <a:r>
              <a:rPr lang="en-US" dirty="0"/>
              <a:t> = denoting or relating to a type of retail that integrates the different methods of shopping available to consumers (e.g., online, in a physical store, or by phone)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3E557-29CA-2942-B5B0-BBAE067F5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861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3E557-29CA-2942-B5B0-BBAE067F5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54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Preselecte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510454-734A-9144-8FE7-F44AFE841B28}"/>
              </a:ext>
            </a:extLst>
          </p:cNvPr>
          <p:cNvSpPr/>
          <p:nvPr userDrawn="1"/>
        </p:nvSpPr>
        <p:spPr>
          <a:xfrm>
            <a:off x="304800" y="265176"/>
            <a:ext cx="11582400" cy="636422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44400C-694E-6A48-A7A0-4E8A9B883BD6}"/>
              </a:ext>
            </a:extLst>
          </p:cNvPr>
          <p:cNvSpPr/>
          <p:nvPr userDrawn="1"/>
        </p:nvSpPr>
        <p:spPr>
          <a:xfrm>
            <a:off x="0" y="1232941"/>
            <a:ext cx="4726899" cy="3077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7D94AB-6BF0-4D49-8303-7D66DE57A197}"/>
              </a:ext>
            </a:extLst>
          </p:cNvPr>
          <p:cNvSpPr txBox="1"/>
          <p:nvPr userDrawn="1"/>
        </p:nvSpPr>
        <p:spPr>
          <a:xfrm>
            <a:off x="5717070" y="852505"/>
            <a:ext cx="5535897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fld id="{51118A9C-9ABD-A84C-846F-CC0713849565}" type="datetime4">
              <a:rPr lang="en-US" sz="1000" b="0" smtClean="0">
                <a:solidFill>
                  <a:schemeClr val="bg1"/>
                </a:solidFill>
              </a:rPr>
              <a:pPr algn="r"/>
              <a:t>September 1, 2022</a:t>
            </a:fld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8D06877-E96A-C446-9E3A-3A13B024A7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5465" y="3826720"/>
            <a:ext cx="5653989" cy="508605"/>
          </a:xfrm>
        </p:spPr>
        <p:txBody>
          <a:bodyPr lIns="0">
            <a:noAutofit/>
          </a:bodyPr>
          <a:lstStyle>
            <a:lvl1pPr marL="0" indent="0">
              <a:buNone/>
              <a:defRPr sz="2000" i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2CBED1-ECA4-7E4F-8E48-47A526A428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65" y="5604273"/>
            <a:ext cx="2857500" cy="635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8D2926-A8FD-F2BD-BACD-5E35EAD276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1000" y="5545860"/>
            <a:ext cx="2611967" cy="7618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41D38B-4DFB-AA17-A138-06691CDF7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466" y="1828964"/>
            <a:ext cx="5653989" cy="1832988"/>
          </a:xfrm>
          <a:prstGeom prst="rect">
            <a:avLst/>
          </a:prstGeom>
        </p:spPr>
        <p:txBody>
          <a:bodyPr lIns="0" anchor="b"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A gavel and a flag&#10;&#10;Description automatically generated with medium confidence">
            <a:extLst>
              <a:ext uri="{FF2B5EF4-FFF2-40B4-BE49-F238E27FC236}">
                <a16:creationId xmlns:a16="http://schemas.microsoft.com/office/drawing/2014/main" id="{01682A27-8768-BABE-805B-9564D5774148}"/>
              </a:ext>
            </a:extLst>
          </p:cNvPr>
          <p:cNvPicPr>
            <a:picLocks/>
          </p:cNvPicPr>
          <p:nvPr userDrawn="1"/>
        </p:nvPicPr>
        <p:blipFill rotWithShape="1">
          <a:blip r:embed="rId4"/>
          <a:srcRect l="1008" t="500" r="27531" b="1225"/>
          <a:stretch/>
        </p:blipFill>
        <p:spPr>
          <a:xfrm>
            <a:off x="7015841" y="3338209"/>
            <a:ext cx="2006756" cy="18329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2C796B-4957-B5FB-2B8B-EEE63089A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9524" t="3034" r="24826" b="3034"/>
          <a:stretch/>
        </p:blipFill>
        <p:spPr>
          <a:xfrm>
            <a:off x="7024256" y="1317256"/>
            <a:ext cx="2006756" cy="18329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27BEF8-FE1D-4C0C-C3A2-B0F6AFFF8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7314" t="3034" r="25261" b="3034"/>
          <a:stretch/>
        </p:blipFill>
        <p:spPr>
          <a:xfrm>
            <a:off x="9246211" y="3338209"/>
            <a:ext cx="2006756" cy="18329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438F4F1-D827-BE55-A67D-9DE6CD0C0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900" r="24900"/>
          <a:stretch/>
        </p:blipFill>
        <p:spPr>
          <a:xfrm>
            <a:off x="9243212" y="1317256"/>
            <a:ext cx="2006756" cy="183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75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F87CB9F-1FBC-5B4B-8C1E-BC250F792A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35887" y="6357805"/>
            <a:ext cx="326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  <a:cs typeface="Georgia"/>
              </a:defRPr>
            </a:lvl1pPr>
          </a:lstStyle>
          <a:p>
            <a:fld id="{9B27D237-6C0D-5549-BE11-2040A22CB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254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57846"/>
            <a:ext cx="6815667" cy="5100714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157847"/>
            <a:ext cx="4011084" cy="5100713"/>
          </a:xfrm>
          <a:solidFill>
            <a:srgbClr val="FFFFFF"/>
          </a:solidFill>
          <a:ln>
            <a:solidFill>
              <a:srgbClr val="BFBFBF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33423"/>
            <a:ext cx="10972800" cy="81066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3FD921-9763-6546-9789-CEC6A46C63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35887" y="6357805"/>
            <a:ext cx="326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  <a:cs typeface="Georgia"/>
              </a:defRPr>
            </a:lvl1pPr>
          </a:lstStyle>
          <a:p>
            <a:fld id="{9B27D237-6C0D-5549-BE11-2040A22CB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50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296650"/>
            <a:ext cx="7315200" cy="38192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102498"/>
            <a:ext cx="7315200" cy="61356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0891" y="133423"/>
            <a:ext cx="10972800" cy="81066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51EF3CB-3B26-1747-A0CC-69379BE87D00}"/>
              </a:ext>
            </a:extLst>
          </p:cNvPr>
          <p:cNvSpPr txBox="1">
            <a:spLocks/>
          </p:cNvSpPr>
          <p:nvPr userDrawn="1"/>
        </p:nvSpPr>
        <p:spPr>
          <a:xfrm>
            <a:off x="11235887" y="6357805"/>
            <a:ext cx="326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27D237-6C0D-5549-BE11-2040A22CBC71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4767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607" y="133423"/>
            <a:ext cx="10972800" cy="81066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6954C1-40E7-ED47-80B6-7DF5E34F11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35887" y="6357805"/>
            <a:ext cx="326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  <a:cs typeface="Georgia"/>
              </a:defRPr>
            </a:lvl1pPr>
          </a:lstStyle>
          <a:p>
            <a:fld id="{9B27D237-6C0D-5549-BE11-2040A22CB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73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5874" y="1199287"/>
            <a:ext cx="6726539" cy="4864234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8795" y="1199289"/>
            <a:ext cx="4011084" cy="4864233"/>
          </a:xfrm>
          <a:solidFill>
            <a:srgbClr val="FFFFFF"/>
          </a:solidFill>
          <a:ln>
            <a:solidFill>
              <a:srgbClr val="BFBFBF"/>
            </a:solidFill>
          </a:ln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8795" y="133423"/>
            <a:ext cx="10972800" cy="81066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A2AE48-3F98-7541-9391-83F1B4FDA5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35887" y="6357805"/>
            <a:ext cx="326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  <a:cs typeface="Georgia"/>
              </a:defRPr>
            </a:lvl1pPr>
          </a:lstStyle>
          <a:p>
            <a:fld id="{9B27D237-6C0D-5549-BE11-2040A22CB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50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199214"/>
            <a:ext cx="7315200" cy="4002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266844"/>
            <a:ext cx="7315200" cy="61356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8323" y="133423"/>
            <a:ext cx="10972800" cy="81066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CEE060-238D-CC42-AA97-6D32E3E724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35887" y="6357805"/>
            <a:ext cx="326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  <a:cs typeface="Georgia"/>
              </a:defRPr>
            </a:lvl1pPr>
          </a:lstStyle>
          <a:p>
            <a:fld id="{9B27D237-6C0D-5549-BE11-2040A22CB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74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928"/>
            <a:ext cx="10972800" cy="81066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48765"/>
            <a:ext cx="5384800" cy="500979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</a:schemeClr>
                </a:solidFill>
              </a:defRPr>
            </a:lvl2pPr>
            <a:lvl3pPr marL="684213" indent="-225425"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 marL="919163" indent="-234950"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 marL="1144588" indent="-225425">
              <a:defRPr sz="160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48765"/>
            <a:ext cx="5384800" cy="500979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 marL="1144588" indent="-225425">
              <a:defRPr sz="160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5BC2CF-BBEE-BB4E-BE75-E250C6DC9F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35887" y="6357805"/>
            <a:ext cx="326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  <a:cs typeface="Georgia"/>
              </a:defRPr>
            </a:lvl1pPr>
          </a:lstStyle>
          <a:p>
            <a:fld id="{9B27D237-6C0D-5549-BE11-2040A22CBC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03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928"/>
            <a:ext cx="10972800" cy="81066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48765"/>
            <a:ext cx="2901043" cy="500979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</a:schemeClr>
                </a:solidFill>
              </a:defRPr>
            </a:lvl2pPr>
            <a:lvl3pPr marL="684213" indent="-225425"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 marL="919163" indent="-234950"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 marL="1144588" indent="-225425">
              <a:defRPr sz="160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7457" y="1248764"/>
            <a:ext cx="4726214" cy="500979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 marL="1144588" indent="-225425">
              <a:defRPr sz="160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5BC2CF-BBEE-BB4E-BE75-E250C6DC9F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35887" y="6357805"/>
            <a:ext cx="326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  <a:cs typeface="Georgia"/>
              </a:defRPr>
            </a:lvl1pPr>
          </a:lstStyle>
          <a:p>
            <a:fld id="{9B27D237-6C0D-5549-BE11-2040A22CBC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9BDF2E-3608-A550-AECA-8D824CA3008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650485" y="1248764"/>
            <a:ext cx="2901043" cy="500979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</a:schemeClr>
                </a:solidFill>
              </a:defRPr>
            </a:lvl2pPr>
            <a:lvl3pPr marL="684213" indent="-225425"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 marL="919163" indent="-234950"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 marL="1144588" indent="-225425">
              <a:defRPr sz="160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1549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09D613-D76A-7D40-8460-4CAE6263F144}"/>
              </a:ext>
            </a:extLst>
          </p:cNvPr>
          <p:cNvSpPr txBox="1"/>
          <p:nvPr userDrawn="1"/>
        </p:nvSpPr>
        <p:spPr>
          <a:xfrm>
            <a:off x="755669" y="4620951"/>
            <a:ext cx="553589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fld id="{51118A9C-9ABD-A84C-846F-CC0713849565}" type="datetime4">
              <a:rPr lang="en-US" sz="1400" b="1" smtClean="0">
                <a:solidFill>
                  <a:schemeClr val="accent5"/>
                </a:solidFill>
              </a:rPr>
              <a:t>September 1, 2022</a:t>
            </a:fld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6D496D-3EAE-0643-966A-D24A621E94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669" y="2583064"/>
            <a:ext cx="8391583" cy="1016040"/>
          </a:xfrm>
        </p:spPr>
        <p:txBody>
          <a:bodyPr lIns="0" anchor="b" anchorCtr="0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44DFDF4-465A-A143-9D9B-04AB8BF3F0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669" y="3918575"/>
            <a:ext cx="8391583" cy="508605"/>
          </a:xfrm>
        </p:spPr>
        <p:txBody>
          <a:bodyPr lIns="0">
            <a:noAutofit/>
          </a:bodyPr>
          <a:lstStyle>
            <a:lvl1pPr marL="0" indent="0">
              <a:buNone/>
              <a:defRPr sz="2000" i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BD8274-25F7-2B4C-9DA1-BF4FAF6ABBF6}"/>
              </a:ext>
            </a:extLst>
          </p:cNvPr>
          <p:cNvCxnSpPr/>
          <p:nvPr userDrawn="1"/>
        </p:nvCxnSpPr>
        <p:spPr>
          <a:xfrm>
            <a:off x="728576" y="3726687"/>
            <a:ext cx="10026145" cy="0"/>
          </a:xfrm>
          <a:prstGeom prst="line">
            <a:avLst/>
          </a:prstGeom>
          <a:ln w="317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605F522-782B-414F-9804-2336838F24F8}"/>
              </a:ext>
            </a:extLst>
          </p:cNvPr>
          <p:cNvSpPr/>
          <p:nvPr userDrawn="1"/>
        </p:nvSpPr>
        <p:spPr>
          <a:xfrm>
            <a:off x="3334" y="5890826"/>
            <a:ext cx="4080005" cy="6400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A9D200-C85C-2046-A980-119BFA98D77F}"/>
              </a:ext>
            </a:extLst>
          </p:cNvPr>
          <p:cNvSpPr/>
          <p:nvPr userDrawn="1"/>
        </p:nvSpPr>
        <p:spPr>
          <a:xfrm>
            <a:off x="4083341" y="5890826"/>
            <a:ext cx="4063935" cy="6400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0C2771-8878-724A-A692-39B9696628BF}"/>
              </a:ext>
            </a:extLst>
          </p:cNvPr>
          <p:cNvSpPr/>
          <p:nvPr userDrawn="1"/>
        </p:nvSpPr>
        <p:spPr>
          <a:xfrm>
            <a:off x="8147277" y="5890826"/>
            <a:ext cx="4048060" cy="64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1B66FC1-B565-E844-B6D7-7DEA8824F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60" y="6137198"/>
            <a:ext cx="2590800" cy="571500"/>
          </a:xfrm>
          <a:prstGeom prst="rect">
            <a:avLst/>
          </a:prstGeom>
        </p:spPr>
      </p:pic>
      <p:pic>
        <p:nvPicPr>
          <p:cNvPr id="13" name="Picture 1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AC72E77C-A0B3-6FC5-43C2-20C247B6CE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986" y="6073190"/>
            <a:ext cx="2276354" cy="6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86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6790" y="4406901"/>
            <a:ext cx="10946889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 b="0" cap="none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16790" y="2906713"/>
            <a:ext cx="1094688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754DB7-DDD7-7A48-A2B7-234B7AAE7DE2}"/>
              </a:ext>
            </a:extLst>
          </p:cNvPr>
          <p:cNvSpPr/>
          <p:nvPr userDrawn="1"/>
        </p:nvSpPr>
        <p:spPr>
          <a:xfrm>
            <a:off x="8683413" y="6268720"/>
            <a:ext cx="2777067" cy="386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56225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928"/>
            <a:ext cx="10972800" cy="81066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6708"/>
            <a:ext cx="10972800" cy="5082332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 marL="1144588" indent="-225425">
              <a:defRPr sz="160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D6EE6C-D70D-3F49-ADF9-28B57FAF3D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35887" y="6357805"/>
            <a:ext cx="326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  <a:cs typeface="Georgia"/>
              </a:defRPr>
            </a:lvl1pPr>
          </a:lstStyle>
          <a:p>
            <a:fld id="{9B27D237-6C0D-5549-BE11-2040A22CB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87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B129CD-9FC2-A14D-82B1-607BD3F6790C}"/>
              </a:ext>
            </a:extLst>
          </p:cNvPr>
          <p:cNvSpPr/>
          <p:nvPr userDrawn="1"/>
        </p:nvSpPr>
        <p:spPr>
          <a:xfrm>
            <a:off x="-12192" y="0"/>
            <a:ext cx="1220419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2B69D9-6485-E143-9C53-16A5AC2EDCC4}"/>
              </a:ext>
            </a:extLst>
          </p:cNvPr>
          <p:cNvSpPr/>
          <p:nvPr userDrawn="1"/>
        </p:nvSpPr>
        <p:spPr>
          <a:xfrm>
            <a:off x="-12192" y="0"/>
            <a:ext cx="12204192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598264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6708"/>
            <a:ext cx="5486400" cy="4755180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144588" indent="-225425">
              <a:defRPr sz="140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D6EE6C-D70D-3F49-ADF9-28B57FAF3D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35887" y="6357805"/>
            <a:ext cx="326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  <a:latin typeface="+mj-lt"/>
                <a:cs typeface="Georgia"/>
              </a:defRPr>
            </a:lvl1pPr>
          </a:lstStyle>
          <a:p>
            <a:fld id="{9B27D237-6C0D-5549-BE11-2040A22CBC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1868FDF-E83A-824D-8ABE-9455927344B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13501" y="1189039"/>
            <a:ext cx="4986020" cy="2274451"/>
          </a:xfrm>
          <a:solidFill>
            <a:schemeClr val="accent1"/>
          </a:solidFill>
        </p:spPr>
        <p:txBody>
          <a:bodyPr lIns="182880" tIns="182880" rIns="182880" bIns="182880">
            <a:norm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81CEC5D-B8B5-6640-80A3-D8A25DEAA5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31534" y="3630806"/>
            <a:ext cx="4986020" cy="2331082"/>
          </a:xfrm>
          <a:solidFill>
            <a:schemeClr val="accent1"/>
          </a:solidFill>
        </p:spPr>
        <p:txBody>
          <a:bodyPr lIns="182880" tIns="182880" rIns="182880" bIns="182880">
            <a:norm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760A61-4E74-2E4A-B0E1-A068CFD7C2B7}"/>
              </a:ext>
            </a:extLst>
          </p:cNvPr>
          <p:cNvSpPr/>
          <p:nvPr userDrawn="1"/>
        </p:nvSpPr>
        <p:spPr>
          <a:xfrm>
            <a:off x="9443545" y="6471745"/>
            <a:ext cx="1792342" cy="134007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EA1626-59F4-8748-A574-C2C18E72A9E4}"/>
              </a:ext>
            </a:extLst>
          </p:cNvPr>
          <p:cNvSpPr txBox="1"/>
          <p:nvPr userDrawn="1"/>
        </p:nvSpPr>
        <p:spPr>
          <a:xfrm>
            <a:off x="5042045" y="6421472"/>
            <a:ext cx="62558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CX SYMPOSIUM</a:t>
            </a:r>
          </a:p>
        </p:txBody>
      </p:sp>
    </p:spTree>
    <p:extLst>
      <p:ext uri="{BB962C8B-B14F-4D97-AF65-F5344CB8AC3E}">
        <p14:creationId xmlns:p14="http://schemas.microsoft.com/office/powerpoint/2010/main" val="877227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928"/>
            <a:ext cx="10972800" cy="81066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48765"/>
            <a:ext cx="1682187" cy="1529159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</a:schemeClr>
                </a:solidFill>
              </a:defRPr>
            </a:lvl2pPr>
            <a:lvl3pPr marL="684213" indent="-225425"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 marL="919163" indent="-234950"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 marL="1144588" indent="-225425">
              <a:defRPr sz="160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1706" y="1248765"/>
            <a:ext cx="9070694" cy="152915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3000" b="1">
                <a:solidFill>
                  <a:srgbClr val="003F72"/>
                </a:solidFill>
              </a:defRPr>
            </a:lvl1pPr>
            <a:lvl2pPr>
              <a:defRPr sz="16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 marL="1144588" indent="-225425">
              <a:defRPr sz="160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30DF51-7249-A778-CF6F-061CDCEB704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9600" y="2989082"/>
            <a:ext cx="1682187" cy="1529159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</a:schemeClr>
                </a:solidFill>
              </a:defRPr>
            </a:lvl2pPr>
            <a:lvl3pPr marL="684213" indent="-225425"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 marL="919163" indent="-234950"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 marL="1144588" indent="-225425">
              <a:defRPr sz="160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A50746F-7C79-40F0-87BD-C52485687F0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11706" y="2989082"/>
            <a:ext cx="9070694" cy="152915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3000" b="1">
                <a:solidFill>
                  <a:srgbClr val="003F72"/>
                </a:solidFill>
              </a:defRPr>
            </a:lvl1pPr>
            <a:lvl2pPr>
              <a:defRPr sz="16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 marL="1144588" indent="-225425">
              <a:defRPr sz="160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52D51A-291E-0A5A-B59A-F944C78578F1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9600" y="4729399"/>
            <a:ext cx="1682187" cy="1529159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</a:schemeClr>
                </a:solidFill>
              </a:defRPr>
            </a:lvl2pPr>
            <a:lvl3pPr marL="684213" indent="-225425"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 marL="919163" indent="-234950"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 marL="1144588" indent="-225425">
              <a:defRPr sz="160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0AF174F-287E-8B97-9DB2-E754928F92A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491720" y="4729398"/>
            <a:ext cx="9070694" cy="152915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3000" b="1">
                <a:solidFill>
                  <a:srgbClr val="003F72"/>
                </a:solidFill>
              </a:defRPr>
            </a:lvl1pPr>
            <a:lvl2pPr>
              <a:defRPr sz="16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 marL="1144588" indent="-225425">
              <a:defRPr sz="160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5BC2CF-BBEE-BB4E-BE75-E250C6DC9F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35887" y="6357805"/>
            <a:ext cx="326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  <a:cs typeface="Georgia"/>
              </a:defRPr>
            </a:lvl1pPr>
          </a:lstStyle>
          <a:p>
            <a:fld id="{9B27D237-6C0D-5549-BE11-2040A22CB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98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928"/>
            <a:ext cx="10972800" cy="81066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9614" y="1189204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614" y="1828966"/>
            <a:ext cx="5386917" cy="443975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381" y="1189204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381" y="1828966"/>
            <a:ext cx="5389033" cy="443975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1478252-F837-8F40-94A1-A1FBD943B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35887" y="6357805"/>
            <a:ext cx="326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  <a:cs typeface="Georgia"/>
              </a:defRPr>
            </a:lvl1pPr>
          </a:lstStyle>
          <a:p>
            <a:fld id="{9B27D237-6C0D-5549-BE11-2040A22CB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334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928"/>
            <a:ext cx="10972800" cy="81066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614" y="1361209"/>
            <a:ext cx="5386917" cy="490751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381" y="1361209"/>
            <a:ext cx="5389033" cy="490751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1478252-F837-8F40-94A1-A1FBD943B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35887" y="6357805"/>
            <a:ext cx="326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  <a:cs typeface="Georgia"/>
              </a:defRPr>
            </a:lvl1pPr>
          </a:lstStyle>
          <a:p>
            <a:fld id="{9B27D237-6C0D-5549-BE11-2040A22CB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32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9163"/>
            <a:ext cx="10972800" cy="81066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FE5E727-B59D-944E-8079-5EA4A63F56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35887" y="6357805"/>
            <a:ext cx="326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  <a:cs typeface="Georgia"/>
              </a:defRPr>
            </a:lvl1pPr>
          </a:lstStyle>
          <a:p>
            <a:fld id="{9B27D237-6C0D-5549-BE11-2040A22CB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73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777AD75-3CC9-5E4C-AAE7-C8B056F501F9}"/>
              </a:ext>
            </a:extLst>
          </p:cNvPr>
          <p:cNvSpPr/>
          <p:nvPr userDrawn="1"/>
        </p:nvSpPr>
        <p:spPr>
          <a:xfrm>
            <a:off x="-8631" y="0"/>
            <a:ext cx="12192000" cy="104181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Placeholder 1"/>
          <p:cNvSpPr txBox="1">
            <a:spLocks/>
          </p:cNvSpPr>
          <p:nvPr userDrawn="1"/>
        </p:nvSpPr>
        <p:spPr>
          <a:xfrm>
            <a:off x="609600" y="180149"/>
            <a:ext cx="10972800" cy="81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068" y="1213514"/>
            <a:ext cx="10961347" cy="506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9A0533-1C09-5C44-A98B-5B58112BCEF1}"/>
              </a:ext>
            </a:extLst>
          </p:cNvPr>
          <p:cNvGrpSpPr/>
          <p:nvPr userDrawn="1"/>
        </p:nvGrpSpPr>
        <p:grpSpPr>
          <a:xfrm>
            <a:off x="-8531" y="1011795"/>
            <a:ext cx="12198660" cy="64008"/>
            <a:chOff x="-4995" y="5896713"/>
            <a:chExt cx="9148995" cy="640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00CA6F-A2B6-C24E-8A8F-79A1EC72DEC0}"/>
                </a:ext>
              </a:extLst>
            </p:cNvPr>
            <p:cNvSpPr/>
            <p:nvPr userDrawn="1"/>
          </p:nvSpPr>
          <p:spPr>
            <a:xfrm>
              <a:off x="-4995" y="5896713"/>
              <a:ext cx="3047951" cy="640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79272F-E79E-4443-8893-0783BEA20AE8}"/>
                </a:ext>
              </a:extLst>
            </p:cNvPr>
            <p:cNvSpPr/>
            <p:nvPr userDrawn="1"/>
          </p:nvSpPr>
          <p:spPr>
            <a:xfrm>
              <a:off x="3042956" y="5896713"/>
              <a:ext cx="3047951" cy="64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B5FA60-D767-464D-A01D-B36B21AC7050}"/>
                </a:ext>
              </a:extLst>
            </p:cNvPr>
            <p:cNvSpPr/>
            <p:nvPr userDrawn="1"/>
          </p:nvSpPr>
          <p:spPr>
            <a:xfrm>
              <a:off x="6090907" y="5896713"/>
              <a:ext cx="3053093" cy="640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35E763C-F584-9144-9829-6EA58B399C03}"/>
              </a:ext>
            </a:extLst>
          </p:cNvPr>
          <p:cNvSpPr txBox="1"/>
          <p:nvPr userDrawn="1"/>
        </p:nvSpPr>
        <p:spPr>
          <a:xfrm>
            <a:off x="5042045" y="6421472"/>
            <a:ext cx="62558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CX SYMPOSIUM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F6EDFB-8BEC-764E-92A0-C1F68E809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87" y="6357805"/>
            <a:ext cx="326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  <a:cs typeface="Georgia"/>
              </a:defRPr>
            </a:lvl1pPr>
          </a:lstStyle>
          <a:p>
            <a:fld id="{9B27D237-6C0D-5549-BE11-2040A22CB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10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74" r:id="rId3"/>
    <p:sldLayoutId id="2147483673" r:id="rId4"/>
    <p:sldLayoutId id="2147483685" r:id="rId5"/>
    <p:sldLayoutId id="2147483675" r:id="rId6"/>
    <p:sldLayoutId id="2147483676" r:id="rId7"/>
    <p:sldLayoutId id="214748368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56" r:id="rId14"/>
    <p:sldLayoutId id="2147483657" r:id="rId15"/>
    <p:sldLayoutId id="2147483687" r:id="rId16"/>
    <p:sldLayoutId id="2147483688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1">
              <a:lumMod val="75000"/>
            </a:schemeClr>
          </a:solidFill>
          <a:latin typeface="Georgia"/>
          <a:ea typeface="+mj-ea"/>
          <a:cs typeface="Georgia"/>
        </a:defRPr>
      </a:lvl1pPr>
    </p:titleStyle>
    <p:bodyStyle>
      <a:lvl1pPr marL="225425" indent="-225425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Georgia"/>
        </a:defRPr>
      </a:lvl1pPr>
      <a:lvl2pPr marL="458788" indent="-233363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Georgia"/>
        </a:defRPr>
      </a:lvl2pPr>
      <a:lvl3pPr marL="684213" indent="-225425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Georgia"/>
        </a:defRPr>
      </a:lvl3pPr>
      <a:lvl4pPr marL="919163" indent="-2349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vapx@va.gov" TargetMode="External"/><Relationship Id="rId7" Type="http://schemas.openxmlformats.org/officeDocument/2006/relationships/image" Target="../media/image50.png"/><Relationship Id="rId2" Type="http://schemas.openxmlformats.org/officeDocument/2006/relationships/hyperlink" Target="mailto:jennifer.purdy2@va.gov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martina.malek@va.gov" TargetMode="External"/><Relationship Id="rId5" Type="http://schemas.openxmlformats.org/officeDocument/2006/relationships/hyperlink" Target="https://apps.gov.powerapps.us/play/08a8369b-a634-49a2-bed6-edfcfc0ba213?tenantId=e95f1b23-abaf-45ee-821d-b7ab251ab3bf&amp;skipAppMetadata=true" TargetMode="External"/><Relationship Id="rId4" Type="http://schemas.openxmlformats.org/officeDocument/2006/relationships/hyperlink" Target="https://dvagov.sharepoint.com/sites/vha-patient-experienc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s://en.wikipedia.org/wiki/Wells_Fargo_Rail" TargetMode="External"/><Relationship Id="rId18" Type="http://schemas.openxmlformats.org/officeDocument/2006/relationships/image" Target="../media/image21.png"/><Relationship Id="rId26" Type="http://schemas.openxmlformats.org/officeDocument/2006/relationships/image" Target="../media/image27.png"/><Relationship Id="rId3" Type="http://schemas.openxmlformats.org/officeDocument/2006/relationships/image" Target="../media/image10.jpeg"/><Relationship Id="rId21" Type="http://schemas.openxmlformats.org/officeDocument/2006/relationships/hyperlink" Target="https://rishona.net/2015/08/25/ally_bank/" TargetMode="External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17" Type="http://schemas.openxmlformats.org/officeDocument/2006/relationships/hyperlink" Target="http://myfabfinance.com/usaa/" TargetMode="External"/><Relationship Id="rId25" Type="http://schemas.openxmlformats.org/officeDocument/2006/relationships/image" Target="../media/image26.jpeg"/><Relationship Id="rId2" Type="http://schemas.openxmlformats.org/officeDocument/2006/relationships/image" Target="../media/image9.jpeg"/><Relationship Id="rId16" Type="http://schemas.openxmlformats.org/officeDocument/2006/relationships/image" Target="../media/image20.png"/><Relationship Id="rId20" Type="http://schemas.openxmlformats.org/officeDocument/2006/relationships/image" Target="../media/image22.jpe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11" Type="http://schemas.openxmlformats.org/officeDocument/2006/relationships/hyperlink" Target="https://www.open-electronics.org/toyota-opens-its-hydrogen-patent-pool/" TargetMode="External"/><Relationship Id="rId24" Type="http://schemas.openxmlformats.org/officeDocument/2006/relationships/image" Target="../media/image25.jpeg"/><Relationship Id="rId5" Type="http://schemas.openxmlformats.org/officeDocument/2006/relationships/image" Target="../media/image12.jpeg"/><Relationship Id="rId15" Type="http://schemas.openxmlformats.org/officeDocument/2006/relationships/hyperlink" Target="https://en.wikipedia.org/wiki/Citibank_(Hong_Kong)" TargetMode="External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7.jpeg"/><Relationship Id="rId19" Type="http://schemas.openxmlformats.org/officeDocument/2006/relationships/hyperlink" Target="https://commons.wikimedia.org/wiki/File:Chase_logo_2007.svg" TargetMode="External"/><Relationship Id="rId31" Type="http://schemas.openxmlformats.org/officeDocument/2006/relationships/image" Target="../media/image3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19.png"/><Relationship Id="rId22" Type="http://schemas.openxmlformats.org/officeDocument/2006/relationships/image" Target="../media/image23.jpe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pxhere.com/en/photo/1168464" TargetMode="External"/><Relationship Id="rId5" Type="http://schemas.openxmlformats.org/officeDocument/2006/relationships/image" Target="../media/image34.jpg"/><Relationship Id="rId4" Type="http://schemas.openxmlformats.org/officeDocument/2006/relationships/hyperlink" Target="https://en.wikipedia.org/wiki/Boeing_New_Midsize_Airplan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352158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9.jpg"/><Relationship Id="rId7" Type="http://schemas.openxmlformats.org/officeDocument/2006/relationships/hyperlink" Target="https://www.quoteinspector.com/images/car-insurance/higher-rates-sig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insurancewhat.com/insurance-company-claim-rejection-reasons/insurance-company-claim-rejection-reasons-insurancewhat-com-12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yourretailhelper.blogspot.com/2011/03/retail-bootcamp-retail-101-ebook-now.html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hyperlink" Target="https://www.pngall.com/shopping-png" TargetMode="Externa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yfuturedotcom/6053042392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hyperlink" Target="https://pxhere.com/en/photo/1542783" TargetMode="External"/><Relationship Id="rId4" Type="http://schemas.openxmlformats.org/officeDocument/2006/relationships/image" Target="../media/image4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utomotive_industry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hyperlink" Target="https://www.flickr.com/photos/127619525@N05/15261010832" TargetMode="External"/><Relationship Id="rId4" Type="http://schemas.openxmlformats.org/officeDocument/2006/relationships/image" Target="../media/image4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onioluna.org/2017/09/ab-initio-unit-entretenimiento.html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hyperlink" Target="https://pixnio.com/miscellaneous/amusement-carousel-entertainment-high-mechanism-ride-park-industry" TargetMode="External"/><Relationship Id="rId4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8E3029D-32C1-3786-206E-DEC8F01E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66" y="2661237"/>
            <a:ext cx="5653989" cy="1832988"/>
          </a:xfrm>
        </p:spPr>
        <p:txBody>
          <a:bodyPr/>
          <a:lstStyle/>
          <a:p>
            <a:r>
              <a:rPr lang="en-US" dirty="0"/>
              <a:t>What Does Private Industry Do to Improve CX?</a:t>
            </a:r>
            <a:br>
              <a:rPr lang="en-US" dirty="0"/>
            </a:br>
            <a:r>
              <a:rPr lang="en-US" dirty="0"/>
              <a:t>A Deep Dive into Industries and the Surprisingly Similar Secret Sauce.</a:t>
            </a:r>
          </a:p>
        </p:txBody>
      </p:sp>
    </p:spTree>
    <p:extLst>
      <p:ext uri="{BB962C8B-B14F-4D97-AF65-F5344CB8AC3E}">
        <p14:creationId xmlns:p14="http://schemas.microsoft.com/office/powerpoint/2010/main" val="4101546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A721BB4-DB84-9B67-B563-0C2C1C867AB6}"/>
              </a:ext>
            </a:extLst>
          </p:cNvPr>
          <p:cNvSpPr/>
          <p:nvPr/>
        </p:nvSpPr>
        <p:spPr>
          <a:xfrm>
            <a:off x="9086249" y="2237015"/>
            <a:ext cx="2523367" cy="342900"/>
          </a:xfrm>
          <a:prstGeom prst="rect">
            <a:avLst/>
          </a:prstGeom>
          <a:solidFill>
            <a:srgbClr val="0C48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02DB22-074A-BC34-4B30-DCBC228320FD}"/>
              </a:ext>
            </a:extLst>
          </p:cNvPr>
          <p:cNvSpPr/>
          <p:nvPr/>
        </p:nvSpPr>
        <p:spPr>
          <a:xfrm>
            <a:off x="609600" y="3711655"/>
            <a:ext cx="2901043" cy="571872"/>
          </a:xfrm>
          <a:prstGeom prst="rect">
            <a:avLst/>
          </a:prstGeom>
          <a:solidFill>
            <a:srgbClr val="0082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A57339-3908-42F2-7034-8056A33A167A}"/>
              </a:ext>
            </a:extLst>
          </p:cNvPr>
          <p:cNvSpPr/>
          <p:nvPr/>
        </p:nvSpPr>
        <p:spPr>
          <a:xfrm>
            <a:off x="609600" y="1248764"/>
            <a:ext cx="2901043" cy="571872"/>
          </a:xfrm>
          <a:prstGeom prst="rect">
            <a:avLst/>
          </a:prstGeom>
          <a:solidFill>
            <a:srgbClr val="00A5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BA7B4-D89B-4C60-BF1C-49B1D967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Secret in the Sauce?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CC8201-1115-EF8A-F98A-6D7A4AEA75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500"/>
              </a:spcAft>
              <a:buNone/>
              <a:defRPr/>
            </a:pPr>
            <a:r>
              <a:rPr lang="en-US" b="1" dirty="0">
                <a:solidFill>
                  <a:schemeClr val="bg1"/>
                </a:solidFill>
              </a:rPr>
              <a:t>Build Lifelong Customer Relationships 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Customer Loyalty/ Sense of Belonging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Anticipate customer needs  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Stay relevant 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Standardized branding 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Create atmosphere of service excellent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14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500"/>
              </a:spcAft>
              <a:buNone/>
              <a:defRPr/>
            </a:pPr>
            <a:r>
              <a:rPr lang="en-US" b="1" dirty="0">
                <a:solidFill>
                  <a:schemeClr val="bg1"/>
                </a:solidFill>
              </a:rPr>
              <a:t>Respond to Voice of the Customer </a:t>
            </a:r>
          </a:p>
          <a:p>
            <a:pPr marL="283464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Perform Service Recovery</a:t>
            </a:r>
          </a:p>
          <a:p>
            <a:pPr marL="283464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Employ Continuous Improvement</a:t>
            </a:r>
          </a:p>
          <a:p>
            <a:pPr marL="283464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Empower employees to solve problems</a:t>
            </a:r>
          </a:p>
          <a:p>
            <a:pPr marL="283464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Conduct Customer Listening Sessions</a:t>
            </a:r>
          </a:p>
          <a:p>
            <a:pPr marL="283464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Make Data Actionable 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	</a:t>
            </a:r>
          </a:p>
          <a:p>
            <a:endParaRPr lang="en-US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E95903AC-06EC-E35C-A2A0-45B8CD7A3E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0791" y="1103567"/>
            <a:ext cx="5005021" cy="53001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B90E0-3023-474E-A24D-979EF7F2E2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7D237-6C0D-5549-BE11-2040A22CBC7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01B1241-BF0C-6A5F-2F7D-9C56E42BC85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111342" y="2237014"/>
            <a:ext cx="2440185" cy="4021545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500"/>
              </a:spcAft>
              <a:buNone/>
              <a:defRPr/>
            </a:pPr>
            <a:r>
              <a:rPr lang="en-US" b="1" dirty="0">
                <a:solidFill>
                  <a:schemeClr val="bg1"/>
                </a:solidFill>
              </a:rPr>
              <a:t>Invest in Employees </a:t>
            </a:r>
          </a:p>
          <a:p>
            <a:pPr marL="283464" indent="-283464">
              <a:spcBef>
                <a:spcPts val="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Hire Right </a:t>
            </a:r>
          </a:p>
          <a:p>
            <a:pPr marL="283464" indent="-283464">
              <a:spcBef>
                <a:spcPts val="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Educate and Train</a:t>
            </a:r>
          </a:p>
          <a:p>
            <a:pPr marL="283464" indent="-283464">
              <a:spcBef>
                <a:spcPts val="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Provide Psychological Safety</a:t>
            </a:r>
          </a:p>
          <a:p>
            <a:pPr marL="283464" indent="-283464">
              <a:spcBef>
                <a:spcPts val="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Embrace DE&amp;I</a:t>
            </a:r>
          </a:p>
          <a:p>
            <a:pPr marL="283464" indent="-283464">
              <a:spcBef>
                <a:spcPts val="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Prioritize Employee Engagement </a:t>
            </a:r>
          </a:p>
          <a:p>
            <a:pPr marL="283464" indent="-283464">
              <a:spcBef>
                <a:spcPts val="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Recognize </a:t>
            </a:r>
            <a:r>
              <a:rPr lang="en-US">
                <a:solidFill>
                  <a:srgbClr val="000000"/>
                </a:solidFill>
              </a:rPr>
              <a:t>and reward</a:t>
            </a:r>
          </a:p>
          <a:p>
            <a:pPr marL="283464" indent="-283464">
              <a:spcBef>
                <a:spcPts val="0"/>
              </a:spcBef>
              <a:defRPr/>
            </a:pPr>
            <a:r>
              <a:rPr lang="en-US">
                <a:solidFill>
                  <a:srgbClr val="000000"/>
                </a:solidFill>
              </a:rPr>
              <a:t>Set </a:t>
            </a:r>
            <a:r>
              <a:rPr lang="en-US" dirty="0">
                <a:solidFill>
                  <a:srgbClr val="000000"/>
                </a:solidFill>
              </a:rPr>
              <a:t>CX Service Expectations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96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0B53D2-75B2-F4C8-8248-682D8652B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736"/>
            <a:ext cx="10972800" cy="810665"/>
          </a:xfrm>
        </p:spPr>
        <p:txBody>
          <a:bodyPr/>
          <a:lstStyle/>
          <a:p>
            <a:r>
              <a:rPr lang="en-US" dirty="0"/>
              <a:t>What can VEO do to help you: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0F9532-D192-9BEF-046A-9E98D8530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3452" y="1226515"/>
            <a:ext cx="11845095" cy="2330502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</a:rPr>
              <a:t>Contact Information</a:t>
            </a:r>
          </a:p>
          <a:p>
            <a:pPr marL="458788" lvl="2" indent="0" defTabSz="342900">
              <a:spcBef>
                <a:spcPts val="600"/>
              </a:spcBef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</a:rPr>
              <a:t>Jennifer R. Purdy, LCSW,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</a:rPr>
              <a:t>CPXP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1031478" lvl="4" indent="-285750" defTabSz="34290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130D3"/>
                </a:solidFill>
                <a:effectLst/>
                <a:uLnTx/>
                <a:uFillTx/>
                <a:latin typeface="Calibri"/>
                <a:ea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jennifer.purdy2@va.gov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130D3"/>
              </a:solidFill>
              <a:effectLst/>
              <a:uLnTx/>
              <a:uFillTx/>
              <a:latin typeface="Calibri"/>
              <a:ea typeface="+mn-ea"/>
            </a:endParaRPr>
          </a:p>
          <a:p>
            <a:pPr>
              <a:buClr>
                <a:schemeClr val="tx1"/>
              </a:buClr>
            </a:pPr>
            <a:endParaRPr lang="en-US" dirty="0">
              <a:solidFill>
                <a:srgbClr val="0130D3"/>
              </a:solidFill>
            </a:endParaRPr>
          </a:p>
          <a:p>
            <a:pPr>
              <a:buClr>
                <a:schemeClr val="tx1"/>
              </a:buClr>
            </a:pPr>
            <a:r>
              <a:rPr lang="en-US" b="1" u="sng" dirty="0">
                <a:solidFill>
                  <a:schemeClr val="tx1"/>
                </a:solidFill>
              </a:rPr>
              <a:t>Services:</a:t>
            </a:r>
          </a:p>
          <a:p>
            <a:pPr marL="0" indent="0">
              <a:buClr>
                <a:schemeClr val="tx1"/>
              </a:buClr>
              <a:buNone/>
            </a:pPr>
            <a:endParaRPr lang="en-US" dirty="0">
              <a:solidFill>
                <a:srgbClr val="0130D3"/>
              </a:solidFill>
              <a:highlight>
                <a:srgbClr val="FFFF00"/>
              </a:highlight>
            </a:endParaRPr>
          </a:p>
          <a:p>
            <a:pPr>
              <a:buClr>
                <a:schemeClr val="tx1"/>
              </a:buClr>
            </a:pPr>
            <a:endParaRPr lang="en-US" dirty="0">
              <a:solidFill>
                <a:srgbClr val="0130D3"/>
              </a:solidFill>
              <a:highlight>
                <a:srgbClr val="FFFF00"/>
              </a:highlight>
            </a:endParaRPr>
          </a:p>
          <a:p>
            <a:pPr>
              <a:buClr>
                <a:schemeClr val="tx1"/>
              </a:buClr>
            </a:pPr>
            <a:endParaRPr lang="en-US" dirty="0">
              <a:solidFill>
                <a:srgbClr val="0130D3"/>
              </a:solidFill>
            </a:endParaRPr>
          </a:p>
          <a:p>
            <a:pPr>
              <a:buClr>
                <a:schemeClr val="tx1"/>
              </a:buClr>
            </a:pPr>
            <a:endParaRPr lang="en-US" dirty="0">
              <a:solidFill>
                <a:srgbClr val="0130D3"/>
              </a:solidFill>
            </a:endParaRPr>
          </a:p>
          <a:p>
            <a:pPr>
              <a:buClr>
                <a:schemeClr val="tx1"/>
              </a:buClr>
            </a:pPr>
            <a:endParaRPr lang="en-US" dirty="0">
              <a:solidFill>
                <a:srgbClr val="0130D3"/>
              </a:solidFill>
            </a:endParaRPr>
          </a:p>
          <a:p>
            <a:pPr>
              <a:buClr>
                <a:schemeClr val="tx1"/>
              </a:buClr>
            </a:pPr>
            <a:endParaRPr lang="en-US" dirty="0">
              <a:solidFill>
                <a:srgbClr val="0130D3"/>
              </a:solidFill>
            </a:endParaRPr>
          </a:p>
          <a:p>
            <a:pPr>
              <a:buClr>
                <a:schemeClr val="tx1"/>
              </a:buClr>
            </a:pPr>
            <a:endParaRPr lang="en-US" dirty="0">
              <a:solidFill>
                <a:srgbClr val="0130D3"/>
              </a:solidFill>
            </a:endParaRPr>
          </a:p>
          <a:p>
            <a:pPr>
              <a:buClr>
                <a:schemeClr val="tx1"/>
              </a:buClr>
            </a:pPr>
            <a:endParaRPr lang="en-US" dirty="0">
              <a:solidFill>
                <a:srgbClr val="0130D3"/>
              </a:solidFill>
            </a:endParaRPr>
          </a:p>
          <a:p>
            <a:pPr>
              <a:buClr>
                <a:schemeClr val="tx1"/>
              </a:buClr>
            </a:pPr>
            <a:r>
              <a:rPr lang="en-US" b="1" u="sng" dirty="0">
                <a:solidFill>
                  <a:schemeClr val="tx1"/>
                </a:solidFill>
              </a:rPr>
              <a:t>Tools and Implementation Contact Information: </a:t>
            </a:r>
          </a:p>
          <a:p>
            <a:pPr marL="684213" marR="0" lvl="2" indent="-2254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General email inquires: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30D3"/>
                </a:solidFill>
                <a:effectLst/>
                <a:uLnTx/>
                <a:uFillTx/>
                <a:latin typeface="Calibri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vapx@va.gov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30D3"/>
                </a:solidFill>
                <a:effectLst/>
                <a:uLnTx/>
                <a:uFillTx/>
                <a:latin typeface="Calibri"/>
                <a:ea typeface="+mn-ea"/>
              </a:rPr>
              <a:t>  </a:t>
            </a:r>
          </a:p>
          <a:p>
            <a:pPr marL="684213" marR="0" lvl="2" indent="-2254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>
                <a:solidFill>
                  <a:schemeClr val="tx1"/>
                </a:solidFill>
                <a:latin typeface="Calibri"/>
              </a:rPr>
              <a:t>SharePoint: </a:t>
            </a:r>
            <a:r>
              <a:rPr lang="en-US" dirty="0">
                <a:solidFill>
                  <a:srgbClr val="0130D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Veterans Patient Experience (VA PX) - Home (sharepoint.com)</a:t>
            </a:r>
            <a:endParaRPr lang="en-US" dirty="0">
              <a:solidFill>
                <a:srgbClr val="0130D3"/>
              </a:solidFill>
            </a:endParaRPr>
          </a:p>
          <a:p>
            <a:pPr marL="684213" marR="0" lvl="2" indent="-2254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Service Request Portal: </a:t>
            </a:r>
            <a:r>
              <a:rPr lang="en-US" dirty="0">
                <a:solidFill>
                  <a:srgbClr val="0130D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VEO Customer Portal – Power Apps</a:t>
            </a:r>
            <a:endParaRPr lang="en-US" dirty="0">
              <a:solidFill>
                <a:srgbClr val="0130D3"/>
              </a:solidFill>
            </a:endParaRPr>
          </a:p>
          <a:p>
            <a:pPr>
              <a:buClr>
                <a:schemeClr val="tx1"/>
              </a:buClr>
            </a:pPr>
            <a:endParaRPr lang="en-US" dirty="0">
              <a:solidFill>
                <a:srgbClr val="0130D3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2DEDE-EF3E-2512-2C8D-E1B289526C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7D237-6C0D-5549-BE11-2040A22CBC7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4592AF-25EE-4BD7-919A-0B6E34728C28}"/>
              </a:ext>
            </a:extLst>
          </p:cNvPr>
          <p:cNvSpPr txBox="1"/>
          <p:nvPr/>
        </p:nvSpPr>
        <p:spPr>
          <a:xfrm>
            <a:off x="7936992" y="1581912"/>
            <a:ext cx="339242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Martina Malek, </a:t>
            </a:r>
            <a:r>
              <a:rPr lang="en-US" sz="1600" dirty="0" err="1"/>
              <a:t>FACHE</a:t>
            </a:r>
            <a:r>
              <a:rPr lang="en-US" sz="1600" dirty="0"/>
              <a:t> 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 </a:t>
            </a:r>
            <a:r>
              <a:rPr lang="en-US" sz="1600" dirty="0">
                <a:solidFill>
                  <a:srgbClr val="0130D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martina.malek@va.gov</a:t>
            </a:r>
            <a:endParaRPr lang="en-US" sz="1600" dirty="0">
              <a:solidFill>
                <a:srgbClr val="0130D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ACDCCB-512B-467D-BC54-7E1BA41009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5358" y="2865107"/>
            <a:ext cx="8728251" cy="212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40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9066E-D14A-4DA2-B9D6-BF9C8BDAB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Benchmarking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70561-9857-4842-9EFC-11E9B23B13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7D237-6C0D-5549-BE11-2040A22CBC71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054827F-4045-48F8-9A43-AA18764FE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99" b="74551"/>
          <a:stretch/>
        </p:blipFill>
        <p:spPr bwMode="auto">
          <a:xfrm>
            <a:off x="180975" y="2890838"/>
            <a:ext cx="1857375" cy="40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33C642A-AC2F-4A18-BD3D-47728B70F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85" y="4172460"/>
            <a:ext cx="1951265" cy="94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D2BAD58-CA9D-4669-B112-5A29905DF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579" y="3051137"/>
            <a:ext cx="178117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C406601-B164-49FA-88D5-91FBE63F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88" y="1212438"/>
            <a:ext cx="172402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2764C95C-1DEA-4CEF-A808-7AE36CEAE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197894"/>
            <a:ext cx="2321190" cy="13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6ABD0D51-86AF-4F7D-BBB6-B9BDA1FB1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360" y="1636868"/>
            <a:ext cx="1313831" cy="103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A79F5355-088C-4496-AFD9-017EF7595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695" y="4873657"/>
            <a:ext cx="1170120" cy="11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0BAFA59B-CCC0-412F-A118-988F3CFF8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500" y="1611297"/>
            <a:ext cx="1487357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478FED0F-4476-42D8-940A-1A1526C828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20929157">
            <a:off x="265394" y="5183399"/>
            <a:ext cx="1484234" cy="1409003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14E8AF8A-9DE5-4A60-B1C7-A30C574B03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201287">
            <a:off x="7675825" y="5004275"/>
            <a:ext cx="1437734" cy="1437734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258B5D5A-4579-476D-8F92-3C9F289CB3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999448" y="2788168"/>
            <a:ext cx="1685124" cy="1095331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DFCB71FA-1271-4BA0-8F4C-3DBDF81049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082647" y="5569850"/>
            <a:ext cx="787955" cy="787955"/>
          </a:xfrm>
          <a:prstGeom prst="rect">
            <a:avLst/>
          </a:prstGeom>
        </p:spPr>
      </p:pic>
      <p:pic>
        <p:nvPicPr>
          <p:cNvPr id="20" name="Picture 1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36F0717-AC52-415E-A23F-98AB8A732D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 rot="1294215">
            <a:off x="1108274" y="4066721"/>
            <a:ext cx="2524769" cy="473394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D51E0C2E-1D6B-4175-925C-DAC5013217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5713398" y="3766149"/>
            <a:ext cx="2184992" cy="810666"/>
          </a:xfrm>
          <a:prstGeom prst="rect">
            <a:avLst/>
          </a:prstGeom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7DFD2ED6-86C7-4DF2-93CB-F2FB2E30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572" y="5266599"/>
            <a:ext cx="2191017" cy="6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E2B4A0-FBB2-4377-A9DC-D9570E27067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78067" y="1329602"/>
            <a:ext cx="1718306" cy="564220"/>
          </a:xfrm>
          <a:prstGeom prst="rect">
            <a:avLst/>
          </a:prstGeom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1AC9418C-67A1-4025-9A98-718948E24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1966839"/>
            <a:ext cx="1685124" cy="62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6A926758-3DC0-4437-B3DA-8CCBDA1A5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65" y="9591638"/>
            <a:ext cx="160646" cy="9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See the source image">
            <a:extLst>
              <a:ext uri="{FF2B5EF4-FFF2-40B4-BE49-F238E27FC236}">
                <a16:creationId xmlns:a16="http://schemas.microsoft.com/office/drawing/2014/main" id="{BF884FEA-7AFA-45E5-A8E0-3BCB958C9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560" y="3622970"/>
            <a:ext cx="1313887" cy="93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85778D00-A39E-4A55-907A-E5862120C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48" y="6051505"/>
            <a:ext cx="963907" cy="4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210F7277-E0A1-4184-A330-30D90F9FC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347" y="4778500"/>
            <a:ext cx="1229661" cy="68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>
            <a:extLst>
              <a:ext uri="{FF2B5EF4-FFF2-40B4-BE49-F238E27FC236}">
                <a16:creationId xmlns:a16="http://schemas.microsoft.com/office/drawing/2014/main" id="{2B5AF52E-5681-477B-884E-85F58F885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965" y="2923711"/>
            <a:ext cx="1600517" cy="90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>
            <a:extLst>
              <a:ext uri="{FF2B5EF4-FFF2-40B4-BE49-F238E27FC236}">
                <a16:creationId xmlns:a16="http://schemas.microsoft.com/office/drawing/2014/main" id="{7310CC08-9B41-4F44-91D0-BCA75CCDA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3" y="4224860"/>
            <a:ext cx="1485902" cy="83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>
            <a:extLst>
              <a:ext uri="{FF2B5EF4-FFF2-40B4-BE49-F238E27FC236}">
                <a16:creationId xmlns:a16="http://schemas.microsoft.com/office/drawing/2014/main" id="{C6790ABD-3862-45B0-B4D9-B20DE3386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704" y="1467485"/>
            <a:ext cx="794376" cy="10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924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0B857-9B14-4CF7-B7F5-C97C6F470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1EFAF-D849-4883-B4D3-8AE64EB46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1134465"/>
            <a:ext cx="5669280" cy="4846320"/>
          </a:xfrm>
        </p:spPr>
        <p:txBody>
          <a:bodyPr/>
          <a:lstStyle/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233363" lvl="1" indent="0" fontAlgn="base">
              <a:buNone/>
            </a:pPr>
            <a:r>
              <a:rPr lang="en-US" sz="1400" b="1" u="sng" dirty="0">
                <a:solidFill>
                  <a:schemeClr val="tx1"/>
                </a:solidFill>
              </a:rPr>
              <a:t>CX Key Practices</a:t>
            </a:r>
            <a:endParaRPr lang="en-US" sz="1400" b="1" i="0" u="sng" dirty="0">
              <a:solidFill>
                <a:schemeClr val="tx1"/>
              </a:solidFill>
              <a:effectLst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</a:rPr>
              <a:t>Registration/</a:t>
            </a:r>
            <a:r>
              <a:rPr lang="en-US" sz="1400" dirty="0">
                <a:solidFill>
                  <a:schemeClr val="tx1"/>
                </a:solidFill>
              </a:rPr>
              <a:t>booking </a:t>
            </a:r>
          </a:p>
          <a:p>
            <a:pPr marL="458788" lvl="2" indent="0" fontAlgn="base">
              <a:buNone/>
            </a:pPr>
            <a:r>
              <a:rPr lang="en-US" sz="1400" dirty="0">
                <a:solidFill>
                  <a:schemeClr val="tx1"/>
                </a:solidFill>
              </a:rPr>
              <a:t>	Arriving at VA facility for services, 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</a:rPr>
              <a:t>checking in</a:t>
            </a:r>
            <a:r>
              <a:rPr lang="en-US" sz="1400" u="none" strike="noStrike" dirty="0">
                <a:solidFill>
                  <a:schemeClr val="tx1"/>
                </a:solidFill>
              </a:rPr>
              <a:t>, Claims Intake    </a:t>
            </a:r>
          </a:p>
          <a:p>
            <a:pPr marL="458788" lvl="2" indent="0" fontAlgn="base">
              <a:buNone/>
            </a:pPr>
            <a:r>
              <a:rPr lang="en-US" sz="1400" dirty="0">
                <a:solidFill>
                  <a:schemeClr val="tx1"/>
                </a:solidFill>
              </a:rPr>
              <a:t>           </a:t>
            </a:r>
            <a:r>
              <a:rPr lang="en-US" sz="1400" u="none" strike="noStrike" dirty="0">
                <a:solidFill>
                  <a:schemeClr val="tx1"/>
                </a:solidFill>
              </a:rPr>
              <a:t>Center </a:t>
            </a:r>
            <a:endParaRPr lang="en-US" sz="1400" b="0" i="0" dirty="0"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</a:rPr>
              <a:t>Food experience </a:t>
            </a:r>
          </a:p>
          <a:p>
            <a:pPr lvl="3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</a:rPr>
              <a:t>Facility waiting room</a:t>
            </a:r>
            <a:r>
              <a:rPr lang="en-US" sz="1400" u="none" strike="noStrike" dirty="0">
                <a:solidFill>
                  <a:schemeClr val="tx1"/>
                </a:solidFill>
              </a:rPr>
              <a:t>s, cafeteria</a:t>
            </a:r>
            <a:r>
              <a:rPr lang="en-US" sz="1400" dirty="0">
                <a:solidFill>
                  <a:schemeClr val="tx1"/>
                </a:solidFill>
              </a:rPr>
              <a:t>’s, staff lounge</a:t>
            </a:r>
            <a:endParaRPr lang="en-US" sz="1400" b="0" i="0" dirty="0"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</a:rPr>
              <a:t>Entertainment experience </a:t>
            </a:r>
          </a:p>
          <a:p>
            <a:pPr lvl="3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</a:rPr>
              <a:t>Welcome Kit,  Digital </a:t>
            </a:r>
            <a:r>
              <a:rPr lang="en-US" sz="1400" b="0" i="0" u="none" strike="noStrike" dirty="0" err="1">
                <a:solidFill>
                  <a:schemeClr val="tx1"/>
                </a:solidFill>
                <a:effectLst/>
              </a:rPr>
              <a:t>VA.Gov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</a:rPr>
              <a:t> experience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</a:rPr>
              <a:t>Cost experience</a:t>
            </a:r>
          </a:p>
          <a:p>
            <a:pPr lvl="3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</a:rPr>
              <a:t>Time required/invested to achieve outcome</a:t>
            </a:r>
            <a:endParaRPr lang="en-US" sz="1400" b="0" i="0" dirty="0">
              <a:solidFill>
                <a:schemeClr val="tx1"/>
              </a:solidFill>
              <a:effectLst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</a:rPr>
              <a:t>Service experience</a:t>
            </a:r>
          </a:p>
          <a:p>
            <a:pPr lvl="3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</a:rPr>
              <a:t>Direct correlation</a:t>
            </a:r>
            <a:r>
              <a:rPr lang="en-US" sz="1400" b="0" i="0" dirty="0">
                <a:solidFill>
                  <a:schemeClr val="tx1"/>
                </a:solidFill>
                <a:effectLst/>
              </a:rPr>
              <a:t>​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Employees included in the design process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VA </a:t>
            </a:r>
            <a:r>
              <a:rPr lang="en-US" sz="1400" dirty="0" err="1">
                <a:solidFill>
                  <a:schemeClr val="tx1"/>
                </a:solidFill>
              </a:rPr>
              <a:t>HCD</a:t>
            </a:r>
            <a:r>
              <a:rPr lang="en-US" sz="1400" dirty="0">
                <a:solidFill>
                  <a:schemeClr val="tx1"/>
                </a:solidFill>
              </a:rPr>
              <a:t>​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Personalized service recovery</a:t>
            </a: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F3F26-2E99-4D41-8F70-AD2604D8C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2032" y="2845527"/>
            <a:ext cx="5918200" cy="2853139"/>
          </a:xfrm>
        </p:spPr>
        <p:txBody>
          <a:bodyPr/>
          <a:lstStyle/>
          <a:p>
            <a:pPr marL="0" indent="0" algn="l" rtl="0" fontAlgn="base">
              <a:buNone/>
            </a:pPr>
            <a:endParaRPr lang="en-US" sz="1400" b="0" i="0" dirty="0">
              <a:solidFill>
                <a:srgbClr val="000000"/>
              </a:solidFill>
              <a:effectLst/>
            </a:endParaRPr>
          </a:p>
          <a:p>
            <a:pPr marL="233363" lvl="1" indent="0" fontAlgn="base">
              <a:buNone/>
            </a:pPr>
            <a:r>
              <a:rPr lang="en-US" sz="1400" b="1" u="sng" dirty="0">
                <a:solidFill>
                  <a:schemeClr val="tx1"/>
                </a:solidFill>
              </a:rPr>
              <a:t>CX Lessons Learned 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experience focused on four main dimensions: sense, feel, think and act. ​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Hire right with questions designed to find “Culture Ambassadors”​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Leaders are engaged, conduct rounding and discuss CX with employees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Employees are included as part of design solutions​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Employee Recognition Programs​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Useable data</a:t>
            </a:r>
          </a:p>
          <a:p>
            <a:pPr marL="0" indent="0" algn="l" rtl="0" fontAlgn="base">
              <a:buNone/>
            </a:pPr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7A540-8332-42F7-BE3E-CD34016F81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7D237-6C0D-5549-BE11-2040A22CBC7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8" name="Picture 7" descr="A couple of large airplanes at an airport&#10;&#10;Description automatically generated with low confidence">
            <a:extLst>
              <a:ext uri="{FF2B5EF4-FFF2-40B4-BE49-F238E27FC236}">
                <a16:creationId xmlns:a16="http://schemas.microsoft.com/office/drawing/2014/main" id="{33BFC5AD-5961-4139-ACD3-BA894689D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940036" y="1641761"/>
            <a:ext cx="1749968" cy="1203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large cruise ship&#10;&#10;Description automatically generated with medium confidence">
            <a:extLst>
              <a:ext uri="{FF2B5EF4-FFF2-40B4-BE49-F238E27FC236}">
                <a16:creationId xmlns:a16="http://schemas.microsoft.com/office/drawing/2014/main" id="{DEB65D4D-829D-4326-83EC-3053A9156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91423" y="1641761"/>
            <a:ext cx="2867247" cy="1203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9D45BB84-5524-45F2-BB62-F86276ED4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752" y="2044709"/>
            <a:ext cx="274320" cy="2743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0AEE76-A916-4850-9C9D-D972C2AB03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752" y="2692453"/>
            <a:ext cx="274344" cy="274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859025-70D4-4929-8BFD-A01597E175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752" y="3215954"/>
            <a:ext cx="274344" cy="2743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8CF713-3FC8-47DD-82F7-8F4614A2E2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569" y="3738130"/>
            <a:ext cx="274344" cy="2743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C5993C-B35C-4CAD-AA07-D76742B087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706" y="4245729"/>
            <a:ext cx="274344" cy="2743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031BF7-0C16-4BD4-A278-95AF4512DC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706" y="4767905"/>
            <a:ext cx="27434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0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0097C-70F8-490F-B60D-D41B0E5F81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7D237-6C0D-5549-BE11-2040A22CBC7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B3F9B7-6143-47AB-BB49-D89C0438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5413"/>
            <a:ext cx="10972800" cy="811212"/>
          </a:xfrm>
        </p:spPr>
        <p:txBody>
          <a:bodyPr lIns="91440" tIns="45720" rIns="91440" bIns="45720" anchor="b" anchorCtr="0">
            <a:noAutofit/>
          </a:bodyPr>
          <a:lstStyle/>
          <a:p>
            <a:r>
              <a:rPr lang="en-US" dirty="0"/>
              <a:t>Memorial Services Industry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ACA1F8-AEAA-4CA7-AA9E-279234A97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1187620"/>
            <a:ext cx="5851526" cy="5009795"/>
          </a:xfrm>
        </p:spPr>
        <p:txBody>
          <a:bodyPr/>
          <a:lstStyle/>
          <a:p>
            <a:pPr marL="0" indent="0" algn="l" rtl="0" fontAlgn="base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 algn="l" rtl="0" fontAlgn="base">
              <a:buNone/>
            </a:pPr>
            <a:endParaRPr lang="en-US" sz="1400" b="0" i="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232719-653F-44D1-ABD0-6869DA980B6A}"/>
              </a:ext>
            </a:extLst>
          </p:cNvPr>
          <p:cNvSpPr txBox="1">
            <a:spLocks/>
          </p:cNvSpPr>
          <p:nvPr/>
        </p:nvSpPr>
        <p:spPr>
          <a:xfrm>
            <a:off x="6527799" y="3937065"/>
            <a:ext cx="5918200" cy="5009795"/>
          </a:xfrm>
          <a:prstGeom prst="rect">
            <a:avLst/>
          </a:prstGeom>
        </p:spPr>
        <p:txBody>
          <a:bodyPr/>
          <a:lstStyle>
            <a:lvl1pPr marL="225425" indent="-2254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Georgia"/>
              </a:defRPr>
            </a:lvl1pPr>
            <a:lvl2pPr marL="458788" indent="-23336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Georgia"/>
              </a:defRPr>
            </a:lvl2pPr>
            <a:lvl3pPr marL="684213" indent="-2254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Georgia"/>
              </a:defRPr>
            </a:lvl3pPr>
            <a:lvl4pPr marL="919163" indent="-2349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CX Lessons Learned 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600" b="0" i="0" dirty="0">
              <a:solidFill>
                <a:srgbClr val="00000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fontAlgn="base">
              <a:buFont typeface="Arial"/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0" indent="0" fontAlgn="base"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0" indent="0" fontAlgn="base">
              <a:buFont typeface="Arial"/>
              <a:buNone/>
            </a:pPr>
            <a:endParaRPr lang="en-US" sz="1400" dirty="0"/>
          </a:p>
          <a:p>
            <a:pPr marL="0" indent="0" fontAlgn="base">
              <a:buFont typeface="Arial"/>
              <a:buNone/>
            </a:pP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E50C81-972D-433F-86CE-7227764D6CB9}"/>
              </a:ext>
            </a:extLst>
          </p:cNvPr>
          <p:cNvSpPr txBox="1"/>
          <p:nvPr/>
        </p:nvSpPr>
        <p:spPr>
          <a:xfrm>
            <a:off x="6527799" y="4215885"/>
            <a:ext cx="5588001" cy="18312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</a:rPr>
              <a:t>Dignity</a:t>
            </a:r>
            <a:r>
              <a:rPr lang="en-US" sz="1400" dirty="0"/>
              <a:t> and </a:t>
            </a:r>
            <a:r>
              <a:rPr lang="en-US" sz="1400" b="0" i="0" u="none" strike="noStrike" dirty="0">
                <a:effectLst/>
              </a:rPr>
              <a:t>honor are key components </a:t>
            </a:r>
          </a:p>
          <a:p>
            <a:pPr marL="342900" indent="-342900" fontAlgn="base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Striving for p</a:t>
            </a:r>
            <a:r>
              <a:rPr lang="en-US" sz="1400" b="0" i="0" u="none" strike="noStrike" dirty="0">
                <a:effectLst/>
              </a:rPr>
              <a:t>erfection - you only have one opportunity</a:t>
            </a:r>
            <a:endParaRPr lang="en-US" sz="1400" b="0" i="0" dirty="0">
              <a:effectLst/>
              <a:ea typeface="+mn-lt"/>
              <a:cs typeface="+mn-lt"/>
            </a:endParaRPr>
          </a:p>
          <a:p>
            <a:pPr marL="342900" indent="-34290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</a:rPr>
              <a:t>Customized services </a:t>
            </a:r>
          </a:p>
          <a:p>
            <a:pPr marL="342900" indent="-34290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</a:rPr>
              <a:t>A focus on employee engagement and training </a:t>
            </a:r>
            <a:r>
              <a:rPr lang="en-US" sz="1400" dirty="0"/>
              <a:t> </a:t>
            </a:r>
            <a:endParaRPr lang="en-US" sz="1400" b="0" i="0" dirty="0">
              <a:effectLst/>
              <a:ea typeface="+mn-lt"/>
              <a:cs typeface="+mn-lt"/>
            </a:endParaRPr>
          </a:p>
          <a:p>
            <a:pPr marL="342900" indent="-34290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</a:rPr>
              <a:t>Diversity </a:t>
            </a:r>
            <a:r>
              <a:rPr lang="en-US" sz="1400" dirty="0"/>
              <a:t>and inclusion</a:t>
            </a:r>
            <a:endParaRPr lang="en-US" sz="1400" b="0" i="0" dirty="0">
              <a:effectLst/>
              <a:ea typeface="+mn-lt"/>
              <a:cs typeface="+mn-lt"/>
            </a:endParaRPr>
          </a:p>
          <a:p>
            <a:pPr marL="342900" indent="-34290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Industry leaders' </a:t>
            </a:r>
            <a:r>
              <a:rPr lang="en-US" sz="1400" b="0" i="0" u="none" strike="noStrike" dirty="0">
                <a:effectLst/>
              </a:rPr>
              <a:t>partner to enhance experience </a:t>
            </a:r>
          </a:p>
          <a:p>
            <a:pPr marL="342900" indent="-34290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</a:rPr>
              <a:t>Importance of telling </a:t>
            </a:r>
            <a:r>
              <a:rPr lang="en-US" sz="1400" dirty="0"/>
              <a:t>a customer's </a:t>
            </a:r>
            <a:r>
              <a:rPr lang="en-US" sz="1400" b="0" i="0" u="none" strike="noStrike" dirty="0">
                <a:effectLst/>
              </a:rPr>
              <a:t>story</a:t>
            </a:r>
            <a:endParaRPr lang="en-US" sz="1400" b="0" i="0" dirty="0">
              <a:effectLst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B571F9-DB8B-4F81-1DDF-009E78DF4EC7}"/>
              </a:ext>
            </a:extLst>
          </p:cNvPr>
          <p:cNvSpPr txBox="1"/>
          <p:nvPr/>
        </p:nvSpPr>
        <p:spPr>
          <a:xfrm>
            <a:off x="125183" y="1187620"/>
            <a:ext cx="5545367" cy="50321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-223837" fontAlgn="base">
              <a:spcBef>
                <a:spcPct val="20000"/>
              </a:spcBef>
              <a:defRPr/>
            </a:pPr>
            <a:r>
              <a:rPr lang="en-US" sz="1400" dirty="0">
                <a:cs typeface="Arial"/>
              </a:rPr>
              <a:t>​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CX Key Practices</a:t>
            </a:r>
          </a:p>
          <a:p>
            <a:endParaRPr lang="en-US" sz="600" dirty="0">
              <a:cs typeface="Arial"/>
            </a:endParaRPr>
          </a:p>
          <a:p>
            <a:pPr marL="285750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Investing in employees </a:t>
            </a:r>
          </a:p>
          <a:p>
            <a:pPr marL="742950" lvl="1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VA Employee Engagement initiatives </a:t>
            </a:r>
          </a:p>
          <a:p>
            <a:pPr marL="285750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Community partnerships</a:t>
            </a:r>
          </a:p>
          <a:p>
            <a:pPr marL="742950" lvl="1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Veteran Community Partnerships (</a:t>
            </a:r>
            <a:r>
              <a:rPr lang="en-US" sz="1400" dirty="0" err="1">
                <a:cs typeface="Arial"/>
              </a:rPr>
              <a:t>VCPs</a:t>
            </a:r>
            <a:r>
              <a:rPr lang="en-US" sz="1400" dirty="0">
                <a:cs typeface="Arial"/>
              </a:rPr>
              <a:t>) program</a:t>
            </a:r>
          </a:p>
          <a:p>
            <a:pPr marL="285750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Inclusivity and diversity are key components</a:t>
            </a:r>
          </a:p>
          <a:p>
            <a:pPr marL="742950" lvl="1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VA Office of Resolution Management, Diversity &amp; Inclusion (ORMDI)</a:t>
            </a:r>
          </a:p>
          <a:p>
            <a:pPr marL="285750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Telling the story of every individual is paramount​</a:t>
            </a:r>
          </a:p>
          <a:p>
            <a:pPr marL="742950" lvl="1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My Life, My Story, Moments that Matter, Messages for the Moment</a:t>
            </a:r>
          </a:p>
          <a:p>
            <a:pPr marL="285750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Tailoring experiences​</a:t>
            </a:r>
          </a:p>
          <a:p>
            <a:pPr marL="742950" lvl="1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Veteran centric approach to services</a:t>
            </a:r>
          </a:p>
          <a:p>
            <a:pPr marL="285750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Journey Mapping, customer surveying and </a:t>
            </a:r>
            <a:r>
              <a:rPr lang="en-US" sz="1400" dirty="0" err="1">
                <a:cs typeface="Arial"/>
              </a:rPr>
              <a:t>HCD</a:t>
            </a:r>
            <a:r>
              <a:rPr lang="en-US" sz="1400" dirty="0">
                <a:cs typeface="Arial"/>
              </a:rPr>
              <a:t>​</a:t>
            </a:r>
          </a:p>
          <a:p>
            <a:pPr marL="742950" lvl="1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VA Journey Mapping, </a:t>
            </a:r>
            <a:r>
              <a:rPr lang="en-US" sz="1400" dirty="0" err="1">
                <a:cs typeface="Arial"/>
              </a:rPr>
              <a:t>VSignals</a:t>
            </a:r>
            <a:r>
              <a:rPr lang="en-US" sz="1400" dirty="0">
                <a:cs typeface="Arial"/>
              </a:rPr>
              <a:t>, </a:t>
            </a:r>
            <a:r>
              <a:rPr lang="en-US" sz="1400" dirty="0" err="1">
                <a:cs typeface="Arial"/>
              </a:rPr>
              <a:t>HCD</a:t>
            </a:r>
            <a:endParaRPr lang="en-US" sz="1400" dirty="0">
              <a:cs typeface="Arial"/>
            </a:endParaRPr>
          </a:p>
          <a:p>
            <a:pPr marL="285750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Transcend generations with dignity and honor​</a:t>
            </a:r>
          </a:p>
          <a:p>
            <a:pPr marL="742950" lvl="1" indent="-285750">
              <a:spcBef>
                <a:spcPts val="336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NCA </a:t>
            </a:r>
            <a:r>
              <a:rPr lang="en-US" sz="1400" u="sng" dirty="0">
                <a:cs typeface="Arial"/>
              </a:rPr>
              <a:t>honors</a:t>
            </a:r>
            <a:r>
              <a:rPr lang="en-US" sz="1400" dirty="0">
                <a:cs typeface="Arial"/>
              </a:rPr>
              <a:t> Veterans and their eligible family members with final resting places in national shrines and with </a:t>
            </a:r>
            <a:r>
              <a:rPr lang="en-US" sz="1400" u="sng" dirty="0">
                <a:cs typeface="Arial"/>
              </a:rPr>
              <a:t>lasting tributes that commemorate their service and sacrifice to our Nation</a:t>
            </a:r>
            <a:r>
              <a:rPr lang="en-US" sz="1400" dirty="0">
                <a:cs typeface="Arial"/>
              </a:rPr>
              <a:t>.</a:t>
            </a:r>
          </a:p>
          <a:p>
            <a:r>
              <a:rPr lang="en-US" sz="1400" dirty="0">
                <a:cs typeface="Segoe UI"/>
              </a:rPr>
              <a:t>​</a:t>
            </a:r>
          </a:p>
        </p:txBody>
      </p:sp>
      <p:pic>
        <p:nvPicPr>
          <p:cNvPr id="3" name="Picture 2" descr="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7BC9B8C3-1BD0-4227-A2D3-4DE96B9C2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91916" y="1325138"/>
            <a:ext cx="2516154" cy="1705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picture containing sky, grass, outdoor, flag&#10;&#10;Description automatically generated">
            <a:extLst>
              <a:ext uri="{FF2B5EF4-FFF2-40B4-BE49-F238E27FC236}">
                <a16:creationId xmlns:a16="http://schemas.microsoft.com/office/drawing/2014/main" id="{BC2BB1C0-4EF8-423F-A298-6D3E5E2AD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244" y="1325138"/>
            <a:ext cx="1699382" cy="16993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65D32C-10E3-430E-AFEB-0FBC3E0E7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77" y="1796181"/>
            <a:ext cx="274344" cy="2743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28E52F-6D87-4B97-848B-26396D6DE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51" y="2321520"/>
            <a:ext cx="274344" cy="274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389F32-D38B-4942-B2F0-B2CD851E2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34" y="2929155"/>
            <a:ext cx="274344" cy="2743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6FF6F2-2220-4EF5-B6C5-49F4B5EAB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54" y="3610209"/>
            <a:ext cx="274344" cy="2743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18FF60-CB30-47AA-9511-6BFFA0134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68" y="4247793"/>
            <a:ext cx="274344" cy="274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FFA367-9130-4436-9CAA-01DB769FE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08" y="4758956"/>
            <a:ext cx="274344" cy="2743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026A4D-A5F7-4656-8EC4-615E6947D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06" y="5414816"/>
            <a:ext cx="27434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88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0097C-70F8-490F-B60D-D41B0E5F81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7D237-6C0D-5549-BE11-2040A22CBC7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B3F9B7-6143-47AB-BB49-D89C0438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5413"/>
            <a:ext cx="10972800" cy="811212"/>
          </a:xfrm>
        </p:spPr>
        <p:txBody>
          <a:bodyPr lIns="91440" tIns="45720" rIns="91440" bIns="45720" anchor="b" anchorCtr="0">
            <a:noAutofit/>
          </a:bodyPr>
          <a:lstStyle/>
          <a:p>
            <a:r>
              <a:rPr lang="en-US" dirty="0"/>
              <a:t>Insurance Industry 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ACA1F8-AEAA-4CA7-AA9E-279234A97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61057" y="1096636"/>
            <a:ext cx="5851526" cy="55431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l" rtl="0" fontAlgn="base">
              <a:buNone/>
            </a:pPr>
            <a:endParaRPr lang="en-US" sz="1400" b="0" i="0" dirty="0">
              <a:solidFill>
                <a:schemeClr val="tx1"/>
              </a:solidFill>
              <a:effectLst/>
            </a:endParaRPr>
          </a:p>
          <a:p>
            <a:pPr marL="458788" lvl="2" indent="-223837" fontAlgn="base">
              <a:buNone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CX Key Practices</a:t>
            </a:r>
          </a:p>
          <a:p>
            <a:pPr marL="519113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Why choose them</a:t>
            </a:r>
          </a:p>
          <a:p>
            <a:pPr marL="979488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Earn trust</a:t>
            </a:r>
          </a:p>
          <a:p>
            <a:pPr marL="519113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Voice of the Agent AND Voice of the Customer</a:t>
            </a:r>
          </a:p>
          <a:p>
            <a:pPr marL="979488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Voice of the Veteran and Employee, </a:t>
            </a:r>
            <a:r>
              <a:rPr lang="en-US" sz="1400" dirty="0" err="1">
                <a:ea typeface="+mn-lt"/>
                <a:cs typeface="+mn-lt"/>
              </a:rPr>
              <a:t>SHEP</a:t>
            </a:r>
            <a:r>
              <a:rPr lang="en-US" sz="1400" dirty="0">
                <a:ea typeface="+mn-lt"/>
                <a:cs typeface="+mn-lt"/>
              </a:rPr>
              <a:t>, </a:t>
            </a:r>
            <a:r>
              <a:rPr lang="en-US" sz="1400" dirty="0" err="1">
                <a:ea typeface="+mn-lt"/>
                <a:cs typeface="+mn-lt"/>
              </a:rPr>
              <a:t>VSignals</a:t>
            </a:r>
            <a:r>
              <a:rPr lang="en-US" sz="1400" dirty="0">
                <a:ea typeface="+mn-lt"/>
                <a:cs typeface="+mn-lt"/>
              </a:rPr>
              <a:t>, All Employee Survey</a:t>
            </a:r>
          </a:p>
          <a:p>
            <a:pPr marL="519113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Customer focus groups (research)</a:t>
            </a:r>
          </a:p>
          <a:p>
            <a:pPr marL="979488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VA </a:t>
            </a:r>
            <a:r>
              <a:rPr lang="en-US" sz="1400" dirty="0" err="1">
                <a:solidFill>
                  <a:srgbClr val="000000"/>
                </a:solidFill>
                <a:cs typeface="Calibri"/>
              </a:rPr>
              <a:t>HCD</a:t>
            </a:r>
            <a:r>
              <a:rPr lang="en-US" sz="1400" dirty="0">
                <a:solidFill>
                  <a:srgbClr val="000000"/>
                </a:solidFill>
                <a:cs typeface="Calibri"/>
              </a:rPr>
              <a:t> process</a:t>
            </a:r>
          </a:p>
          <a:p>
            <a:pPr marL="519113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Performs complaint/detractor deep dives</a:t>
            </a:r>
          </a:p>
          <a:p>
            <a:pPr marL="979488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Patient Advocacy Program, Root Cause Analysis, VA OIG</a:t>
            </a:r>
          </a:p>
          <a:p>
            <a:pPr marL="519113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Performance Measures</a:t>
            </a:r>
          </a:p>
          <a:p>
            <a:pPr marL="979488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VA Performance Measures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</a:rPr>
              <a:t>42% of customers do not trust them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</a:rPr>
              <a:t>25% of customers would switch to a new carrier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</a:rPr>
              <a:t>60% of the industry lacks a customer experience strategy </a:t>
            </a: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232719-653F-44D1-ABD0-6869DA980B6A}"/>
              </a:ext>
            </a:extLst>
          </p:cNvPr>
          <p:cNvSpPr txBox="1">
            <a:spLocks/>
          </p:cNvSpPr>
          <p:nvPr/>
        </p:nvSpPr>
        <p:spPr>
          <a:xfrm>
            <a:off x="6159500" y="3243938"/>
            <a:ext cx="5880100" cy="312343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5425" indent="-2254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Georgia"/>
              </a:defRPr>
            </a:lvl1pPr>
            <a:lvl2pPr marL="458788" indent="-23336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Georgia"/>
              </a:defRPr>
            </a:lvl2pPr>
            <a:lvl3pPr marL="684213" indent="-2254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Georgia"/>
              </a:defRPr>
            </a:lvl3pPr>
            <a:lvl4pPr marL="919163" indent="-2349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CX Lessons Learned </a:t>
            </a:r>
          </a:p>
          <a:p>
            <a:pPr marL="225425" marR="0" lvl="0" indent="-22542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Consumer flexibility - omnichannel </a:t>
            </a:r>
          </a:p>
          <a:p>
            <a:pPr marL="225425" marR="0" lvl="0" indent="-22542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Changing language in documents and communication to use less jargon​</a:t>
            </a:r>
          </a:p>
          <a:p>
            <a:pPr marL="225425" marR="0" lvl="0" indent="-22542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Offering hybrid experiences​</a:t>
            </a:r>
          </a:p>
          <a:p>
            <a:pPr marL="225425" marR="0" lvl="0" indent="-22542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Engaging with customers throughout the year</a:t>
            </a:r>
          </a:p>
          <a:p>
            <a:pPr marL="225425" marR="0" lvl="0" indent="-22542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Equally focused on gaining new customers and retaining existing customers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Efficient (24/7 access, SAME DAY payment once claim resolved) </a:t>
            </a:r>
          </a:p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Guides the journey (Clear videos on coverages and claims)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Employee experience is given equal focus to the customer experience</a:t>
            </a:r>
          </a:p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Survey fatigue is address through segmentation</a:t>
            </a:r>
          </a:p>
        </p:txBody>
      </p:sp>
      <p:pic>
        <p:nvPicPr>
          <p:cNvPr id="14" name="Picture 13" descr="A close-up of hands shaking&#10;&#10;Description automatically generated with medium confidence">
            <a:extLst>
              <a:ext uri="{FF2B5EF4-FFF2-40B4-BE49-F238E27FC236}">
                <a16:creationId xmlns:a16="http://schemas.microsoft.com/office/drawing/2014/main" id="{B3E733EA-CF05-47C1-AC95-04729B3A3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53126" y="1471403"/>
            <a:ext cx="3365290" cy="14859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8C4C3A-7EB6-49D1-8AAD-EC857D43ABAE}"/>
              </a:ext>
            </a:extLst>
          </p:cNvPr>
          <p:cNvSpPr txBox="1"/>
          <p:nvPr/>
        </p:nvSpPr>
        <p:spPr>
          <a:xfrm>
            <a:off x="9174494" y="7043112"/>
            <a:ext cx="286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 tooltip="https://insurancewhat.com/insurance-company-claim-rejection-reasons/insurance-company-claim-rejection-reasons-insurancewhat-com-12/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 tooltip="https://creativecommons.org/licenses/by-nc-nd/3.0/"/>
              </a:rPr>
              <a:t>CC BY-NC-ND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yellow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90C4B7F7-A27C-4D60-9604-3C0537715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643730" y="1471404"/>
            <a:ext cx="2183146" cy="14859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946A63-5290-484B-88EE-7AA42311A3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732" y="1894296"/>
            <a:ext cx="274344" cy="274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EE746A-6B9F-4DF4-B313-3101C9F47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2505444"/>
            <a:ext cx="274344" cy="274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CB7E9C-81E9-408E-9591-B337A1016A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925" y="3116592"/>
            <a:ext cx="274344" cy="274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4E5E01-6169-4C58-A403-94619D17FB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925" y="3645578"/>
            <a:ext cx="274344" cy="274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29949D-BC95-4D31-83F1-DD000DAF7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974" y="4146852"/>
            <a:ext cx="27434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50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0B857-9B14-4CF7-B7F5-C97C6F470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1EFAF-D849-4883-B4D3-8AE64EB46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1371524"/>
            <a:ext cx="5654676" cy="46269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33363" lvl="1" indent="-223837" fontAlgn="base">
              <a:buNone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CX Key Practices</a:t>
            </a:r>
          </a:p>
          <a:p>
            <a:pPr marL="0" indent="0">
              <a:buNone/>
            </a:pPr>
            <a:endParaRPr lang="en-US" sz="600" dirty="0">
              <a:solidFill>
                <a:srgbClr val="333333"/>
              </a:solidFill>
            </a:endParaRPr>
          </a:p>
          <a:p>
            <a:r>
              <a:rPr lang="en-US" sz="1400" dirty="0">
                <a:solidFill>
                  <a:srgbClr val="333333"/>
                </a:solidFill>
              </a:rPr>
              <a:t>Customer engagement and product commitment</a:t>
            </a:r>
          </a:p>
          <a:p>
            <a:pPr lvl="2"/>
            <a:r>
              <a:rPr lang="en-US" sz="1400" dirty="0">
                <a:solidFill>
                  <a:srgbClr val="333333"/>
                </a:solidFill>
              </a:rPr>
              <a:t>VA offers data, tools, technology, and engagement to support the delivery of care, benefits, and services</a:t>
            </a:r>
          </a:p>
          <a:p>
            <a:r>
              <a:rPr lang="en-US" sz="1400" dirty="0">
                <a:solidFill>
                  <a:srgbClr val="333333"/>
                </a:solidFill>
              </a:rPr>
              <a:t>Staff training  on what matters to customers</a:t>
            </a:r>
          </a:p>
          <a:p>
            <a:pPr lvl="2"/>
            <a:r>
              <a:rPr lang="en-US" sz="1400" dirty="0">
                <a:solidFill>
                  <a:srgbClr val="333333"/>
                </a:solidFill>
              </a:rPr>
              <a:t>Own the Moment</a:t>
            </a:r>
          </a:p>
          <a:p>
            <a:pPr fontAlgn="base"/>
            <a:r>
              <a:rPr lang="en-US" sz="1400" i="0" u="none" strike="noStrike" dirty="0">
                <a:solidFill>
                  <a:srgbClr val="000000"/>
                </a:solidFill>
                <a:effectLst/>
              </a:rPr>
              <a:t>Improving lives</a:t>
            </a:r>
            <a:r>
              <a:rPr lang="en-US" sz="1400" i="0" dirty="0">
                <a:solidFill>
                  <a:srgbClr val="000000"/>
                </a:solidFill>
                <a:effectLst/>
              </a:rPr>
              <a:t>​, </a:t>
            </a:r>
            <a:r>
              <a:rPr lang="en-US" sz="1400" dirty="0">
                <a:solidFill>
                  <a:srgbClr val="000000"/>
                </a:solidFill>
              </a:rPr>
              <a:t>remaining relevant, improve services, </a:t>
            </a:r>
            <a:r>
              <a:rPr lang="en-US" sz="1400" dirty="0">
                <a:ea typeface="+mn-lt"/>
                <a:cs typeface="+mn-lt"/>
              </a:rPr>
              <a:t>lifelong relationships</a:t>
            </a:r>
          </a:p>
          <a:p>
            <a:pPr lvl="2" fontAlgn="base"/>
            <a:r>
              <a:rPr lang="en-US" sz="1400" dirty="0">
                <a:ea typeface="+mn-lt"/>
                <a:cs typeface="+mn-lt"/>
              </a:rPr>
              <a:t>From Service to Burial.  Training, education and home loan options.</a:t>
            </a:r>
          </a:p>
          <a:p>
            <a:pPr fontAlgn="base"/>
            <a:r>
              <a:rPr lang="en-US" sz="1400" dirty="0">
                <a:ea typeface="+mn-lt"/>
                <a:cs typeface="+mn-lt"/>
              </a:rPr>
              <a:t>Integrity, honesty, and respectful communication</a:t>
            </a:r>
          </a:p>
          <a:p>
            <a:pPr lvl="2" fontAlgn="base"/>
            <a:r>
              <a:rPr lang="en-US" sz="1400" dirty="0">
                <a:ea typeface="+mn-lt"/>
                <a:cs typeface="+mn-lt"/>
              </a:rPr>
              <a:t>I CARE (VA Core Values)</a:t>
            </a:r>
            <a:endParaRPr lang="en-US" sz="1400" i="0" dirty="0">
              <a:effectLst/>
              <a:ea typeface="+mn-lt"/>
              <a:cs typeface="+mn-lt"/>
            </a:endParaRPr>
          </a:p>
          <a:p>
            <a:r>
              <a:rPr lang="en-US" sz="1400" dirty="0">
                <a:ea typeface="+mn-lt"/>
                <a:cs typeface="+mn-lt"/>
              </a:rPr>
              <a:t>Call customer by name/fully attentive through interactions</a:t>
            </a:r>
          </a:p>
          <a:p>
            <a:pPr lvl="2"/>
            <a:r>
              <a:rPr lang="en-US" sz="1400" dirty="0">
                <a:ea typeface="+mn-lt"/>
                <a:cs typeface="+mn-lt"/>
              </a:rPr>
              <a:t>Commit to Sit, Take a Moment</a:t>
            </a:r>
          </a:p>
          <a:p>
            <a:r>
              <a:rPr lang="en-US" sz="1400" dirty="0">
                <a:ea typeface="+mn-lt"/>
                <a:cs typeface="+mn-lt"/>
              </a:rPr>
              <a:t>Ease  of website navigation</a:t>
            </a:r>
          </a:p>
          <a:p>
            <a:pPr lvl="2"/>
            <a:r>
              <a:rPr lang="en-US" sz="1400" dirty="0">
                <a:ea typeface="+mn-lt"/>
                <a:cs typeface="+mn-lt"/>
              </a:rPr>
              <a:t>VA.gov, My HealtheVet, </a:t>
            </a:r>
            <a:r>
              <a:rPr lang="en-US" sz="1400" dirty="0" err="1">
                <a:ea typeface="+mn-lt"/>
                <a:cs typeface="+mn-lt"/>
              </a:rPr>
              <a:t>eBenefits</a:t>
            </a:r>
            <a:r>
              <a:rPr lang="en-US" sz="1400" dirty="0">
                <a:ea typeface="+mn-lt"/>
                <a:cs typeface="+mn-lt"/>
              </a:rPr>
              <a:t>, VA Twitter, NCA Online Grave Locator, MyVA411</a:t>
            </a:r>
          </a:p>
          <a:p>
            <a:endParaRPr lang="en-US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400" b="1" dirty="0">
              <a:cs typeface="Calibri"/>
            </a:endParaRPr>
          </a:p>
          <a:p>
            <a:pPr marL="0" indent="0">
              <a:buNone/>
            </a:pPr>
            <a:endParaRPr lang="en-US" sz="1400" b="1" dirty="0">
              <a:cs typeface="Calibri"/>
            </a:endParaRP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F3F26-2E99-4D41-8F70-AD2604D8C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5142" y="3368529"/>
            <a:ext cx="5918200" cy="3171838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CX Lessons Learned 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600" b="1" u="sng" dirty="0">
              <a:solidFill>
                <a:srgbClr val="000000"/>
              </a:solidFill>
              <a:latin typeface="Calibri"/>
              <a:cs typeface="Arial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+mj-lt"/>
              </a:rPr>
              <a:t>P</a:t>
            </a:r>
            <a:r>
              <a:rPr lang="en-US" sz="1400" i="0" u="none" strike="noStrike" dirty="0">
                <a:solidFill>
                  <a:srgbClr val="333333"/>
                </a:solidFill>
                <a:effectLst/>
                <a:latin typeface="+mj-lt"/>
              </a:rPr>
              <a:t>rovide outstanding service every day, one customer at a time </a:t>
            </a:r>
            <a:r>
              <a:rPr lang="en-US" sz="140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fontAlgn="base"/>
            <a:r>
              <a:rPr lang="en-US" sz="1400" i="0" u="none" strike="noStrike" dirty="0">
                <a:solidFill>
                  <a:srgbClr val="333333"/>
                </a:solidFill>
                <a:effectLst/>
                <a:latin typeface="+mj-lt"/>
              </a:rPr>
              <a:t>Always remember core values</a:t>
            </a:r>
            <a:endParaRPr lang="en-US" sz="1400" i="0" dirty="0">
              <a:solidFill>
                <a:srgbClr val="000000"/>
              </a:solidFill>
              <a:effectLst/>
              <a:latin typeface="+mj-lt"/>
            </a:endParaRPr>
          </a:p>
          <a:p>
            <a:pPr fontAlgn="base"/>
            <a:r>
              <a:rPr lang="en-US" sz="1400" dirty="0">
                <a:latin typeface="+mj-lt"/>
              </a:rPr>
              <a:t>Place customers at the center​/Customized experience </a:t>
            </a:r>
          </a:p>
          <a:p>
            <a:pPr fontAlgn="base"/>
            <a:r>
              <a:rPr lang="en-US" sz="1400" dirty="0">
                <a:latin typeface="+mj-lt"/>
              </a:rPr>
              <a:t>Hire the right people​</a:t>
            </a:r>
          </a:p>
          <a:p>
            <a:pPr fontAlgn="base"/>
            <a:r>
              <a:rPr lang="en-US" sz="1400" dirty="0">
                <a:latin typeface="+mj-lt"/>
              </a:rPr>
              <a:t>Demonstrate genuine care for your employees – make it a family​</a:t>
            </a:r>
          </a:p>
          <a:p>
            <a:pPr fontAlgn="base"/>
            <a:r>
              <a:rPr lang="en-US" sz="1400" dirty="0">
                <a:latin typeface="+mj-lt"/>
              </a:rPr>
              <a:t>Build a leadership model/development plan that supports all</a:t>
            </a:r>
          </a:p>
          <a:p>
            <a:pPr fontAlgn="base"/>
            <a:r>
              <a:rPr lang="en-US" sz="1400" dirty="0">
                <a:latin typeface="+mj-lt"/>
              </a:rPr>
              <a:t>Identify what success looks like – measure, iterate, implement and repeat </a:t>
            </a:r>
          </a:p>
          <a:p>
            <a:pPr fontAlgn="base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Preparing Employees for Success </a:t>
            </a:r>
          </a:p>
          <a:p>
            <a:pPr fontAlgn="base"/>
            <a:r>
              <a:rPr lang="en-US" sz="1400" dirty="0">
                <a:latin typeface="+mj-lt"/>
              </a:rPr>
              <a:t>Anticipate customer needs and design services/products proactively </a:t>
            </a:r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7A540-8332-42F7-BE3E-CD34016F81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7D237-6C0D-5549-BE11-2040A22CBC7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99878-C568-46F9-A419-E05C1317F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93125" y="1618083"/>
            <a:ext cx="3082402" cy="1068956"/>
          </a:xfrm>
          <a:prstGeom prst="rect">
            <a:avLst/>
          </a:prstGeom>
        </p:spPr>
      </p:pic>
      <p:pic>
        <p:nvPicPr>
          <p:cNvPr id="16" name="Picture 15" descr="A group of colorful bags&#10;&#10;Description automatically generated with low confidence">
            <a:extLst>
              <a:ext uri="{FF2B5EF4-FFF2-40B4-BE49-F238E27FC236}">
                <a16:creationId xmlns:a16="http://schemas.microsoft.com/office/drawing/2014/main" id="{50CD37CC-EDC2-4115-823C-A00D86450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47637" y="1142811"/>
            <a:ext cx="2038205" cy="16985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928AE0-2C36-450E-AEBE-9F5E56069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04" y="2106829"/>
            <a:ext cx="274344" cy="2743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0FC535-E75E-41B6-ADF3-8FB17BB79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04" y="2749863"/>
            <a:ext cx="274344" cy="2743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B6C485-7B41-456C-ACAD-5F16C027F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602" y="3557011"/>
            <a:ext cx="274344" cy="2743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1E7FA3-DB3F-4D12-8F79-D66547AAA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04" y="4199463"/>
            <a:ext cx="274344" cy="274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E14107-FDE6-4F2A-8A27-722B266EB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818" y="4713933"/>
            <a:ext cx="274344" cy="2743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0EC0C9-AC75-4141-8DF0-A61DD314B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25" y="5313066"/>
            <a:ext cx="27434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12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0097C-70F8-490F-B60D-D41B0E5F81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7D237-6C0D-5549-BE11-2040A22CBC7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B3F9B7-6143-47AB-BB49-D89C0438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5413"/>
            <a:ext cx="10972800" cy="811212"/>
          </a:xfrm>
        </p:spPr>
        <p:txBody>
          <a:bodyPr/>
          <a:lstStyle/>
          <a:p>
            <a:r>
              <a:rPr lang="en-US" dirty="0"/>
              <a:t>Banking Industry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ACA1F8-AEAA-4CA7-AA9E-279234A97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1187620"/>
            <a:ext cx="5851526" cy="5009795"/>
          </a:xfrm>
        </p:spPr>
        <p:txBody>
          <a:bodyPr/>
          <a:lstStyle/>
          <a:p>
            <a:pPr marL="0" indent="0" algn="l" rtl="0" fontAlgn="base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 algn="l" rtl="0" fontAlgn="base">
              <a:buNone/>
            </a:pPr>
            <a:endParaRPr lang="en-US" sz="1400" b="0" i="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232719-653F-44D1-ABD0-6869DA980B6A}"/>
              </a:ext>
            </a:extLst>
          </p:cNvPr>
          <p:cNvSpPr txBox="1">
            <a:spLocks/>
          </p:cNvSpPr>
          <p:nvPr/>
        </p:nvSpPr>
        <p:spPr>
          <a:xfrm>
            <a:off x="6097814" y="1131744"/>
            <a:ext cx="5918200" cy="500979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5425" indent="-2254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Georgia"/>
              </a:defRPr>
            </a:lvl1pPr>
            <a:lvl2pPr marL="458788" indent="-23336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Georgia"/>
              </a:defRPr>
            </a:lvl2pPr>
            <a:lvl3pPr marL="684213" indent="-2254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Georgia"/>
              </a:defRPr>
            </a:lvl3pPr>
            <a:lvl4pPr marL="919163" indent="-2349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fontAlgn="base">
              <a:buFont typeface="Arial"/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0" indent="0" fontAlgn="base"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0" indent="0" fontAlgn="base">
              <a:buFont typeface="Arial"/>
              <a:buNone/>
            </a:pPr>
            <a:endParaRPr lang="en-US" sz="1400" dirty="0"/>
          </a:p>
          <a:p>
            <a:pPr marL="0" indent="0" fontAlgn="base">
              <a:buFont typeface="Arial"/>
              <a:buNone/>
            </a:pP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20FE6E-1295-486B-8B5A-69A1FE8E03EB}"/>
              </a:ext>
            </a:extLst>
          </p:cNvPr>
          <p:cNvSpPr txBox="1"/>
          <p:nvPr/>
        </p:nvSpPr>
        <p:spPr>
          <a:xfrm>
            <a:off x="260351" y="1344421"/>
            <a:ext cx="5667375" cy="42319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588" lvl="1" indent="-223837" fontAlgn="base">
              <a:spcBef>
                <a:spcPct val="20000"/>
              </a:spcBef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CX Key Practices</a:t>
            </a:r>
          </a:p>
          <a:p>
            <a:pPr algn="l" rtl="0" fontAlgn="base"/>
            <a:endParaRPr lang="en-US" sz="600" b="1" i="0" u="sng" strike="noStrike" dirty="0">
              <a:solidFill>
                <a:srgbClr val="000000"/>
              </a:solidFill>
              <a:effectLst/>
            </a:endParaRPr>
          </a:p>
          <a:p>
            <a:pPr marL="285750" indent="-285750" algn="l" rtl="0" fontAlgn="base">
              <a:spcBef>
                <a:spcPts val="336"/>
              </a:spcBef>
              <a:buFont typeface="Arial"/>
              <a:buChar char="•"/>
            </a:pPr>
            <a:r>
              <a:rPr lang="en-US" sz="1400" i="0" u="none" strike="noStrike" dirty="0">
                <a:effectLst/>
              </a:rPr>
              <a:t>Build long term relationships </a:t>
            </a:r>
          </a:p>
          <a:p>
            <a:pPr marL="742950" lvl="1" indent="-285750" fontAlgn="base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effectLst/>
              </a:rPr>
              <a:t>From Service to Burial. </a:t>
            </a:r>
            <a:r>
              <a:rPr lang="en-US" sz="1400" dirty="0"/>
              <a:t>T</a:t>
            </a:r>
            <a:r>
              <a:rPr lang="en-US" sz="1400" i="0" u="none" strike="noStrike" dirty="0">
                <a:effectLst/>
              </a:rPr>
              <a:t>raining, education and home loan options in-between</a:t>
            </a:r>
          </a:p>
          <a:p>
            <a:pPr marL="285750" indent="-285750" algn="l" rtl="0" fontAlgn="base">
              <a:spcBef>
                <a:spcPts val="336"/>
              </a:spcBef>
              <a:buFont typeface="Arial"/>
              <a:buChar char="•"/>
            </a:pPr>
            <a:r>
              <a:rPr lang="en-US" sz="1400" i="0" u="none" strike="noStrike" dirty="0">
                <a:effectLst/>
              </a:rPr>
              <a:t>Prepare the future generation for financial success</a:t>
            </a:r>
            <a:r>
              <a:rPr lang="en-US" sz="1400" i="0" dirty="0">
                <a:effectLst/>
              </a:rPr>
              <a:t>​ </a:t>
            </a:r>
          </a:p>
          <a:p>
            <a:pPr marL="742950" lvl="1" indent="-285750" fontAlgn="base">
              <a:spcBef>
                <a:spcPts val="336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Veterans Benefits Banking Program (</a:t>
            </a:r>
            <a:r>
              <a:rPr lang="en-US" sz="1400" dirty="0" err="1"/>
              <a:t>VBBP</a:t>
            </a:r>
            <a:r>
              <a:rPr lang="en-US" sz="1400" dirty="0"/>
              <a:t>), VA Home Loan, Veteran Small Business loans</a:t>
            </a:r>
          </a:p>
          <a:p>
            <a:pPr marL="285750" indent="-285750" fontAlgn="base">
              <a:spcBef>
                <a:spcPts val="336"/>
              </a:spcBef>
              <a:buFont typeface="Arial"/>
              <a:buChar char="•"/>
            </a:pPr>
            <a:r>
              <a:rPr lang="en-US" sz="1400" i="0" u="none" strike="noStrike" dirty="0">
                <a:effectLst/>
              </a:rPr>
              <a:t>Bridge the digital divide</a:t>
            </a:r>
            <a:r>
              <a:rPr lang="en-US" sz="1400" i="0" dirty="0">
                <a:effectLst/>
              </a:rPr>
              <a:t>​ </a:t>
            </a:r>
          </a:p>
          <a:p>
            <a:pPr marL="742950" lvl="1" indent="-285750" fontAlgn="base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i="0" dirty="0">
                <a:effectLst/>
              </a:rPr>
              <a:t>VA.gov, My HealtheVet, </a:t>
            </a:r>
            <a:r>
              <a:rPr lang="en-US" sz="1400" i="0" dirty="0" err="1">
                <a:effectLst/>
              </a:rPr>
              <a:t>eBenefits</a:t>
            </a:r>
            <a:r>
              <a:rPr lang="en-US" sz="1400" i="0" dirty="0">
                <a:effectLst/>
              </a:rPr>
              <a:t>, VA Twitter, NCA Online </a:t>
            </a:r>
            <a:r>
              <a:rPr lang="en-US" sz="1400" dirty="0"/>
              <a:t>Grave Locator, MyVA411</a:t>
            </a:r>
            <a:endParaRPr lang="en-US" sz="1400" i="0" dirty="0">
              <a:effectLst/>
            </a:endParaRPr>
          </a:p>
          <a:p>
            <a:pPr marL="285750" indent="-285750" algn="l" rtl="0" fontAlgn="base">
              <a:spcBef>
                <a:spcPts val="336"/>
              </a:spcBef>
              <a:buFont typeface="Arial"/>
              <a:buChar char="•"/>
            </a:pPr>
            <a:r>
              <a:rPr lang="en-US" sz="1400" i="0" u="none" strike="noStrike" dirty="0">
                <a:effectLst/>
              </a:rPr>
              <a:t>Simple customer service goals</a:t>
            </a:r>
            <a:r>
              <a:rPr lang="en-US" sz="1400" i="0" dirty="0">
                <a:effectLst/>
              </a:rPr>
              <a:t>​ </a:t>
            </a:r>
          </a:p>
          <a:p>
            <a:pPr marL="742950" lvl="1" indent="-285750" fontAlgn="base">
              <a:spcBef>
                <a:spcPts val="336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i="0" dirty="0">
                <a:effectLst/>
              </a:rPr>
              <a:t>38 C.F.R. §§ 0.600-0.603, Office of Management and Budget’s (OMB) Circular A-11 Circular Section 280, </a:t>
            </a:r>
            <a:r>
              <a:rPr lang="en-US" sz="1400" dirty="0"/>
              <a:t>VA Customer Experience Directive (0010), Own the Moment</a:t>
            </a:r>
          </a:p>
          <a:p>
            <a:pPr marL="285750" indent="-285750" fontAlgn="base">
              <a:spcBef>
                <a:spcPts val="336"/>
              </a:spcBef>
              <a:buFont typeface="Arial"/>
              <a:buChar char="•"/>
            </a:pPr>
            <a:r>
              <a:rPr lang="en-US" sz="1400" b="0" i="0" u="none" strike="noStrike" dirty="0">
                <a:effectLst/>
              </a:rPr>
              <a:t>People (not computers) provide better customer service and promote trust among customers</a:t>
            </a:r>
            <a:r>
              <a:rPr lang="en-US" sz="1400" b="0" i="0" dirty="0">
                <a:effectLst/>
              </a:rPr>
              <a:t>​</a:t>
            </a:r>
          </a:p>
          <a:p>
            <a:pPr marL="742950" lvl="1" indent="-285750" fontAlgn="base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Own the Moment Training</a:t>
            </a:r>
            <a:endParaRPr lang="en-US" sz="1400" b="0" i="0" dirty="0">
              <a:effectLst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E50C81-972D-433F-86CE-7227764D6CB9}"/>
              </a:ext>
            </a:extLst>
          </p:cNvPr>
          <p:cNvSpPr txBox="1"/>
          <p:nvPr/>
        </p:nvSpPr>
        <p:spPr>
          <a:xfrm>
            <a:off x="6240833" y="3842924"/>
            <a:ext cx="5775181" cy="21390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CX Lessons Learned </a:t>
            </a:r>
          </a:p>
          <a:p>
            <a:pPr fontAlgn="base"/>
            <a:endParaRPr lang="en-US" sz="600" b="1" u="sng" dirty="0">
              <a:solidFill>
                <a:srgbClr val="000000"/>
              </a:solidFill>
            </a:endParaRPr>
          </a:p>
          <a:p>
            <a:pPr marL="285750" indent="-285750" fontAlgn="base">
              <a:spcBef>
                <a:spcPts val="336"/>
              </a:spcBef>
              <a:buFont typeface="Arial"/>
              <a:buChar char="•"/>
            </a:pPr>
            <a:r>
              <a:rPr lang="en-US" sz="1400" dirty="0"/>
              <a:t>Build lifelong relationships and obtain high levels of trust</a:t>
            </a:r>
          </a:p>
          <a:p>
            <a:pPr marL="285750" indent="-285750" fontAlgn="base">
              <a:spcBef>
                <a:spcPts val="336"/>
              </a:spcBef>
              <a:buFont typeface="Arial"/>
              <a:buChar char="•"/>
            </a:pPr>
            <a:r>
              <a:rPr lang="en-US" sz="1400" dirty="0"/>
              <a:t>Poor service is the top reasons customers leave</a:t>
            </a:r>
          </a:p>
          <a:p>
            <a:pPr marL="285750" indent="-285750" fontAlgn="base">
              <a:spcBef>
                <a:spcPts val="336"/>
              </a:spcBef>
              <a:buFont typeface="Arial"/>
              <a:buChar char="•"/>
            </a:pPr>
            <a:r>
              <a:rPr lang="en-US" sz="1400" dirty="0"/>
              <a:t>Barriers to access = socioeconomic status, technology gaps, policy involvement</a:t>
            </a:r>
          </a:p>
          <a:p>
            <a:pPr marL="285750" indent="-285750" fontAlgn="base">
              <a:spcBef>
                <a:spcPts val="336"/>
              </a:spcBef>
              <a:buFont typeface="Arial"/>
              <a:buChar char="•"/>
            </a:pPr>
            <a:r>
              <a:rPr lang="en-US" sz="1400" dirty="0"/>
              <a:t>Customer journey mapping is standard practice in the banking industry</a:t>
            </a:r>
          </a:p>
          <a:p>
            <a:pPr marL="285750" indent="-285750" fontAlgn="base">
              <a:spcBef>
                <a:spcPts val="336"/>
              </a:spcBef>
              <a:buFont typeface="Arial"/>
              <a:buChar char="•"/>
            </a:pPr>
            <a:r>
              <a:rPr lang="en-US" sz="1400" dirty="0"/>
              <a:t>Conduct customer service surveys </a:t>
            </a:r>
          </a:p>
          <a:p>
            <a:pPr marL="285750" indent="-285750" fontAlgn="base">
              <a:spcBef>
                <a:spcPts val="336"/>
              </a:spcBef>
              <a:buFont typeface="Arial"/>
              <a:buChar char="•"/>
            </a:pPr>
            <a:r>
              <a:rPr lang="en-US" sz="1400" dirty="0"/>
              <a:t>Understand and practice customer service principles 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861ADE-8253-442F-9EDF-C17F7CE4A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92125" y="1245507"/>
            <a:ext cx="3136298" cy="1769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A group of wome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7776975B-DC00-47FB-9E3E-B14DDCE36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583792" y="1245506"/>
            <a:ext cx="2432222" cy="1771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2F449E-CC0D-4C62-B396-6892A92B4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772" y="2051424"/>
            <a:ext cx="274344" cy="2743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858DCE-92CD-4469-8AF4-06EC683D4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772" y="2758427"/>
            <a:ext cx="274344" cy="274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B94FC3-3180-420C-8902-2025645F2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44" y="3499469"/>
            <a:ext cx="274344" cy="2743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11E17D-A155-4B47-A2B3-92130DE0E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870" y="4343644"/>
            <a:ext cx="274344" cy="2743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FDE878-5FD8-4E6B-B0A2-4BE2CAD3B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42" y="5239235"/>
            <a:ext cx="27434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41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0097C-70F8-490F-B60D-D41B0E5F81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7D237-6C0D-5549-BE11-2040A22CBC7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B3F9B7-6143-47AB-BB49-D89C0438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5413"/>
            <a:ext cx="10972800" cy="811212"/>
          </a:xfrm>
        </p:spPr>
        <p:txBody>
          <a:bodyPr/>
          <a:lstStyle/>
          <a:p>
            <a:r>
              <a:rPr lang="en-US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Automotive Industry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ACA1F8-AEAA-4CA7-AA9E-279234A97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572" y="1178072"/>
            <a:ext cx="5373271" cy="3240001"/>
          </a:xfrm>
        </p:spPr>
        <p:txBody>
          <a:bodyPr/>
          <a:lstStyle/>
          <a:p>
            <a:pPr marL="0" indent="0" algn="l" rtl="0" fontAlgn="base">
              <a:buNone/>
            </a:pPr>
            <a:endParaRPr lang="en-US" sz="1400" b="0" i="0" dirty="0">
              <a:solidFill>
                <a:schemeClr val="tx1"/>
              </a:solidFill>
              <a:effectLst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CX Key Practices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It doesn’t matter if you’re in banking, government, or automotive. What your customers are going to remember is how you made them feel. </a:t>
            </a:r>
          </a:p>
          <a:p>
            <a:pPr lvl="2"/>
            <a:r>
              <a:rPr lang="en-US" sz="1400" dirty="0">
                <a:solidFill>
                  <a:srgbClr val="000000"/>
                </a:solidFill>
              </a:rPr>
              <a:t>Ease, Effectiveness, and Emotion</a:t>
            </a:r>
          </a:p>
          <a:p>
            <a:r>
              <a:rPr lang="en-US" sz="1400" dirty="0">
                <a:solidFill>
                  <a:srgbClr val="000000"/>
                </a:solidFill>
              </a:rPr>
              <a:t>Customer and quality first </a:t>
            </a:r>
          </a:p>
          <a:p>
            <a:pPr lvl="2"/>
            <a:r>
              <a:rPr lang="en-US" sz="1400" dirty="0">
                <a:solidFill>
                  <a:srgbClr val="000000"/>
                </a:solidFill>
              </a:rPr>
              <a:t>Veteran centric approach to services</a:t>
            </a:r>
          </a:p>
          <a:p>
            <a:r>
              <a:rPr lang="en-US" sz="1400" dirty="0">
                <a:solidFill>
                  <a:srgbClr val="000000"/>
                </a:solidFill>
              </a:rPr>
              <a:t>Servant leadership </a:t>
            </a:r>
          </a:p>
          <a:p>
            <a:pPr lvl="2"/>
            <a:r>
              <a:rPr lang="en-US" sz="1400" dirty="0">
                <a:solidFill>
                  <a:srgbClr val="000000"/>
                </a:solidFill>
              </a:rPr>
              <a:t>VA Servant Leadership</a:t>
            </a:r>
          </a:p>
          <a:p>
            <a:r>
              <a:rPr lang="en-US" sz="1400" dirty="0">
                <a:solidFill>
                  <a:srgbClr val="000000"/>
                </a:solidFill>
              </a:rPr>
              <a:t>Employee centric </a:t>
            </a:r>
          </a:p>
          <a:p>
            <a:pPr lvl="2"/>
            <a:r>
              <a:rPr lang="en-US" sz="1400" dirty="0">
                <a:solidFill>
                  <a:srgbClr val="000000"/>
                </a:solidFill>
              </a:rPr>
              <a:t>VA Employee engagement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Automation with a human touch </a:t>
            </a:r>
          </a:p>
          <a:p>
            <a:pPr lvl="2"/>
            <a:r>
              <a:rPr lang="en-US" sz="1400" dirty="0">
                <a:solidFill>
                  <a:srgbClr val="000000"/>
                </a:solidFill>
              </a:rPr>
              <a:t>My </a:t>
            </a:r>
            <a:r>
              <a:rPr lang="en-US" sz="1400" dirty="0" err="1">
                <a:solidFill>
                  <a:srgbClr val="000000"/>
                </a:solidFill>
              </a:rPr>
              <a:t>HeatheVet</a:t>
            </a:r>
            <a:r>
              <a:rPr lang="en-US" sz="1400" dirty="0">
                <a:solidFill>
                  <a:srgbClr val="000000"/>
                </a:solidFill>
              </a:rPr>
              <a:t>, Ask AVA</a:t>
            </a:r>
            <a:endParaRPr lang="en-US" sz="1400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Listening to the Voice of the Customer (VOC), acting, on feedback </a:t>
            </a:r>
          </a:p>
          <a:p>
            <a:pPr lvl="2"/>
            <a:r>
              <a:rPr lang="en-US" sz="1400" dirty="0">
                <a:solidFill>
                  <a:srgbClr val="000000"/>
                </a:solidFill>
              </a:rPr>
              <a:t>Voice of the Veteran</a:t>
            </a:r>
          </a:p>
          <a:p>
            <a:r>
              <a:rPr lang="en-US" sz="1400" dirty="0">
                <a:solidFill>
                  <a:srgbClr val="000000"/>
                </a:solidFill>
              </a:rPr>
              <a:t>Quality, teamwork, transparency, and innovation </a:t>
            </a:r>
          </a:p>
          <a:p>
            <a:pPr lvl="2"/>
            <a:r>
              <a:rPr lang="en-US" sz="1400" dirty="0">
                <a:solidFill>
                  <a:srgbClr val="000000"/>
                </a:solidFill>
              </a:rPr>
              <a:t>I CARE Values</a:t>
            </a: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232719-653F-44D1-ABD0-6869DA980B6A}"/>
              </a:ext>
            </a:extLst>
          </p:cNvPr>
          <p:cNvSpPr txBox="1">
            <a:spLocks/>
          </p:cNvSpPr>
          <p:nvPr/>
        </p:nvSpPr>
        <p:spPr>
          <a:xfrm>
            <a:off x="6096000" y="3287205"/>
            <a:ext cx="5918200" cy="261838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5425" indent="-2254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Georgia"/>
              </a:defRPr>
            </a:lvl1pPr>
            <a:lvl2pPr marL="458788" indent="-23336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Georgia"/>
              </a:defRPr>
            </a:lvl2pPr>
            <a:lvl3pPr marL="684213" indent="-2254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Georgia"/>
              </a:defRPr>
            </a:lvl3pPr>
            <a:lvl4pPr marL="919163" indent="-2349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CX Lessons Learned </a:t>
            </a:r>
          </a:p>
          <a:p>
            <a:pPr marL="0" indent="0" fontAlgn="base">
              <a:spcBef>
                <a:spcPts val="0"/>
              </a:spcBef>
              <a:buNone/>
              <a:defRPr/>
            </a:pPr>
            <a:endParaRPr lang="en-US" sz="600" b="1" u="sng" dirty="0">
              <a:solidFill>
                <a:srgbClr val="000000"/>
              </a:solidFill>
              <a:latin typeface="Calibri"/>
              <a:cs typeface="+mn-cs"/>
            </a:endParaRPr>
          </a:p>
          <a:p>
            <a:pPr fontAlgn="base"/>
            <a:r>
              <a:rPr lang="en-US" sz="1400" dirty="0"/>
              <a:t>Focus on continuous improvement Six Sigma</a:t>
            </a:r>
          </a:p>
          <a:p>
            <a:pPr fontAlgn="base"/>
            <a:r>
              <a:rPr lang="en-US" sz="1400" dirty="0"/>
              <a:t>Important to highlight the distinction between service and experience</a:t>
            </a:r>
          </a:p>
          <a:p>
            <a:pPr fontAlgn="base"/>
            <a:r>
              <a:rPr lang="en-US" sz="1400" dirty="0"/>
              <a:t>Consider the emotions our customer experiences as they engage with the organization</a:t>
            </a:r>
          </a:p>
          <a:p>
            <a:pPr fontAlgn="base"/>
            <a:r>
              <a:rPr lang="en-US" sz="1400" dirty="0"/>
              <a:t>Seek opportunities to invest in EX and CX </a:t>
            </a:r>
          </a:p>
          <a:p>
            <a:pPr fontAlgn="base"/>
            <a:r>
              <a:rPr lang="en-US" sz="1400" dirty="0"/>
              <a:t>Establish a robust employee engagement strategy to build trust and sense of value</a:t>
            </a:r>
          </a:p>
          <a:p>
            <a:pPr fontAlgn="base"/>
            <a:r>
              <a:rPr lang="en-US" sz="1400" dirty="0"/>
              <a:t>Seek ways to not only empower staff but provide options to use for service recovery or experience enhancement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E18A37-3A97-4210-95D6-F08E47215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70158" y="1267815"/>
            <a:ext cx="2452577" cy="15302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parking lot full of cars&#10;&#10;Description automatically generated">
            <a:extLst>
              <a:ext uri="{FF2B5EF4-FFF2-40B4-BE49-F238E27FC236}">
                <a16:creationId xmlns:a16="http://schemas.microsoft.com/office/drawing/2014/main" id="{30EC8E01-814F-4AD5-BE37-B2433043F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601200" y="1267815"/>
            <a:ext cx="2294267" cy="15302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BA714D-C544-40E8-B8A0-A27D48B54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989" y="2425136"/>
            <a:ext cx="274344" cy="2743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786543-FFEE-4552-BA1C-2301CFDC7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989" y="2940927"/>
            <a:ext cx="274344" cy="2743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67E28A-191C-408B-A7F7-5E1D1CDD4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342" y="3481705"/>
            <a:ext cx="274344" cy="2743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F4F65B-9040-40E0-B2F6-6B5E5BA9B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291" y="4013398"/>
            <a:ext cx="274344" cy="2743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DE4808-13A5-4029-A34E-7BFBA72BC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41" y="4497614"/>
            <a:ext cx="274344" cy="2743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47B1AA-6386-49A8-91E1-63BACF97B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542" y="5028207"/>
            <a:ext cx="274344" cy="2743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23EC3D-ED9D-40F5-BF94-64C6CBA0D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244" y="5558659"/>
            <a:ext cx="27434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56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0B857-9B14-4CF7-B7F5-C97C6F470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Entertainment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1EFAF-D849-4883-B4D3-8AE64EB46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1134465"/>
            <a:ext cx="5851526" cy="5009795"/>
          </a:xfrm>
        </p:spPr>
        <p:txBody>
          <a:bodyPr/>
          <a:lstStyle/>
          <a:p>
            <a:pPr marL="0" indent="0" algn="l" rtl="0" fontAlgn="base"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CX Key Practices</a:t>
            </a:r>
          </a:p>
          <a:p>
            <a:pPr marL="0" indent="0" algn="l" rtl="0" fontAlgn="base">
              <a:buNone/>
            </a:pPr>
            <a:endParaRPr lang="en-US" sz="600" b="1" i="0" u="sng" strike="noStrike" dirty="0">
              <a:solidFill>
                <a:srgbClr val="000000"/>
              </a:solidFill>
              <a:effectLst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</a:rPr>
              <a:t>Amplify common purpose and sustain values</a:t>
            </a:r>
            <a:r>
              <a:rPr lang="en-US" sz="1400" dirty="0">
                <a:solidFill>
                  <a:srgbClr val="000000"/>
                </a:solidFill>
              </a:rPr>
              <a:t>/vision through effective Leadership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I CARE Values</a:t>
            </a:r>
            <a:endParaRPr lang="en-US" sz="1400" i="0" dirty="0">
              <a:solidFill>
                <a:srgbClr val="000000"/>
              </a:solidFill>
              <a:effectLst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C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</a:rPr>
              <a:t>reate a sustainable culture for the organization that engages inspires and empowers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sz="1400" i="0" dirty="0">
                <a:solidFill>
                  <a:srgbClr val="000000"/>
                </a:solidFill>
                <a:effectLst/>
              </a:rPr>
              <a:t>Own the moment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S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</a:rPr>
              <a:t>trive for exceptional customer experience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</a:rPr>
              <a:t>Ease, Effectiveness, and Emotion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Delight the customer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400" i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F3F26-2E99-4D41-8F70-AD2604D8C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252" y="3951221"/>
            <a:ext cx="5918200" cy="2257438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CX Lessons Learned </a:t>
            </a:r>
          </a:p>
          <a:p>
            <a:pPr marL="0" indent="0" algn="l" rtl="0" fontAlgn="base">
              <a:buNone/>
            </a:pPr>
            <a:endParaRPr lang="en-US" sz="600" b="1" i="0" u="sng" strike="noStrike" dirty="0">
              <a:solidFill>
                <a:srgbClr val="000000"/>
              </a:solidFill>
              <a:effectLst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tx1"/>
                </a:solidFill>
                <a:effectLst/>
              </a:rPr>
              <a:t>Create an organizational common purpose.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tx1"/>
                </a:solidFill>
                <a:effectLst/>
              </a:rPr>
              <a:t>Understand customers holistically.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tx1"/>
                </a:solidFill>
                <a:effectLst/>
              </a:rPr>
              <a:t>View exceptional service as an asset rather than an expense. Return on investment associated with lifetime customer relationships often justifies the short-term costs 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tx1"/>
                </a:solidFill>
                <a:effectLst/>
              </a:rPr>
              <a:t>Protect and retain the relationship. Branding begins in the in the home at a very young age and continues.</a:t>
            </a:r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7A540-8332-42F7-BE3E-CD34016F81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7D237-6C0D-5549-BE11-2040A22CBC7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2B2D659-3B07-4BF0-9461-187F5687B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42995" y="1449053"/>
            <a:ext cx="2770533" cy="14577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picture containing sky, outdoor, transport, Ferris wheel&#10;&#10;Description automatically generated">
            <a:extLst>
              <a:ext uri="{FF2B5EF4-FFF2-40B4-BE49-F238E27FC236}">
                <a16:creationId xmlns:a16="http://schemas.microsoft.com/office/drawing/2014/main" id="{545A33F4-4083-496D-B453-D7D6ADB25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94092" y="1449052"/>
            <a:ext cx="2186591" cy="14577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C3A479-CBC1-4703-8276-D5D2324DE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232" y="2201768"/>
            <a:ext cx="274344" cy="2743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5022FD-6789-406F-AFF8-42688D417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856" y="2922681"/>
            <a:ext cx="274344" cy="274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8EEF46-9C9A-4098-83D3-4A8EB8978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728" y="3418750"/>
            <a:ext cx="27434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981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wo-line Header">
  <a:themeElements>
    <a:clrScheme name="VA Print Colors">
      <a:dk1>
        <a:srgbClr val="000000"/>
      </a:dk1>
      <a:lt1>
        <a:srgbClr val="FFFFFF"/>
      </a:lt1>
      <a:dk2>
        <a:srgbClr val="003F72"/>
      </a:dk2>
      <a:lt2>
        <a:srgbClr val="EEECE1"/>
      </a:lt2>
      <a:accent1>
        <a:srgbClr val="0082BD"/>
      </a:accent1>
      <a:accent2>
        <a:srgbClr val="C6262D"/>
      </a:accent2>
      <a:accent3>
        <a:srgbClr val="762431"/>
      </a:accent3>
      <a:accent4>
        <a:srgbClr val="F2CF45"/>
      </a:accent4>
      <a:accent5>
        <a:srgbClr val="828F97"/>
      </a:accent5>
      <a:accent6>
        <a:srgbClr val="DBDCDE"/>
      </a:accent6>
      <a:hlink>
        <a:srgbClr val="0082BD"/>
      </a:hlink>
      <a:folHlink>
        <a:srgbClr val="003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XSymposium_Template_v05" id="{2CCAAA04-E6E4-7449-B46B-BCB03239E4F6}" vid="{044F5E7B-CF6C-B64D-A5F7-3D9ECEC179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b4bb46-5d81-43f4-8587-34a3e0e6d42d">
      <Terms xmlns="http://schemas.microsoft.com/office/infopath/2007/PartnerControls"/>
    </lcf76f155ced4ddcb4097134ff3c332f>
    <TaxCatchAll xmlns="6a064b98-9978-4112-8952-3c59b93e1f7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E30B21F1623449AA79AC99749305CA" ma:contentTypeVersion="13" ma:contentTypeDescription="Create a new document." ma:contentTypeScope="" ma:versionID="ebb9be971266029cc5831ef4c14e1cc3">
  <xsd:schema xmlns:xsd="http://www.w3.org/2001/XMLSchema" xmlns:xs="http://www.w3.org/2001/XMLSchema" xmlns:p="http://schemas.microsoft.com/office/2006/metadata/properties" xmlns:ns2="42b4bb46-5d81-43f4-8587-34a3e0e6d42d" xmlns:ns3="6a064b98-9978-4112-8952-3c59b93e1f73" targetNamespace="http://schemas.microsoft.com/office/2006/metadata/properties" ma:root="true" ma:fieldsID="c8eb516f599903b770de21aa3b6e68f1" ns2:_="" ns3:_="">
    <xsd:import namespace="42b4bb46-5d81-43f4-8587-34a3e0e6d42d"/>
    <xsd:import namespace="6a064b98-9978-4112-8952-3c59b93e1f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b4bb46-5d81-43f4-8587-34a3e0e6d4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0ac6538-d41a-4f9a-bd67-5f7ae81a6d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64b98-9978-4112-8952-3c59b93e1f7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183f18b-6311-4e5a-88db-0cdddec861d8}" ma:internalName="TaxCatchAll" ma:showField="CatchAllData" ma:web="6a064b98-9978-4112-8952-3c59b93e1f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05A406-3004-4A8C-AA91-DF3D2C3E13D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7dce447-0566-47ff-8c07-c9b85fda5322"/>
    <ds:schemaRef ds:uri="56245d2f-0389-484d-8b25-63ef91afc411"/>
    <ds:schemaRef ds:uri="42b4bb46-5d81-43f4-8587-34a3e0e6d42d"/>
    <ds:schemaRef ds:uri="6a064b98-9978-4112-8952-3c59b93e1f73"/>
  </ds:schemaRefs>
</ds:datastoreItem>
</file>

<file path=customXml/itemProps2.xml><?xml version="1.0" encoding="utf-8"?>
<ds:datastoreItem xmlns:ds="http://schemas.openxmlformats.org/officeDocument/2006/customXml" ds:itemID="{E022EB6C-99C1-4FB9-AC1E-ADEB2C098C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b4bb46-5d81-43f4-8587-34a3e0e6d42d"/>
    <ds:schemaRef ds:uri="6a064b98-9978-4112-8952-3c59b93e1f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59060F-08C3-4348-9D8B-446C095131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CXSymposium_Template_v05 (1)</Template>
  <TotalTime>1011</TotalTime>
  <Words>1440</Words>
  <Application>Microsoft Office PowerPoint</Application>
  <PresentationFormat>Widescreen</PresentationFormat>
  <Paragraphs>257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Georgia</vt:lpstr>
      <vt:lpstr>Two-line Header</vt:lpstr>
      <vt:lpstr>What Does Private Industry Do to Improve CX? A Deep Dive into Industries and the Surprisingly Similar Secret Sauce.</vt:lpstr>
      <vt:lpstr>External Benchmarking</vt:lpstr>
      <vt:lpstr>Travel Industry</vt:lpstr>
      <vt:lpstr>Memorial Services Industry</vt:lpstr>
      <vt:lpstr>Insurance Industry </vt:lpstr>
      <vt:lpstr>Retail</vt:lpstr>
      <vt:lpstr>Banking Industry</vt:lpstr>
      <vt:lpstr>Automotive Industry</vt:lpstr>
      <vt:lpstr>Entertainment Industry</vt:lpstr>
      <vt:lpstr>What’s the Secret in the Sauce? </vt:lpstr>
      <vt:lpstr>What can VEO do to help you: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Enter Document Subject</dc:subject>
  <dc:creator>Baker, Dana M. (she/her/hers)</dc:creator>
  <cp:keywords>Enter document keywords</cp:keywords>
  <dc:description/>
  <cp:lastModifiedBy>FRIDDLE, JOSEPH (VEO)</cp:lastModifiedBy>
  <cp:revision>113</cp:revision>
  <cp:lastPrinted>2011-05-13T15:25:22Z</cp:lastPrinted>
  <dcterms:created xsi:type="dcterms:W3CDTF">2022-06-03T16:45:45Z</dcterms:created>
  <dcterms:modified xsi:type="dcterms:W3CDTF">2022-09-01T16:42:55Z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reviewed">
    <vt:lpwstr>yyyymmdd</vt:lpwstr>
  </property>
  <property fmtid="{D5CDD505-2E9C-101B-9397-08002B2CF9AE}" pid="3" name="Datecreated">
    <vt:lpwstr>yyyymmdd</vt:lpwstr>
  </property>
  <property fmtid="{D5CDD505-2E9C-101B-9397-08002B2CF9AE}" pid="4" name="Type">
    <vt:lpwstr>General Information</vt:lpwstr>
  </property>
  <property fmtid="{D5CDD505-2E9C-101B-9397-08002B2CF9AE}" pid="5" name="Language">
    <vt:lpwstr>En</vt:lpwstr>
  </property>
  <property fmtid="{D5CDD505-2E9C-101B-9397-08002B2CF9AE}" pid="6" name="Description">
    <vt:lpwstr>This document contains information on how to use the OIT PowerPoint Template.</vt:lpwstr>
  </property>
  <property fmtid="{D5CDD505-2E9C-101B-9397-08002B2CF9AE}" pid="7" name="Creator">
    <vt:lpwstr>U.S. Department of Veterans Affairs</vt:lpwstr>
  </property>
  <property fmtid="{D5CDD505-2E9C-101B-9397-08002B2CF9AE}" pid="8" name="ContentTypeId">
    <vt:lpwstr>0x010100A9E30B21F1623449AA79AC99749305CA</vt:lpwstr>
  </property>
  <property fmtid="{D5CDD505-2E9C-101B-9397-08002B2CF9AE}" pid="9" name="MediaServiceImageTags">
    <vt:lpwstr/>
  </property>
</Properties>
</file>